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EDD30-493B-4A5D-87F3-839B82054145}"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273716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EDD30-493B-4A5D-87F3-839B82054145}"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254094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EDD30-493B-4A5D-87F3-839B82054145}"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194455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EDD30-493B-4A5D-87F3-839B82054145}"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204251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AEDD30-493B-4A5D-87F3-839B82054145}"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309849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EDD30-493B-4A5D-87F3-839B82054145}"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5397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EDD30-493B-4A5D-87F3-839B82054145}" type="datetimeFigureOut">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70557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EDD30-493B-4A5D-87F3-839B82054145}"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25681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EDD30-493B-4A5D-87F3-839B82054145}" type="datetimeFigureOut">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78409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AEDD30-493B-4A5D-87F3-839B82054145}"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144392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AEDD30-493B-4A5D-87F3-839B82054145}"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D0BEA-F041-43FE-A963-2000F6BF0F12}" type="slidenum">
              <a:rPr lang="en-US" smtClean="0"/>
              <a:t>‹#›</a:t>
            </a:fld>
            <a:endParaRPr lang="en-US"/>
          </a:p>
        </p:txBody>
      </p:sp>
    </p:spTree>
    <p:extLst>
      <p:ext uri="{BB962C8B-B14F-4D97-AF65-F5344CB8AC3E}">
        <p14:creationId xmlns:p14="http://schemas.microsoft.com/office/powerpoint/2010/main" val="52873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EDD30-493B-4A5D-87F3-839B82054145}" type="datetimeFigureOut">
              <a:rPr lang="en-US" smtClean="0"/>
              <a:t>5/1/2018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D0BEA-F041-43FE-A963-2000F6BF0F12}" type="slidenum">
              <a:rPr lang="en-US" smtClean="0"/>
              <a:t>‹#›</a:t>
            </a:fld>
            <a:endParaRPr lang="en-US"/>
          </a:p>
        </p:txBody>
      </p:sp>
    </p:spTree>
    <p:extLst>
      <p:ext uri="{BB962C8B-B14F-4D97-AF65-F5344CB8AC3E}">
        <p14:creationId xmlns:p14="http://schemas.microsoft.com/office/powerpoint/2010/main" val="37977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 KEYNOTE ADDRESS </a:t>
            </a:r>
            <a:r>
              <a:rPr lang="en-US" dirty="0" smtClean="0"/>
              <a:t> </a:t>
            </a:r>
            <a:r>
              <a:rPr lang="en-US" dirty="0"/>
              <a:t/>
            </a:r>
            <a:br>
              <a:rPr lang="en-US" dirty="0"/>
            </a:br>
            <a:r>
              <a:rPr lang="en-US" dirty="0"/>
              <a:t>                                                        </a:t>
            </a:r>
          </a:p>
        </p:txBody>
      </p:sp>
      <p:sp>
        <p:nvSpPr>
          <p:cNvPr id="3" name="Subtitle 2"/>
          <p:cNvSpPr>
            <a:spLocks noGrp="1"/>
          </p:cNvSpPr>
          <p:nvPr>
            <p:ph type="subTitle" idx="1"/>
          </p:nvPr>
        </p:nvSpPr>
        <p:spPr>
          <a:xfrm>
            <a:off x="1524000" y="3106271"/>
            <a:ext cx="9144000" cy="2151529"/>
          </a:xfrm>
        </p:spPr>
        <p:txBody>
          <a:bodyPr>
            <a:normAutofit lnSpcReduction="10000"/>
          </a:bodyPr>
          <a:lstStyle/>
          <a:p>
            <a:endParaRPr lang="en-US" dirty="0" smtClean="0"/>
          </a:p>
          <a:p>
            <a:r>
              <a:rPr lang="en-US" dirty="0" smtClean="0"/>
              <a:t>BY</a:t>
            </a:r>
            <a:endParaRPr lang="en-US" dirty="0"/>
          </a:p>
          <a:p>
            <a:r>
              <a:rPr lang="en-US" dirty="0"/>
              <a:t> </a:t>
            </a:r>
          </a:p>
          <a:p>
            <a:r>
              <a:rPr lang="en-US" dirty="0"/>
              <a:t>                        </a:t>
            </a:r>
            <a:r>
              <a:rPr lang="en-US" dirty="0" smtClean="0"/>
              <a:t> </a:t>
            </a:r>
            <a:r>
              <a:rPr lang="en-US" dirty="0"/>
              <a:t>DR. GANIYAT ADENIRAN (RN, PhD)</a:t>
            </a:r>
          </a:p>
          <a:p>
            <a:r>
              <a:rPr lang="en-US" dirty="0"/>
              <a:t> </a:t>
            </a:r>
          </a:p>
          <a:p>
            <a:endParaRPr lang="en-US" dirty="0"/>
          </a:p>
        </p:txBody>
      </p:sp>
    </p:spTree>
    <p:extLst>
      <p:ext uri="{BB962C8B-B14F-4D97-AF65-F5344CB8AC3E}">
        <p14:creationId xmlns:p14="http://schemas.microsoft.com/office/powerpoint/2010/main" val="347585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Midwifery as the Soul of Maternity Services:</a:t>
            </a:r>
            <a:r>
              <a:rPr lang="en-US" dirty="0" smtClean="0"/>
              <a:t/>
            </a:r>
            <a:br>
              <a:rPr lang="en-US" dirty="0" smtClean="0"/>
            </a:br>
            <a:endParaRPr lang="en-US" dirty="0"/>
          </a:p>
        </p:txBody>
      </p:sp>
      <p:sp>
        <p:nvSpPr>
          <p:cNvPr id="3" name="Content Placeholder 2"/>
          <p:cNvSpPr>
            <a:spLocks noGrp="1"/>
          </p:cNvSpPr>
          <p:nvPr>
            <p:ph idx="1"/>
          </p:nvPr>
        </p:nvSpPr>
        <p:spPr>
          <a:xfrm>
            <a:off x="838200" y="1690688"/>
            <a:ext cx="10515600" cy="4911817"/>
          </a:xfrm>
        </p:spPr>
        <p:txBody>
          <a:bodyPr>
            <a:normAutofit lnSpcReduction="10000"/>
          </a:bodyPr>
          <a:lstStyle/>
          <a:p>
            <a:r>
              <a:rPr lang="en-US" dirty="0" smtClean="0"/>
              <a:t>ICM definition </a:t>
            </a:r>
            <a:r>
              <a:rPr lang="en-US" dirty="0" err="1" smtClean="0"/>
              <a:t>recognises</a:t>
            </a:r>
            <a:r>
              <a:rPr lang="en-US" dirty="0" smtClean="0"/>
              <a:t> </a:t>
            </a:r>
            <a:r>
              <a:rPr lang="en-US" dirty="0"/>
              <a:t>a midwife </a:t>
            </a:r>
            <a:r>
              <a:rPr lang="en-US" dirty="0" smtClean="0"/>
              <a:t>as a </a:t>
            </a:r>
            <a:r>
              <a:rPr lang="en-US" dirty="0"/>
              <a:t>responsible and accountable professional who works in partnership with women to:</a:t>
            </a:r>
          </a:p>
          <a:p>
            <a:pPr lvl="0"/>
            <a:r>
              <a:rPr lang="en-US" dirty="0"/>
              <a:t>Give necessary support, care and advice during pregnancy, </a:t>
            </a:r>
            <a:r>
              <a:rPr lang="en-US" dirty="0" err="1"/>
              <a:t>labour</a:t>
            </a:r>
            <a:r>
              <a:rPr lang="en-US" dirty="0"/>
              <a:t> and the postpartum period.</a:t>
            </a:r>
          </a:p>
          <a:p>
            <a:pPr marL="0" indent="0">
              <a:buNone/>
            </a:pPr>
            <a:endParaRPr lang="en-US" dirty="0"/>
          </a:p>
          <a:p>
            <a:pPr lvl="0"/>
            <a:r>
              <a:rPr lang="en-US" dirty="0"/>
              <a:t>Conduct births on the midwife’s own responsibility</a:t>
            </a:r>
            <a:r>
              <a:rPr lang="en-US" dirty="0" smtClean="0"/>
              <a:t>.</a:t>
            </a:r>
            <a:r>
              <a:rPr lang="en-US" dirty="0"/>
              <a:t> </a:t>
            </a:r>
          </a:p>
          <a:p>
            <a:pPr marL="0" indent="0">
              <a:buNone/>
            </a:pPr>
            <a:r>
              <a:rPr lang="en-US" dirty="0"/>
              <a:t> </a:t>
            </a:r>
          </a:p>
          <a:p>
            <a:pPr lvl="0"/>
            <a:r>
              <a:rPr lang="en-US" dirty="0"/>
              <a:t>Provide care for the newborn and infants including preventive measures, the promotion of normal birth, detection of complications in mother and child, the accessing of medical care or other appropriate assistance, and the carrying out of emergency measures.</a:t>
            </a:r>
          </a:p>
          <a:p>
            <a:endParaRPr lang="en-US" dirty="0"/>
          </a:p>
        </p:txBody>
      </p:sp>
    </p:spTree>
    <p:extLst>
      <p:ext uri="{BB962C8B-B14F-4D97-AF65-F5344CB8AC3E}">
        <p14:creationId xmlns:p14="http://schemas.microsoft.com/office/powerpoint/2010/main" val="381110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Midwifery as the Soul of Maternity Services: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High quality maternity care encompasses midwifery-led care for normal pregnancy, birth and the postnatal period. </a:t>
            </a:r>
            <a:endParaRPr lang="en-US" dirty="0" smtClean="0"/>
          </a:p>
          <a:p>
            <a:r>
              <a:rPr lang="en-US" dirty="0" smtClean="0"/>
              <a:t>All </a:t>
            </a:r>
            <a:r>
              <a:rPr lang="en-US" dirty="0"/>
              <a:t>women need midwifery care at every stage of their life. </a:t>
            </a:r>
            <a:endParaRPr lang="en-US" dirty="0" smtClean="0"/>
          </a:p>
          <a:p>
            <a:r>
              <a:rPr lang="en-US" dirty="0" smtClean="0"/>
              <a:t>The </a:t>
            </a:r>
            <a:r>
              <a:rPr lang="en-US" dirty="0"/>
              <a:t>midwife helps women to make decisions based on their clinical needs, values and preferences in both short and long term pregnancy</a:t>
            </a:r>
            <a:r>
              <a:rPr lang="en-US" dirty="0" smtClean="0"/>
              <a:t>.</a:t>
            </a:r>
          </a:p>
          <a:p>
            <a:endParaRPr lang="en-US" dirty="0"/>
          </a:p>
          <a:p>
            <a:r>
              <a:rPr lang="en-US" dirty="0" smtClean="0"/>
              <a:t> </a:t>
            </a:r>
            <a:r>
              <a:rPr lang="en-US" dirty="0"/>
              <a:t>The midwife therefore has a vital role to play, not only in making decisions but helping to ensure the health of mother and baby, but in their future and wellbeing and that of the society as a whole. </a:t>
            </a:r>
          </a:p>
          <a:p>
            <a:endParaRPr lang="en-US" dirty="0"/>
          </a:p>
        </p:txBody>
      </p:sp>
    </p:spTree>
    <p:extLst>
      <p:ext uri="{BB962C8B-B14F-4D97-AF65-F5344CB8AC3E}">
        <p14:creationId xmlns:p14="http://schemas.microsoft.com/office/powerpoint/2010/main" val="257540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Midwives Leading the Way with Quality Care: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Childbirth is a natural process and the midwife has the competency by her preparation to cope with the care of women throughout the normal childbearing cycle. </a:t>
            </a:r>
            <a:endParaRPr lang="en-US" dirty="0" smtClean="0"/>
          </a:p>
          <a:p>
            <a:r>
              <a:rPr lang="en-US" dirty="0" smtClean="0"/>
              <a:t>ICM </a:t>
            </a:r>
            <a:r>
              <a:rPr lang="en-US" dirty="0"/>
              <a:t>(2011), states that midwives should lead in the planning of care for low risk women</a:t>
            </a:r>
            <a:r>
              <a:rPr lang="en-US" dirty="0" smtClean="0"/>
              <a:t>.</a:t>
            </a:r>
          </a:p>
          <a:p>
            <a:r>
              <a:rPr lang="en-US" dirty="0" smtClean="0"/>
              <a:t> </a:t>
            </a:r>
            <a:r>
              <a:rPr lang="en-US" dirty="0"/>
              <a:t>Evidence from literature showed that the care during </a:t>
            </a:r>
            <a:r>
              <a:rPr lang="en-US" dirty="0" err="1"/>
              <a:t>labour</a:t>
            </a:r>
            <a:r>
              <a:rPr lang="en-US" dirty="0"/>
              <a:t> has been described as midwife-led model which is associated with reduction in interventions in </a:t>
            </a:r>
            <a:r>
              <a:rPr lang="en-US" dirty="0" err="1"/>
              <a:t>labour</a:t>
            </a:r>
            <a:r>
              <a:rPr lang="en-US" dirty="0"/>
              <a:t> and birth, also reduction in fetal and neonatal deaths. (</a:t>
            </a:r>
            <a:r>
              <a:rPr lang="en-US" dirty="0" err="1"/>
              <a:t>Hateman</a:t>
            </a:r>
            <a:r>
              <a:rPr lang="en-US" dirty="0"/>
              <a:t>, </a:t>
            </a:r>
            <a:r>
              <a:rPr lang="en-US" dirty="0" err="1"/>
              <a:t>Sandall</a:t>
            </a:r>
            <a:r>
              <a:rPr lang="en-US" dirty="0"/>
              <a:t>, De Vane, </a:t>
            </a:r>
            <a:r>
              <a:rPr lang="en-US" dirty="0" err="1"/>
              <a:t>Soltanic</a:t>
            </a:r>
            <a:r>
              <a:rPr lang="en-US" dirty="0"/>
              <a:t> &amp; Gates, 2009).</a:t>
            </a:r>
          </a:p>
        </p:txBody>
      </p:sp>
    </p:spTree>
    <p:extLst>
      <p:ext uri="{BB962C8B-B14F-4D97-AF65-F5344CB8AC3E}">
        <p14:creationId xmlns:p14="http://schemas.microsoft.com/office/powerpoint/2010/main" val="274416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Midwives Leading the Way with Quality Care: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Midwives are skilled to provide up to 87% of childbirth-related services, making them the ideal health professional to support women in the maternity continuum of care. </a:t>
            </a:r>
            <a:endParaRPr lang="en-US" dirty="0" smtClean="0"/>
          </a:p>
          <a:p>
            <a:r>
              <a:rPr lang="en-US" dirty="0" smtClean="0"/>
              <a:t>The </a:t>
            </a:r>
            <a:r>
              <a:rPr lang="en-US" dirty="0"/>
              <a:t>practicing midwife is a lead professional and coordinator of care. </a:t>
            </a:r>
          </a:p>
          <a:p>
            <a:endParaRPr lang="en-US" dirty="0"/>
          </a:p>
        </p:txBody>
      </p:sp>
    </p:spTree>
    <p:extLst>
      <p:ext uri="{BB962C8B-B14F-4D97-AF65-F5344CB8AC3E}">
        <p14:creationId xmlns:p14="http://schemas.microsoft.com/office/powerpoint/2010/main" val="125655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midwife as a lead professional is to:</a:t>
            </a:r>
          </a:p>
          <a:p>
            <a:r>
              <a:rPr lang="en-US" dirty="0" smtClean="0"/>
              <a:t> plan, provide and review a woman’s care with her input from the initial assessment through to the postnatal period. </a:t>
            </a:r>
          </a:p>
          <a:p>
            <a:r>
              <a:rPr lang="en-US" dirty="0" smtClean="0"/>
              <a:t> take the role of a lead professional for all healthy women with normal pregnancies and for low-risk women, </a:t>
            </a:r>
          </a:p>
          <a:p>
            <a:r>
              <a:rPr lang="en-US" dirty="0" smtClean="0"/>
              <a:t>midwife led-care reduces admission to hospital and results in significantly less intervention during birth.</a:t>
            </a:r>
          </a:p>
          <a:p>
            <a:endParaRPr lang="en-US" dirty="0"/>
          </a:p>
        </p:txBody>
      </p:sp>
    </p:spTree>
    <p:extLst>
      <p:ext uri="{BB962C8B-B14F-4D97-AF65-F5344CB8AC3E}">
        <p14:creationId xmlns:p14="http://schemas.microsoft.com/office/powerpoint/2010/main" val="333072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Midwives Leading the Way with Quality Care:</a:t>
            </a:r>
            <a:endParaRPr lang="en-US" dirty="0"/>
          </a:p>
        </p:txBody>
      </p:sp>
      <p:sp>
        <p:nvSpPr>
          <p:cNvPr id="3" name="Content Placeholder 2"/>
          <p:cNvSpPr>
            <a:spLocks noGrp="1"/>
          </p:cNvSpPr>
          <p:nvPr>
            <p:ph idx="1"/>
          </p:nvPr>
        </p:nvSpPr>
        <p:spPr/>
        <p:txBody>
          <a:bodyPr/>
          <a:lstStyle/>
          <a:p>
            <a:r>
              <a:rPr lang="en-US" dirty="0"/>
              <a:t>The midwife as a coordinator of care is the </a:t>
            </a:r>
            <a:r>
              <a:rPr lang="en-US" dirty="0" smtClean="0"/>
              <a:t>bedrock  </a:t>
            </a:r>
            <a:r>
              <a:rPr lang="en-US" dirty="0"/>
              <a:t>for care throughout pregnancy, </a:t>
            </a:r>
            <a:r>
              <a:rPr lang="en-US" dirty="0" err="1"/>
              <a:t>labour</a:t>
            </a:r>
            <a:r>
              <a:rPr lang="en-US" dirty="0"/>
              <a:t> and the postnatal period. </a:t>
            </a:r>
            <a:endParaRPr lang="en-US" dirty="0" smtClean="0"/>
          </a:p>
          <a:p>
            <a:r>
              <a:rPr lang="en-US" dirty="0" smtClean="0"/>
              <a:t>The </a:t>
            </a:r>
            <a:r>
              <a:rPr lang="en-US" dirty="0"/>
              <a:t>midwife is expert in normal pregnancy, </a:t>
            </a:r>
            <a:r>
              <a:rPr lang="en-US" dirty="0" err="1"/>
              <a:t>labour</a:t>
            </a:r>
            <a:r>
              <a:rPr lang="en-US" dirty="0"/>
              <a:t> and postnatal and plays a critical role in coordinating the journey through pregnancy for all women.</a:t>
            </a:r>
          </a:p>
          <a:p>
            <a:r>
              <a:rPr lang="en-US" dirty="0"/>
              <a:t>The lead professional may change during a pregnancy, the midwife as coordinator of care remains by providing the continuity of care needed by women.</a:t>
            </a:r>
          </a:p>
          <a:p>
            <a:endParaRPr lang="en-US" dirty="0"/>
          </a:p>
        </p:txBody>
      </p:sp>
    </p:spTree>
    <p:extLst>
      <p:ext uri="{BB962C8B-B14F-4D97-AF65-F5344CB8AC3E}">
        <p14:creationId xmlns:p14="http://schemas.microsoft.com/office/powerpoint/2010/main" val="98497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Midwives leading the way with Quality Care in Nigeria:</a:t>
            </a:r>
            <a:endParaRPr lang="en-US" dirty="0"/>
          </a:p>
        </p:txBody>
      </p:sp>
      <p:sp>
        <p:nvSpPr>
          <p:cNvPr id="3" name="Content Placeholder 2"/>
          <p:cNvSpPr>
            <a:spLocks noGrp="1"/>
          </p:cNvSpPr>
          <p:nvPr>
            <p:ph idx="1"/>
          </p:nvPr>
        </p:nvSpPr>
        <p:spPr/>
        <p:txBody>
          <a:bodyPr/>
          <a:lstStyle/>
          <a:p>
            <a:pPr lvl="0"/>
            <a:r>
              <a:rPr lang="en-US" dirty="0"/>
              <a:t>In order to provide quality maternity care and to reduce maternal and neonatal death, the Nigerian government established the Midwife Service Scheme(MSS</a:t>
            </a:r>
            <a:r>
              <a:rPr lang="en-US" dirty="0" smtClean="0"/>
              <a:t>)</a:t>
            </a:r>
          </a:p>
          <a:p>
            <a:pPr lvl="0"/>
            <a:r>
              <a:rPr lang="en-US" dirty="0" smtClean="0"/>
              <a:t> The </a:t>
            </a:r>
            <a:r>
              <a:rPr lang="en-US" dirty="0"/>
              <a:t>MSS is to address the human resource and to provide skilled attendance at the primary level of care as majority of the populace live in the rural settings.</a:t>
            </a:r>
          </a:p>
          <a:p>
            <a:endParaRPr lang="en-US" dirty="0"/>
          </a:p>
        </p:txBody>
      </p:sp>
    </p:spTree>
    <p:extLst>
      <p:ext uri="{BB962C8B-B14F-4D97-AF65-F5344CB8AC3E}">
        <p14:creationId xmlns:p14="http://schemas.microsoft.com/office/powerpoint/2010/main" val="3870356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Midwives leading the way with Quality Care in Nigeria:</a:t>
            </a:r>
            <a:endParaRPr lang="en-US" dirty="0"/>
          </a:p>
        </p:txBody>
      </p:sp>
      <p:sp>
        <p:nvSpPr>
          <p:cNvPr id="3" name="Content Placeholder 2"/>
          <p:cNvSpPr>
            <a:spLocks noGrp="1"/>
          </p:cNvSpPr>
          <p:nvPr>
            <p:ph idx="1"/>
          </p:nvPr>
        </p:nvSpPr>
        <p:spPr/>
        <p:txBody>
          <a:bodyPr/>
          <a:lstStyle/>
          <a:p>
            <a:r>
              <a:rPr lang="en-US" dirty="0"/>
              <a:t>Statistically, more than 2,600 trained midwives were deployed at the primary health care facilities to support mothers and child across Nigeria. </a:t>
            </a:r>
            <a:endParaRPr lang="en-US" dirty="0" smtClean="0"/>
          </a:p>
          <a:p>
            <a:r>
              <a:rPr lang="en-US" dirty="0" smtClean="0"/>
              <a:t>All </a:t>
            </a:r>
            <a:r>
              <a:rPr lang="en-US" dirty="0"/>
              <a:t>midwives recruited under the MSS are trained in Life Saving Skills (LSS) and integrated Management of Childhood Illnesses (IMCI</a:t>
            </a:r>
            <a:r>
              <a:rPr lang="en-US" dirty="0" smtClean="0"/>
              <a:t>)</a:t>
            </a:r>
          </a:p>
          <a:p>
            <a:r>
              <a:rPr lang="en-US" dirty="0" smtClean="0"/>
              <a:t>This is </a:t>
            </a:r>
            <a:r>
              <a:rPr lang="en-US" dirty="0"/>
              <a:t>to achieve reduction in maternal, infant and child mortality.</a:t>
            </a:r>
          </a:p>
          <a:p>
            <a:endParaRPr lang="en-US" dirty="0"/>
          </a:p>
        </p:txBody>
      </p:sp>
    </p:spTree>
    <p:extLst>
      <p:ext uri="{BB962C8B-B14F-4D97-AF65-F5344CB8AC3E}">
        <p14:creationId xmlns:p14="http://schemas.microsoft.com/office/powerpoint/2010/main" val="3550195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Responsibilities </a:t>
            </a:r>
            <a:r>
              <a:rPr lang="en-US" b="1" dirty="0"/>
              <a:t>of the Midwives in Leading the Way with Quality Care:</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We must celebrate the leadership and quality care that midwives contribute to the miracle of birth. </a:t>
            </a:r>
          </a:p>
          <a:p>
            <a:r>
              <a:rPr lang="en-US" b="1" dirty="0"/>
              <a:t> </a:t>
            </a:r>
            <a:endParaRPr lang="en-US" dirty="0"/>
          </a:p>
          <a:p>
            <a:pPr lvl="0"/>
            <a:r>
              <a:rPr lang="en-US" dirty="0"/>
              <a:t>Midwives are the key advocates and supporters of women during pregnancy and childbirth – hence the World Health Organization(WHO) encourages every childbearing woman to see a midwife at least 4 times during her pregnancy!</a:t>
            </a:r>
          </a:p>
          <a:p>
            <a:r>
              <a:rPr lang="en-US" dirty="0"/>
              <a:t> </a:t>
            </a:r>
          </a:p>
          <a:p>
            <a:pPr lvl="0"/>
            <a:r>
              <a:rPr lang="en-US" dirty="0"/>
              <a:t>Midwives can and must inform policies related to the composition, development and distribution of the health workforce in all countries to reflect the diverse needs of the women who benefit from their care.</a:t>
            </a:r>
          </a:p>
        </p:txBody>
      </p:sp>
    </p:spTree>
    <p:extLst>
      <p:ext uri="{BB962C8B-B14F-4D97-AF65-F5344CB8AC3E}">
        <p14:creationId xmlns:p14="http://schemas.microsoft.com/office/powerpoint/2010/main" val="1180950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Responsibilities of the Midwives in Leading the Way with Quality Care: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a:t>Midwives serve as one of the foundations for achieving the United Nations Sustainable Development Goals. </a:t>
            </a:r>
            <a:endParaRPr lang="en-US" dirty="0" smtClean="0"/>
          </a:p>
          <a:p>
            <a:pPr lvl="0"/>
            <a:r>
              <a:rPr lang="en-US" dirty="0"/>
              <a:t>P</a:t>
            </a:r>
            <a:r>
              <a:rPr lang="en-US" dirty="0" smtClean="0"/>
              <a:t>rovide </a:t>
            </a:r>
            <a:r>
              <a:rPr lang="en-US" dirty="0"/>
              <a:t>hands-on, interactive and compassionate care that improves health and save lives</a:t>
            </a:r>
            <a:r>
              <a:rPr lang="en-US" dirty="0" smtClean="0"/>
              <a:t>.</a:t>
            </a:r>
            <a:endParaRPr lang="en-US" dirty="0"/>
          </a:p>
          <a:p>
            <a:pPr lvl="0"/>
            <a:r>
              <a:rPr lang="en-US" dirty="0"/>
              <a:t>Midwives lead with quality care in a number of ways, such as: offering support and assistance to survivors of gender-based violence; providing reproductive health services to adolescents who are often denied access to these services at great cost to their health and human rights; </a:t>
            </a:r>
            <a:endParaRPr lang="en-US" dirty="0" smtClean="0"/>
          </a:p>
          <a:p>
            <a:pPr lvl="0"/>
            <a:r>
              <a:rPr lang="en-US" dirty="0" smtClean="0"/>
              <a:t> </a:t>
            </a:r>
            <a:r>
              <a:rPr lang="en-US" dirty="0"/>
              <a:t>campaigning against unnecessary medical interventions.</a:t>
            </a:r>
          </a:p>
          <a:p>
            <a:endParaRPr lang="en-US" dirty="0"/>
          </a:p>
        </p:txBody>
      </p:sp>
    </p:spTree>
    <p:extLst>
      <p:ext uri="{BB962C8B-B14F-4D97-AF65-F5344CB8AC3E}">
        <p14:creationId xmlns:p14="http://schemas.microsoft.com/office/powerpoint/2010/main" val="278986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THEME</a:t>
            </a:r>
            <a:r>
              <a:rPr lang="en-US" dirty="0"/>
              <a:t>: “MIDWIVES LEADING THE WAY WITH </a:t>
            </a:r>
            <a:r>
              <a:rPr lang="en-US" dirty="0" smtClean="0"/>
              <a:t>       QUALITY </a:t>
            </a:r>
            <a:r>
              <a:rPr lang="en-US" dirty="0"/>
              <a:t>CARE”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INTRODUCTION: </a:t>
            </a:r>
          </a:p>
          <a:p>
            <a:r>
              <a:rPr lang="en-NG" dirty="0"/>
              <a:t>midwife is expected to function is a dynamic </a:t>
            </a:r>
            <a:r>
              <a:rPr lang="en-US" dirty="0" smtClean="0"/>
              <a:t> society </a:t>
            </a:r>
            <a:r>
              <a:rPr lang="en-NG" dirty="0" smtClean="0"/>
              <a:t> </a:t>
            </a:r>
            <a:r>
              <a:rPr lang="en-NG" dirty="0"/>
              <a:t>which is continuously changing. </a:t>
            </a:r>
            <a:endParaRPr lang="en-US" dirty="0" smtClean="0"/>
          </a:p>
          <a:p>
            <a:r>
              <a:rPr lang="en-NG" dirty="0" smtClean="0"/>
              <a:t>This </a:t>
            </a:r>
            <a:r>
              <a:rPr lang="en-NG" dirty="0"/>
              <a:t>societal change has implications for the role of the midwife. </a:t>
            </a:r>
            <a:endParaRPr lang="en-US" dirty="0" smtClean="0"/>
          </a:p>
          <a:p>
            <a:r>
              <a:rPr lang="en-US" dirty="0" smtClean="0"/>
              <a:t>Midwife </a:t>
            </a:r>
            <a:r>
              <a:rPr lang="en-NG" dirty="0" smtClean="0"/>
              <a:t>facilitate</a:t>
            </a:r>
            <a:r>
              <a:rPr lang="en-US" dirty="0" smtClean="0"/>
              <a:t>s</a:t>
            </a:r>
            <a:r>
              <a:rPr lang="en-NG" dirty="0" smtClean="0"/>
              <a:t> </a:t>
            </a:r>
            <a:r>
              <a:rPr lang="en-NG" dirty="0"/>
              <a:t>normal childbirth, and seeks to enable women to make informed choices about their </a:t>
            </a:r>
            <a:r>
              <a:rPr lang="en-NG" dirty="0" smtClean="0"/>
              <a:t>care</a:t>
            </a:r>
            <a:endParaRPr lang="en-US" dirty="0" smtClean="0"/>
          </a:p>
          <a:p>
            <a:r>
              <a:rPr lang="en-NG" dirty="0"/>
              <a:t>recognize when childbearing is no longer normal, and secures and participates in appropriate </a:t>
            </a:r>
            <a:r>
              <a:rPr lang="en-NG" dirty="0" smtClean="0"/>
              <a:t>therapies</a:t>
            </a:r>
            <a:endParaRPr lang="en-US" dirty="0" smtClean="0"/>
          </a:p>
          <a:p>
            <a:r>
              <a:rPr lang="en-NG" dirty="0"/>
              <a:t>support the woman and her family through social, relational and personal problems during the time of childbearing.</a:t>
            </a:r>
            <a:endParaRPr lang="en-US" dirty="0"/>
          </a:p>
          <a:p>
            <a:endParaRPr lang="en-US" dirty="0"/>
          </a:p>
        </p:txBody>
      </p:sp>
    </p:spTree>
    <p:extLst>
      <p:ext uri="{BB962C8B-B14F-4D97-AF65-F5344CB8AC3E}">
        <p14:creationId xmlns:p14="http://schemas.microsoft.com/office/powerpoint/2010/main" val="3663273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Responsibilities of the Midwives in Leading the Way with Quality Care: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a:t> Midwives play a key role in the empowerment of women so we can build more equitable and sustainable societies.</a:t>
            </a:r>
          </a:p>
          <a:p>
            <a:pPr marL="0" indent="0">
              <a:buNone/>
            </a:pPr>
            <a:endParaRPr lang="en-US" dirty="0"/>
          </a:p>
          <a:p>
            <a:pPr lvl="0"/>
            <a:r>
              <a:rPr lang="en-US" dirty="0"/>
              <a:t> Midwives provide women and their families with education concerning immediate and future health considerations, including planning and spacing of future pregnancies</a:t>
            </a:r>
            <a:r>
              <a:rPr lang="en-US" dirty="0" smtClean="0"/>
              <a:t>.</a:t>
            </a:r>
            <a:endParaRPr lang="en-US" dirty="0"/>
          </a:p>
          <a:p>
            <a:pPr lvl="0"/>
            <a:r>
              <a:rPr lang="en-US" dirty="0"/>
              <a:t>Midwives are essential to providing quality, respectful maternal and newborn care. </a:t>
            </a:r>
            <a:endParaRPr lang="en-US" dirty="0" smtClean="0"/>
          </a:p>
          <a:p>
            <a:pPr lvl="0"/>
            <a:r>
              <a:rPr lang="en-US" dirty="0" smtClean="0"/>
              <a:t>They  </a:t>
            </a:r>
            <a:r>
              <a:rPr lang="en-US" dirty="0"/>
              <a:t>prevent and manage many complications of pregnancy and </a:t>
            </a:r>
            <a:r>
              <a:rPr lang="en-US" dirty="0" smtClean="0"/>
              <a:t>birth.</a:t>
            </a:r>
          </a:p>
          <a:p>
            <a:pPr lvl="0"/>
            <a:r>
              <a:rPr lang="en-US" dirty="0" smtClean="0"/>
              <a:t> They </a:t>
            </a:r>
            <a:r>
              <a:rPr lang="en-US" dirty="0"/>
              <a:t>play a crucial role in ending preventable child and maternal deaths.</a:t>
            </a:r>
          </a:p>
          <a:p>
            <a:endParaRPr lang="en-US" dirty="0"/>
          </a:p>
        </p:txBody>
      </p:sp>
    </p:spTree>
    <p:extLst>
      <p:ext uri="{BB962C8B-B14F-4D97-AF65-F5344CB8AC3E}">
        <p14:creationId xmlns:p14="http://schemas.microsoft.com/office/powerpoint/2010/main" val="2598203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Responsibilities of the Midwives in Leading the Way with Quality Care: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a:t> Providing vital support and comfort during pregnancy and in the crucial hours after </a:t>
            </a:r>
            <a:r>
              <a:rPr lang="en-US" dirty="0" smtClean="0"/>
              <a:t>birth. </a:t>
            </a:r>
          </a:p>
          <a:p>
            <a:pPr lvl="0"/>
            <a:r>
              <a:rPr lang="en-US" dirty="0"/>
              <a:t>I</a:t>
            </a:r>
            <a:r>
              <a:rPr lang="en-US" dirty="0" smtClean="0"/>
              <a:t>deal </a:t>
            </a:r>
            <a:r>
              <a:rPr lang="en-US" dirty="0"/>
              <a:t>health professional to provide expert advice on nutrition and breastfeeding, especially in line with timing the critical first feed</a:t>
            </a:r>
            <a:r>
              <a:rPr lang="en-US" dirty="0" smtClean="0"/>
              <a:t>.</a:t>
            </a:r>
            <a:endParaRPr lang="en-US" dirty="0"/>
          </a:p>
          <a:p>
            <a:pPr lvl="0"/>
            <a:r>
              <a:rPr lang="en-US" dirty="0"/>
              <a:t>Midwives develop a partnership with women in which there is a mutual exchange of ideas, solutions and support. </a:t>
            </a:r>
            <a:endParaRPr lang="en-US" dirty="0" smtClean="0"/>
          </a:p>
          <a:p>
            <a:pPr lvl="0"/>
            <a:r>
              <a:rPr lang="en-US" dirty="0" smtClean="0"/>
              <a:t>Midwives </a:t>
            </a:r>
            <a:r>
              <a:rPr lang="en-US" dirty="0"/>
              <a:t>do not dictate to women they are with them, every step (and contraction!) of the way.</a:t>
            </a:r>
          </a:p>
        </p:txBody>
      </p:sp>
    </p:spTree>
    <p:extLst>
      <p:ext uri="{BB962C8B-B14F-4D97-AF65-F5344CB8AC3E}">
        <p14:creationId xmlns:p14="http://schemas.microsoft.com/office/powerpoint/2010/main" val="3863315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Responsibilities of the Midwives in Leading the Way with Quality Care:</a:t>
            </a:r>
            <a:endParaRPr lang="en-US" dirty="0"/>
          </a:p>
        </p:txBody>
      </p:sp>
      <p:sp>
        <p:nvSpPr>
          <p:cNvPr id="3" name="Content Placeholder 2"/>
          <p:cNvSpPr>
            <a:spLocks noGrp="1"/>
          </p:cNvSpPr>
          <p:nvPr>
            <p:ph idx="1"/>
          </p:nvPr>
        </p:nvSpPr>
        <p:spPr/>
        <p:txBody>
          <a:bodyPr/>
          <a:lstStyle/>
          <a:p>
            <a:pPr lvl="0"/>
            <a:r>
              <a:rPr lang="en-US" dirty="0"/>
              <a:t>Midwives provide a wide range of assistance in humanitarian emergencies. </a:t>
            </a:r>
          </a:p>
          <a:p>
            <a:pPr marL="0" indent="0">
              <a:buNone/>
            </a:pPr>
            <a:endParaRPr lang="en-US" dirty="0"/>
          </a:p>
          <a:p>
            <a:pPr lvl="0"/>
            <a:r>
              <a:rPr lang="en-US" dirty="0"/>
              <a:t>Midwives train and supervise community health workers to provide health information and promote safer practices and are frequently needed in settings with limited resources.</a:t>
            </a:r>
          </a:p>
          <a:p>
            <a:pPr marL="0" indent="0">
              <a:buNone/>
            </a:pPr>
            <a:endParaRPr lang="en-US" dirty="0"/>
          </a:p>
          <a:p>
            <a:r>
              <a:rPr lang="en-US" dirty="0"/>
              <a:t>Midwives play a unique role in promoting the health of women and childbearing families.</a:t>
            </a:r>
          </a:p>
        </p:txBody>
      </p:sp>
    </p:spTree>
    <p:extLst>
      <p:ext uri="{BB962C8B-B14F-4D97-AF65-F5344CB8AC3E}">
        <p14:creationId xmlns:p14="http://schemas.microsoft.com/office/powerpoint/2010/main" val="908813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Roles of a Midwife in Quality Care</a:t>
            </a:r>
            <a:endParaRPr lang="en-US" dirty="0"/>
          </a:p>
        </p:txBody>
      </p:sp>
      <p:sp>
        <p:nvSpPr>
          <p:cNvPr id="3" name="Content Placeholder 2"/>
          <p:cNvSpPr>
            <a:spLocks noGrp="1"/>
          </p:cNvSpPr>
          <p:nvPr>
            <p:ph idx="1"/>
          </p:nvPr>
        </p:nvSpPr>
        <p:spPr/>
        <p:txBody>
          <a:bodyPr/>
          <a:lstStyle/>
          <a:p>
            <a:pPr lvl="0"/>
            <a:r>
              <a:rPr lang="en-US" dirty="0"/>
              <a:t>Partnering with women to promote self-care and the health of mothers, infants, and families;</a:t>
            </a:r>
          </a:p>
          <a:p>
            <a:pPr lvl="0"/>
            <a:r>
              <a:rPr lang="en-US" dirty="0"/>
              <a:t>Promoting human dignity for women as people with nonnegotiable human rights;</a:t>
            </a:r>
          </a:p>
          <a:p>
            <a:pPr lvl="0"/>
            <a:r>
              <a:rPr lang="en-US" dirty="0"/>
              <a:t>Advocacy for women so that their voices can create influence and their health care choices can be respected;</a:t>
            </a:r>
          </a:p>
          <a:p>
            <a:endParaRPr lang="en-US" dirty="0"/>
          </a:p>
        </p:txBody>
      </p:sp>
    </p:spTree>
    <p:extLst>
      <p:ext uri="{BB962C8B-B14F-4D97-AF65-F5344CB8AC3E}">
        <p14:creationId xmlns:p14="http://schemas.microsoft.com/office/powerpoint/2010/main" val="424692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Roles of a Midwife in Quality Care</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Supporting cultural sensitivity, including working with women and health care providers to overcome cultural practices that harm women and babies;</a:t>
            </a:r>
          </a:p>
          <a:p>
            <a:pPr lvl="0"/>
            <a:r>
              <a:rPr lang="en-US" dirty="0"/>
              <a:t>Promoting positive health and disease prevention by affirming pregnancy and childbirth as a normal life event; and</a:t>
            </a:r>
          </a:p>
          <a:p>
            <a:pPr lvl="0"/>
            <a:r>
              <a:rPr lang="en-US" dirty="0"/>
              <a:t> Championing of normal physiologic </a:t>
            </a:r>
            <a:r>
              <a:rPr lang="en-US" dirty="0" err="1"/>
              <a:t>labour</a:t>
            </a:r>
            <a:r>
              <a:rPr lang="en-US" dirty="0"/>
              <a:t> and birth to enhance best outcomes for mothers and infants.</a:t>
            </a:r>
          </a:p>
          <a:p>
            <a:r>
              <a:rPr lang="en-US" dirty="0"/>
              <a:t>A midwife’s role as advocate for evidence-based midwifery practice is valuable in advancing public health policy regarding women’s health and maternal and child health care.</a:t>
            </a:r>
          </a:p>
          <a:p>
            <a:r>
              <a:rPr lang="en-US" dirty="0"/>
              <a:t> </a:t>
            </a:r>
          </a:p>
          <a:p>
            <a:endParaRPr lang="en-US" dirty="0"/>
          </a:p>
        </p:txBody>
      </p:sp>
    </p:spTree>
    <p:extLst>
      <p:ext uri="{BB962C8B-B14F-4D97-AF65-F5344CB8AC3E}">
        <p14:creationId xmlns:p14="http://schemas.microsoft.com/office/powerpoint/2010/main" val="3580068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normAutofit fontScale="92500" lnSpcReduction="10000"/>
          </a:bodyPr>
          <a:lstStyle/>
          <a:p>
            <a:r>
              <a:rPr lang="en-US" dirty="0"/>
              <a:t>Healthcare systems must enable responsive and accessible quality midwifery service delivery. </a:t>
            </a:r>
          </a:p>
          <a:p>
            <a:pPr marL="0" indent="0">
              <a:buNone/>
            </a:pPr>
            <a:endParaRPr lang="en-US" dirty="0"/>
          </a:p>
          <a:p>
            <a:r>
              <a:rPr lang="en-US" dirty="0"/>
              <a:t> </a:t>
            </a:r>
            <a:r>
              <a:rPr lang="en-US" dirty="0" smtClean="0"/>
              <a:t>Midwives must be  </a:t>
            </a:r>
            <a:r>
              <a:rPr lang="en-US" dirty="0"/>
              <a:t>committed to the highest quality care for all women, newborns and their </a:t>
            </a:r>
            <a:r>
              <a:rPr lang="en-US" dirty="0" smtClean="0"/>
              <a:t>families.</a:t>
            </a:r>
          </a:p>
          <a:p>
            <a:r>
              <a:rPr lang="en-US" dirty="0" smtClean="0"/>
              <a:t>We must be </a:t>
            </a:r>
            <a:r>
              <a:rPr lang="en-US" dirty="0"/>
              <a:t>united in our fervor to ensure that the midwifery workforce is supported by quality education, regulation, and safe working conditions.</a:t>
            </a:r>
          </a:p>
          <a:p>
            <a:pPr marL="0" indent="0">
              <a:buNone/>
            </a:pPr>
            <a:endParaRPr lang="en-US" dirty="0"/>
          </a:p>
          <a:p>
            <a:r>
              <a:rPr lang="en-US" dirty="0"/>
              <a:t> The returns on investment in midwives is </a:t>
            </a:r>
            <a:r>
              <a:rPr lang="en-US" dirty="0" smtClean="0"/>
              <a:t>huge, therefore </a:t>
            </a:r>
            <a:r>
              <a:rPr lang="en-US" dirty="0" smtClean="0"/>
              <a:t>midwives can help avert over two-thirds of all maternal deaths if </a:t>
            </a:r>
            <a:r>
              <a:rPr lang="en-US" dirty="0" smtClean="0"/>
              <a:t>  empowered and authorized with </a:t>
            </a:r>
            <a:r>
              <a:rPr lang="en-US" dirty="0"/>
              <a:t>all essential basic life-saving </a:t>
            </a:r>
            <a:r>
              <a:rPr lang="en-US" dirty="0" smtClean="0"/>
              <a:t>competencies. </a:t>
            </a:r>
            <a:endParaRPr lang="en-US" dirty="0"/>
          </a:p>
        </p:txBody>
      </p:sp>
    </p:spTree>
    <p:extLst>
      <p:ext uri="{BB962C8B-B14F-4D97-AF65-F5344CB8AC3E}">
        <p14:creationId xmlns:p14="http://schemas.microsoft.com/office/powerpoint/2010/main" val="363103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br>
              <a:rPr lang="en-US" dirty="0"/>
            </a:br>
            <a:endParaRPr lang="en-US" dirty="0"/>
          </a:p>
        </p:txBody>
      </p:sp>
      <p:sp>
        <p:nvSpPr>
          <p:cNvPr id="3" name="Content Placeholder 2"/>
          <p:cNvSpPr>
            <a:spLocks noGrp="1"/>
          </p:cNvSpPr>
          <p:nvPr>
            <p:ph idx="1"/>
          </p:nvPr>
        </p:nvSpPr>
        <p:spPr/>
        <p:txBody>
          <a:bodyPr>
            <a:normAutofit/>
          </a:bodyPr>
          <a:lstStyle/>
          <a:p>
            <a:r>
              <a:rPr lang="en-US" dirty="0"/>
              <a:t>In Nigeria, qualified midwives managed services by 80% thus contributing to improvement in maternal and neonatal mortality </a:t>
            </a:r>
            <a:r>
              <a:rPr lang="en-US" dirty="0" smtClean="0"/>
              <a:t>rate</a:t>
            </a:r>
            <a:r>
              <a:rPr lang="en-US" dirty="0"/>
              <a:t>.</a:t>
            </a:r>
            <a:endParaRPr lang="en-US" dirty="0" smtClean="0"/>
          </a:p>
          <a:p>
            <a:r>
              <a:rPr lang="en-US" dirty="0" smtClean="0"/>
              <a:t>Midwives </a:t>
            </a:r>
            <a:r>
              <a:rPr lang="en-US" dirty="0"/>
              <a:t>are pivotal of quality, equity and dignity in health care provision. </a:t>
            </a:r>
            <a:endParaRPr lang="en-US" dirty="0" smtClean="0"/>
          </a:p>
          <a:p>
            <a:r>
              <a:rPr lang="en-US" dirty="0" smtClean="0"/>
              <a:t>Government </a:t>
            </a:r>
            <a:r>
              <a:rPr lang="en-US" dirty="0"/>
              <a:t>must invest in midwives in alignment with I.C.M. standards so that women can have access to more midwives, more women focused care and fewer adverse outcomes from pregnancy and childbirth</a:t>
            </a:r>
            <a:r>
              <a:rPr lang="en-US" dirty="0" smtClean="0"/>
              <a:t>.</a:t>
            </a:r>
            <a:endParaRPr lang="en-US" dirty="0"/>
          </a:p>
        </p:txBody>
      </p:sp>
    </p:spTree>
    <p:extLst>
      <p:ext uri="{BB962C8B-B14F-4D97-AF65-F5344CB8AC3E}">
        <p14:creationId xmlns:p14="http://schemas.microsoft.com/office/powerpoint/2010/main" val="401437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Midwife has the power to make a profound impact on the survival of mothers and infants globally. </a:t>
            </a:r>
          </a:p>
          <a:p>
            <a:r>
              <a:rPr lang="en-US" dirty="0" smtClean="0"/>
              <a:t>This would be achieved by the best educational preparation, maintenance of competency, active listening to women and responding to their needs.</a:t>
            </a:r>
          </a:p>
          <a:p>
            <a:r>
              <a:rPr lang="en-US" dirty="0" smtClean="0"/>
              <a:t> Midwives should be proactive in reducing maternal mortality and morbidity. </a:t>
            </a:r>
          </a:p>
          <a:p>
            <a:r>
              <a:rPr lang="en-US" dirty="0" smtClean="0"/>
              <a:t>Women and families are counting on midwives.</a:t>
            </a:r>
            <a:endParaRPr lang="en-US" dirty="0"/>
          </a:p>
        </p:txBody>
      </p:sp>
    </p:spTree>
    <p:extLst>
      <p:ext uri="{BB962C8B-B14F-4D97-AF65-F5344CB8AC3E}">
        <p14:creationId xmlns:p14="http://schemas.microsoft.com/office/powerpoint/2010/main" val="3296840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APPRECIATION</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              HAPPY  CELEBRATION TO ALL MIDWIVES </a:t>
            </a:r>
          </a:p>
          <a:p>
            <a:pPr marL="0" indent="0">
              <a:buNone/>
            </a:pPr>
            <a:endParaRPr lang="en-US" dirty="0" smtClean="0"/>
          </a:p>
          <a:p>
            <a:pPr marL="0" indent="0">
              <a:buNone/>
            </a:pPr>
            <a:r>
              <a:rPr lang="en-US" dirty="0"/>
              <a:t> </a:t>
            </a:r>
            <a:r>
              <a:rPr lang="en-US" dirty="0" smtClean="0"/>
              <a:t>                                           AND </a:t>
            </a:r>
          </a:p>
          <a:p>
            <a:endParaRPr lang="en-US" dirty="0"/>
          </a:p>
          <a:p>
            <a:pPr marL="0" indent="0">
              <a:buNone/>
            </a:pPr>
            <a:endParaRPr lang="en-US" dirty="0"/>
          </a:p>
          <a:p>
            <a:pPr marL="0" indent="0">
              <a:buNone/>
            </a:pPr>
            <a:r>
              <a:rPr lang="en-US" smtClean="0"/>
              <a:t>                    </a:t>
            </a:r>
            <a:r>
              <a:rPr lang="en-US" dirty="0" smtClean="0"/>
              <a:t>THANK YOU FOR LISTENING.</a:t>
            </a:r>
          </a:p>
          <a:p>
            <a:endParaRPr lang="en-US" dirty="0"/>
          </a:p>
          <a:p>
            <a:pPr marL="0" indent="0">
              <a:buNone/>
            </a:pPr>
            <a:endParaRPr lang="en-US" dirty="0"/>
          </a:p>
        </p:txBody>
      </p:sp>
    </p:spTree>
    <p:extLst>
      <p:ext uri="{BB962C8B-B14F-4D97-AF65-F5344CB8AC3E}">
        <p14:creationId xmlns:p14="http://schemas.microsoft.com/office/powerpoint/2010/main" val="54252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a:t>The International Confederation of the Midwives(ICM) has </a:t>
            </a:r>
            <a:endParaRPr lang="en-US" dirty="0" smtClean="0"/>
          </a:p>
          <a:p>
            <a:r>
              <a:rPr lang="en-US" dirty="0" smtClean="0"/>
              <a:t>132 </a:t>
            </a:r>
            <a:r>
              <a:rPr lang="en-US" dirty="0"/>
              <a:t>midwives’ associations </a:t>
            </a:r>
            <a:r>
              <a:rPr lang="en-US" dirty="0" smtClean="0"/>
              <a:t>in 113 </a:t>
            </a:r>
            <a:r>
              <a:rPr lang="en-US" dirty="0"/>
              <a:t>countries </a:t>
            </a:r>
            <a:r>
              <a:rPr lang="en-US" dirty="0" smtClean="0"/>
              <a:t> </a:t>
            </a:r>
          </a:p>
          <a:p>
            <a:r>
              <a:rPr lang="en-US" dirty="0" smtClean="0"/>
              <a:t>a </a:t>
            </a:r>
            <a:r>
              <a:rPr lang="en-US" dirty="0"/>
              <a:t>population of about 500,000 midwives</a:t>
            </a:r>
            <a:r>
              <a:rPr lang="en-US" dirty="0" smtClean="0"/>
              <a:t>.</a:t>
            </a:r>
          </a:p>
          <a:p>
            <a:r>
              <a:rPr lang="en-US" dirty="0" smtClean="0"/>
              <a:t> </a:t>
            </a:r>
            <a:r>
              <a:rPr lang="en-US" dirty="0"/>
              <a:t>These midwives save many lives during pregnancy, </a:t>
            </a:r>
            <a:r>
              <a:rPr lang="en-US" dirty="0" err="1"/>
              <a:t>labour</a:t>
            </a:r>
            <a:r>
              <a:rPr lang="en-US" dirty="0"/>
              <a:t> and post-delivery.</a:t>
            </a:r>
          </a:p>
          <a:p>
            <a:endParaRPr lang="en-US" dirty="0"/>
          </a:p>
        </p:txBody>
      </p:sp>
    </p:spTree>
    <p:extLst>
      <p:ext uri="{BB962C8B-B14F-4D97-AF65-F5344CB8AC3E}">
        <p14:creationId xmlns:p14="http://schemas.microsoft.com/office/powerpoint/2010/main" val="9905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a:t>Over 340,000 women and over 3milion infants around the world die each </a:t>
            </a:r>
            <a:r>
              <a:rPr lang="en-US" dirty="0" smtClean="0"/>
              <a:t>year.</a:t>
            </a:r>
          </a:p>
          <a:p>
            <a:r>
              <a:rPr lang="en-US" dirty="0" smtClean="0"/>
              <a:t> these deaths are </a:t>
            </a:r>
            <a:r>
              <a:rPr lang="en-US" dirty="0"/>
              <a:t>preventable complications from pregnancy and childbirth</a:t>
            </a:r>
            <a:r>
              <a:rPr lang="en-US" dirty="0" smtClean="0"/>
              <a:t>.</a:t>
            </a:r>
          </a:p>
          <a:p>
            <a:r>
              <a:rPr lang="en-US" dirty="0" smtClean="0"/>
              <a:t> </a:t>
            </a:r>
            <a:r>
              <a:rPr lang="en-US" dirty="0"/>
              <a:t>Majority of these deaths would be prevented if there were enough qualified and adequately resourced midwives available around the world. </a:t>
            </a:r>
          </a:p>
        </p:txBody>
      </p:sp>
    </p:spTree>
    <p:extLst>
      <p:ext uri="{BB962C8B-B14F-4D97-AF65-F5344CB8AC3E}">
        <p14:creationId xmlns:p14="http://schemas.microsoft.com/office/powerpoint/2010/main" val="24071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Nigeria Situation: </a:t>
            </a:r>
          </a:p>
          <a:p>
            <a:r>
              <a:rPr lang="en-US" dirty="0" smtClean="0"/>
              <a:t>the </a:t>
            </a:r>
            <a:r>
              <a:rPr lang="en-US" dirty="0"/>
              <a:t>population of midwives are </a:t>
            </a:r>
            <a:r>
              <a:rPr lang="en-US" dirty="0" smtClean="0"/>
              <a:t>low. </a:t>
            </a:r>
            <a:endParaRPr lang="en-US" dirty="0"/>
          </a:p>
          <a:p>
            <a:r>
              <a:rPr lang="en-US" dirty="0" smtClean="0"/>
              <a:t> </a:t>
            </a:r>
            <a:r>
              <a:rPr lang="en-US" dirty="0"/>
              <a:t>maternal mortality ratio remains at an unacceptable high level and assumed to be one of the highest in developing world</a:t>
            </a:r>
            <a:r>
              <a:rPr lang="en-US" dirty="0" smtClean="0"/>
              <a:t>.</a:t>
            </a:r>
          </a:p>
          <a:p>
            <a:r>
              <a:rPr lang="en-US" dirty="0" smtClean="0"/>
              <a:t> </a:t>
            </a:r>
            <a:r>
              <a:rPr lang="en-US" dirty="0"/>
              <a:t>A woman’s chance of dying from pregnancy and childbirth related complications is1:15 compared to 1:5000 in developed nations. </a:t>
            </a:r>
          </a:p>
          <a:p>
            <a:r>
              <a:rPr lang="en-US" dirty="0" smtClean="0"/>
              <a:t> </a:t>
            </a:r>
            <a:r>
              <a:rPr lang="en-US" dirty="0"/>
              <a:t>several efforts such as introduction of the community midwifery, basic midwifery education and midwives’ service </a:t>
            </a:r>
            <a:r>
              <a:rPr lang="en-US" dirty="0" smtClean="0"/>
              <a:t>scheme(MSS)put in place   </a:t>
            </a:r>
            <a:r>
              <a:rPr lang="en-US" dirty="0"/>
              <a:t>to save lives of women during pregnancy and childbirth by providing women with quality care.</a:t>
            </a:r>
          </a:p>
        </p:txBody>
      </p:sp>
    </p:spTree>
    <p:extLst>
      <p:ext uri="{BB962C8B-B14F-4D97-AF65-F5344CB8AC3E}">
        <p14:creationId xmlns:p14="http://schemas.microsoft.com/office/powerpoint/2010/main" val="209255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Midwife:</a:t>
            </a:r>
            <a:endParaRPr lang="en-US" dirty="0"/>
          </a:p>
        </p:txBody>
      </p:sp>
      <p:sp>
        <p:nvSpPr>
          <p:cNvPr id="3" name="Content Placeholder 2"/>
          <p:cNvSpPr>
            <a:spLocks noGrp="1"/>
          </p:cNvSpPr>
          <p:nvPr>
            <p:ph idx="1"/>
          </p:nvPr>
        </p:nvSpPr>
        <p:spPr/>
        <p:txBody>
          <a:bodyPr>
            <a:normAutofit/>
          </a:bodyPr>
          <a:lstStyle/>
          <a:p>
            <a:r>
              <a:rPr lang="en-US" dirty="0"/>
              <a:t>International Confederation of Midwives (ICM), 2005 states that: </a:t>
            </a:r>
          </a:p>
          <a:p>
            <a:r>
              <a:rPr lang="en-US" dirty="0"/>
              <a:t>“A midwife is a person who having been regularly admitted to a midwifery educational </a:t>
            </a:r>
            <a:r>
              <a:rPr lang="en-US" dirty="0" err="1"/>
              <a:t>programme</a:t>
            </a:r>
            <a:r>
              <a:rPr lang="en-US" dirty="0"/>
              <a:t>, duly completed the prescribed course of studies in midwifery and has acquired the requisite qualification to be registered and/or legally licensed to practice midwifery</a:t>
            </a:r>
            <a:r>
              <a:rPr lang="en-US" dirty="0" smtClean="0"/>
              <a:t>.</a:t>
            </a:r>
          </a:p>
          <a:p>
            <a:endParaRPr lang="en-US" dirty="0"/>
          </a:p>
        </p:txBody>
      </p:sp>
    </p:spTree>
    <p:extLst>
      <p:ext uri="{BB962C8B-B14F-4D97-AF65-F5344CB8AC3E}">
        <p14:creationId xmlns:p14="http://schemas.microsoft.com/office/powerpoint/2010/main" val="219815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midwife(</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The midwife is recognized as a responsible and accountable professional who works in partnership with women to give necessary support, care and advice during pregnancy, </a:t>
            </a:r>
            <a:r>
              <a:rPr lang="en-US" dirty="0" err="1" smtClean="0"/>
              <a:t>labour</a:t>
            </a:r>
            <a:r>
              <a:rPr lang="en-US" dirty="0" smtClean="0"/>
              <a:t> and </a:t>
            </a:r>
            <a:r>
              <a:rPr lang="en-US" dirty="0" err="1" smtClean="0"/>
              <a:t>potpartum</a:t>
            </a:r>
            <a:r>
              <a:rPr lang="en-US" dirty="0" smtClean="0"/>
              <a:t> period, to conduct birth on the midwife’s own responsibility and to provide care for the newborn and the infant. This care for the newborn and the infant. This care includes preventive measures, the promotion of normal birth, the detection of complications in mother and child, the accessing of medical care or other appropriate assistance and the carrying out of emergency measures.</a:t>
            </a:r>
            <a:endParaRPr lang="en-US" dirty="0"/>
          </a:p>
        </p:txBody>
      </p:sp>
    </p:spTree>
    <p:extLst>
      <p:ext uri="{BB962C8B-B14F-4D97-AF65-F5344CB8AC3E}">
        <p14:creationId xmlns:p14="http://schemas.microsoft.com/office/powerpoint/2010/main" val="77229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Midwife(</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a:t> The midwife has an important task in health counseling and education, not only for the woman, but also within the family and the community. This work should involve antenatal education and preparation for parenthood and may extend to women’s health, sexual or reproductive health and child care.</a:t>
            </a:r>
          </a:p>
          <a:p>
            <a:r>
              <a:rPr lang="en-US" dirty="0"/>
              <a:t>       A midwife may practice in any setting including the home, community, hospitals, clinics or health unit.</a:t>
            </a:r>
          </a:p>
        </p:txBody>
      </p:sp>
    </p:spTree>
    <p:extLst>
      <p:ext uri="{BB962C8B-B14F-4D97-AF65-F5344CB8AC3E}">
        <p14:creationId xmlns:p14="http://schemas.microsoft.com/office/powerpoint/2010/main" val="223371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Midwifery as the Soul of Maternity Services: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“Midwifery is a vital solution to the challenges of providing high quality maternal and newborn care for all women and newborn infants, in all countries” – </a:t>
            </a:r>
            <a:r>
              <a:rPr lang="en-US" dirty="0" err="1"/>
              <a:t>Lancetmidwifery</a:t>
            </a:r>
            <a:r>
              <a:rPr lang="en-US" dirty="0"/>
              <a:t>.</a:t>
            </a:r>
          </a:p>
          <a:p>
            <a:r>
              <a:rPr lang="en-US" dirty="0"/>
              <a:t> </a:t>
            </a:r>
          </a:p>
          <a:p>
            <a:r>
              <a:rPr lang="en-US" dirty="0"/>
              <a:t>The midwife is at the </a:t>
            </a:r>
            <a:r>
              <a:rPr lang="en-US" dirty="0" err="1"/>
              <a:t>centre</a:t>
            </a:r>
            <a:r>
              <a:rPr lang="en-US" dirty="0"/>
              <a:t> of high quality maternity </a:t>
            </a:r>
            <a:r>
              <a:rPr lang="en-US" dirty="0" smtClean="0"/>
              <a:t>care.</a:t>
            </a:r>
          </a:p>
          <a:p>
            <a:r>
              <a:rPr lang="en-US" dirty="0"/>
              <a:t>A</a:t>
            </a:r>
            <a:r>
              <a:rPr lang="en-US" dirty="0" smtClean="0"/>
              <a:t>ll </a:t>
            </a:r>
            <a:r>
              <a:rPr lang="en-US" dirty="0"/>
              <a:t>women need a midwife and some women need a doctor too is widely acceptable. </a:t>
            </a:r>
          </a:p>
        </p:txBody>
      </p:sp>
    </p:spTree>
    <p:extLst>
      <p:ext uri="{BB962C8B-B14F-4D97-AF65-F5344CB8AC3E}">
        <p14:creationId xmlns:p14="http://schemas.microsoft.com/office/powerpoint/2010/main" val="1659293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1850</Words>
  <Application>Microsoft Office PowerPoint</Application>
  <PresentationFormat>Widescreen</PresentationFormat>
  <Paragraphs>138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A KEYNOTE ADDRESS                                                           </vt:lpstr>
      <vt:lpstr> THEME: “MIDWIVES LEADING THE WAY WITH        QUALITY CARE” </vt:lpstr>
      <vt:lpstr>Introduction (Contd)</vt:lpstr>
      <vt:lpstr>Introduction (contd)</vt:lpstr>
      <vt:lpstr>Introduction (contd)</vt:lpstr>
      <vt:lpstr>Who is a Midwife:</vt:lpstr>
      <vt:lpstr>Definition of a midwife(contd)</vt:lpstr>
      <vt:lpstr>Definition of a Midwife(contd)</vt:lpstr>
      <vt:lpstr>Midwifery as the Soul of Maternity Services: </vt:lpstr>
      <vt:lpstr>Midwifery as the Soul of Maternity Services: </vt:lpstr>
      <vt:lpstr>Midwifery as the Soul of Maternity Services: </vt:lpstr>
      <vt:lpstr>Midwives Leading the Way with Quality Care:  </vt:lpstr>
      <vt:lpstr>Midwives Leading the Way with Quality Care:  </vt:lpstr>
      <vt:lpstr>PowerPoint Presentation</vt:lpstr>
      <vt:lpstr>Midwives Leading the Way with Quality Care:</vt:lpstr>
      <vt:lpstr>Midwives leading the way with Quality Care in Nigeria:</vt:lpstr>
      <vt:lpstr>Midwives leading the way with Quality Care in Nigeria:</vt:lpstr>
      <vt:lpstr>  Responsibilities of the Midwives in Leading the Way with Quality Care:   </vt:lpstr>
      <vt:lpstr> Responsibilities of the Midwives in Leading the Way with Quality Care: </vt:lpstr>
      <vt:lpstr> Responsibilities of the Midwives in Leading the Way with Quality Care: </vt:lpstr>
      <vt:lpstr> Responsibilities of the Midwives in Leading the Way with Quality Care: </vt:lpstr>
      <vt:lpstr>Responsibilities of the Midwives in Leading the Way with Quality Care:</vt:lpstr>
      <vt:lpstr>Unique Roles of a Midwife in Quality Care</vt:lpstr>
      <vt:lpstr>Unique Roles of a Midwife in Quality Care</vt:lpstr>
      <vt:lpstr>Recommendations:</vt:lpstr>
      <vt:lpstr>Conclusion:  </vt:lpstr>
      <vt:lpstr>PowerPoint Presentation</vt:lpstr>
      <vt:lpstr>                 APPRECIATION</vt:lpstr>
    </vt:vector>
  </TitlesOfParts>
  <Company>N.N.P.C.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KEYNOTE ADDRESS</dc:title>
  <dc:creator>Dr. Ganiyat Adeniran</dc:creator>
  <cp:lastModifiedBy>Dr. Ganiyat Adeniran</cp:lastModifiedBy>
  <cp:revision>8</cp:revision>
  <dcterms:created xsi:type="dcterms:W3CDTF">2018-05-01T21:16:53Z</dcterms:created>
  <dcterms:modified xsi:type="dcterms:W3CDTF">2018-05-01T22:15:20Z</dcterms:modified>
</cp:coreProperties>
</file>