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2F1DC-7EB4-40ED-B2D6-54C33ACCB4B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051A3-428E-4E54-9A70-4FE27ED2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5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14530-33EB-47A5-9990-3528BEA3A0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9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522D6-F4D5-494A-BDC6-697C0AD8CAF8}" type="datetime1">
              <a:rPr lang="en-GB" smtClean="0"/>
              <a:t>09/05/2018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53B7C-47A8-4B6F-AE3B-2C58E756F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701" y="360608"/>
            <a:ext cx="9131122" cy="1751527"/>
          </a:xfrm>
        </p:spPr>
        <p:txBody>
          <a:bodyPr/>
          <a:lstStyle/>
          <a:p>
            <a:pPr algn="ctr"/>
            <a:r>
              <a:rPr lang="en-US" sz="3600" dirty="0"/>
              <a:t>COLLEGIALITY AND INTER-PROFESSIONAL HARMONY AS TOOLS TO QUALITY HEALTH CARE DELIVERY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9701" y="2408349"/>
            <a:ext cx="8925060" cy="423715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/>
              <a:t>Dr. MC Asuzu</a:t>
            </a:r>
          </a:p>
          <a:p>
            <a:pPr algn="ctr"/>
            <a:r>
              <a:rPr lang="en-US" dirty="0"/>
              <a:t>(Professor of Public Health &amp; Community Medicine, College of Medicine, UI)</a:t>
            </a:r>
          </a:p>
          <a:p>
            <a:pPr algn="ctr"/>
            <a:r>
              <a:rPr lang="en-US" dirty="0"/>
              <a:t>(Consultant Community and Occupational Physician, University College Hospital)</a:t>
            </a:r>
          </a:p>
          <a:p>
            <a:pPr algn="ctr"/>
            <a:r>
              <a:rPr lang="en-US" dirty="0"/>
              <a:t>(President, Society for Public Health Professionals of Nigeria – SPHPN)</a:t>
            </a:r>
          </a:p>
          <a:p>
            <a:pPr algn="ctr"/>
            <a:r>
              <a:rPr lang="en-US" sz="3200" dirty="0"/>
              <a:t>Dept. of Community Medicine,</a:t>
            </a:r>
          </a:p>
          <a:p>
            <a:pPr algn="ctr"/>
            <a:r>
              <a:rPr lang="en-US" sz="3200" dirty="0"/>
              <a:t>University College Hospital,</a:t>
            </a:r>
          </a:p>
          <a:p>
            <a:pPr algn="ctr"/>
            <a:r>
              <a:rPr lang="en-US" sz="3200" dirty="0"/>
              <a:t>Ibadan, Nigeria.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 discussion at the International Nurses Week Conference@Abuja, 10/05/18</a:t>
            </a:r>
          </a:p>
        </p:txBody>
      </p:sp>
    </p:spTree>
    <p:extLst>
      <p:ext uri="{BB962C8B-B14F-4D97-AF65-F5344CB8AC3E}">
        <p14:creationId xmlns:p14="http://schemas.microsoft.com/office/powerpoint/2010/main" val="2909279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7231"/>
            <a:ext cx="8596668" cy="105181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Comparative national health indices 1</a:t>
            </a:r>
            <a:br>
              <a:rPr lang="en-US" sz="1800" dirty="0"/>
            </a:br>
            <a:r>
              <a:rPr lang="en-US" sz="1800" dirty="0"/>
              <a:t>*indicates countries with health systems based on community nursing-midwifery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77335" y="1500554"/>
          <a:ext cx="9146602" cy="3883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3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9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99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947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Variables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Nigeria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Ghana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Kenya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Liberia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Singapore*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92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MM Ratio/100,000 life births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814 (596 – 1,180)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319 (216 – 458)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510 (344 – 754)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725 (527 – 1,030)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 (6- 17)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28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Infants MR/ 1,000 life births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69 (54.8 to 86.2)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42.4 (35.1 – 51.5)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36.5 (32 – 42)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52.9 (42.6- 67.3)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2.1 (2.0- 2.5)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16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Crude death 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47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Crude birth rate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41.2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35.5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981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7231"/>
            <a:ext cx="8596668" cy="679939"/>
          </a:xfrm>
        </p:spPr>
        <p:txBody>
          <a:bodyPr/>
          <a:lstStyle/>
          <a:p>
            <a:pPr algn="ctr"/>
            <a:r>
              <a:rPr lang="en-US" dirty="0"/>
              <a:t>Comparative national health indices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77333" y="1547444"/>
          <a:ext cx="8349436" cy="3790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9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7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7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2648"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Variables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India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Sierra-Leone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Malaysia*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Cuba*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Fiji*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749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MM ratio/100,000 life births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174 (139 – 217)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1,360 (999 – 1,980)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 (32- 53)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39 (33-47)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 (23-41)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1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Infants MR/1,000 life births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36.2 (3.5-38.9)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86.2 (72.8-98.9)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 (6.8-7.3)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4.3 (4.1-4.4)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19.1 (16.7-21.9)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6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Crude death 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6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Crude birth 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99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9970"/>
            <a:ext cx="8596668" cy="890954"/>
          </a:xfrm>
        </p:spPr>
        <p:txBody>
          <a:bodyPr/>
          <a:lstStyle/>
          <a:p>
            <a:pPr algn="ctr"/>
            <a:r>
              <a:rPr lang="en-US" dirty="0"/>
              <a:t>Comparative national health indices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61292" y="1957754"/>
          <a:ext cx="8088923" cy="2969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8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790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Variables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South Africa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Morocco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Ireland*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U. K*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90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MM Ratio/100,000 life births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138 (124 – 154)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121 (93 – 142)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 (6-11)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 (8-11)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3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Infants MR/ 1,000 life births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35.5 (31.6 – 39.8)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24.1 (18.2 – 31.6)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3.1 (2.8-3.5)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3.7 (3.6-3.9)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0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Crude death 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90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Crude birth 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618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1668" y="152400"/>
            <a:ext cx="991673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care pyramid and specialization of physicians &amp; other HC workers involved in each section of it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458715" y="1128819"/>
            <a:ext cx="8422782" cy="5334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="1" dirty="0">
              <a:cs typeface="Times New Roman" pitchFamily="18" charset="0"/>
            </a:endParaRPr>
          </a:p>
          <a:p>
            <a:endParaRPr lang="en-US" b="1" dirty="0">
              <a:cs typeface="Times New Roman" pitchFamily="18" charset="0"/>
            </a:endParaRPr>
          </a:p>
          <a:p>
            <a:endParaRPr lang="en-US" b="1" dirty="0">
              <a:cs typeface="Times New Roman" pitchFamily="18" charset="0"/>
            </a:endParaRPr>
          </a:p>
          <a:p>
            <a:endParaRPr lang="en-US" b="1" dirty="0">
              <a:cs typeface="Times New Roman" pitchFamily="18" charset="0"/>
            </a:endParaRPr>
          </a:p>
          <a:p>
            <a:pPr algn="ctr"/>
            <a:r>
              <a:rPr lang="en-US" b="1" dirty="0">
                <a:cs typeface="Times New Roman" pitchFamily="18" charset="0"/>
              </a:rPr>
              <a:t>  </a:t>
            </a:r>
          </a:p>
          <a:p>
            <a:pPr algn="ctr"/>
            <a:r>
              <a:rPr lang="en-US" sz="1600" b="1" u="sng" dirty="0">
                <a:cs typeface="Times New Roman" pitchFamily="18" charset="0"/>
              </a:rPr>
              <a:t>Primary Medical and Health Care</a:t>
            </a:r>
            <a:r>
              <a:rPr lang="en-US" sz="1600" b="1" dirty="0">
                <a:cs typeface="Times New Roman" pitchFamily="18" charset="0"/>
              </a:rPr>
              <a:t>	</a:t>
            </a:r>
            <a:r>
              <a:rPr lang="en-US" sz="1600" dirty="0">
                <a:cs typeface="Times New Roman" pitchFamily="18" charset="0"/>
              </a:rPr>
              <a:t>        </a:t>
            </a:r>
            <a:r>
              <a:rPr lang="en-US" sz="1600" i="1" dirty="0">
                <a:cs typeface="Times New Roman" pitchFamily="18" charset="0"/>
              </a:rPr>
              <a:t>Community Medicine</a:t>
            </a:r>
          </a:p>
          <a:p>
            <a:pPr algn="ctr"/>
            <a:r>
              <a:rPr lang="en-US" sz="1600" dirty="0">
                <a:cs typeface="Times New Roman" pitchFamily="18" charset="0"/>
              </a:rPr>
              <a:t>Community Nursing/Midwifery</a:t>
            </a:r>
          </a:p>
          <a:p>
            <a:pPr algn="ctr"/>
            <a:r>
              <a:rPr lang="en-US" sz="1600" dirty="0">
                <a:cs typeface="Times New Roman" pitchFamily="18" charset="0"/>
              </a:rPr>
              <a:t>Auxiliary health workers</a:t>
            </a:r>
            <a:r>
              <a:rPr lang="en-GB" sz="1600" dirty="0">
                <a:cs typeface="Times New Roman" pitchFamily="18" charset="0"/>
              </a:rPr>
              <a:t> </a:t>
            </a:r>
          </a:p>
          <a:p>
            <a:pPr algn="ctr"/>
            <a:r>
              <a:rPr lang="en-GB" sz="1600" dirty="0">
                <a:cs typeface="Times New Roman" pitchFamily="18" charset="0"/>
              </a:rPr>
              <a:t>Vertical PH as dovetailed into PHC</a:t>
            </a:r>
            <a:endParaRPr lang="en-US" sz="1600" dirty="0">
              <a:cs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661356" y="2718601"/>
            <a:ext cx="22022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 dirty="0">
                <a:cs typeface="Times New Roman" pitchFamily="18" charset="0"/>
              </a:rPr>
              <a:t>Tertiary Health Care</a:t>
            </a:r>
            <a:r>
              <a:rPr lang="en-US" sz="1600" u="sng" dirty="0"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1600" i="1" dirty="0">
                <a:cs typeface="Times New Roman" pitchFamily="18" charset="0"/>
              </a:rPr>
              <a:t>Super specialist care</a:t>
            </a:r>
            <a:r>
              <a:rPr lang="en-US" sz="1600" dirty="0">
                <a:cs typeface="Times New Roman" pitchFamily="18" charset="0"/>
              </a:rPr>
              <a:t>, 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cs typeface="Times New Roman" pitchFamily="18" charset="0"/>
              </a:rPr>
              <a:t>Multidisciplinary PH</a:t>
            </a:r>
            <a:endParaRPr lang="en-GB" sz="1600" dirty="0">
              <a:cs typeface="Times New Roman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678806" y="3743557"/>
            <a:ext cx="406972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cs typeface="Times New Roman" pitchFamily="18" charset="0"/>
              </a:rPr>
              <a:t>     </a:t>
            </a:r>
            <a:r>
              <a:rPr lang="en-US" sz="1600" b="1" u="sng" dirty="0">
                <a:cs typeface="Times New Roman" pitchFamily="18" charset="0"/>
              </a:rPr>
              <a:t>Secondary Health Care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cs typeface="Times New Roman" pitchFamily="18" charset="0"/>
              </a:rPr>
              <a:t>   </a:t>
            </a:r>
            <a:r>
              <a:rPr lang="en-US" sz="1600" i="1" dirty="0">
                <a:cs typeface="Times New Roman" pitchFamily="18" charset="0"/>
              </a:rPr>
              <a:t>Specialist General Medical Practice/FM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cs typeface="Times New Roman" pitchFamily="18" charset="0"/>
              </a:rPr>
              <a:t>    General Specialist Care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cs typeface="Times New Roman" pitchFamily="18" charset="0"/>
              </a:rPr>
              <a:t>Multidisciplinary Public Health</a:t>
            </a:r>
            <a:r>
              <a:rPr lang="en-GB" sz="1600" dirty="0">
                <a:cs typeface="Times New Roman" pitchFamily="18" charset="0"/>
              </a:rPr>
              <a:t> </a:t>
            </a:r>
            <a:endParaRPr lang="en-US" sz="1600" dirty="0">
              <a:cs typeface="Times New Roman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412365" y="3743557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160968" y="5206061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53B7C-47A8-4B6F-AE3B-2C58E756FFA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50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141668"/>
            <a:ext cx="8596668" cy="73409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to do therefore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44699" y="875765"/>
            <a:ext cx="9607639" cy="583412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Greater and more genuine attention to the health systems organization, functionality and leadership education (&amp; lobby?) for health systems and </a:t>
            </a:r>
            <a:r>
              <a:rPr lang="en-US" sz="3200" b="1" dirty="0"/>
              <a:t>job satisfaction for all</a:t>
            </a:r>
          </a:p>
          <a:p>
            <a:endParaRPr lang="en-US" sz="3200" dirty="0"/>
          </a:p>
          <a:p>
            <a:r>
              <a:rPr lang="en-US" sz="3200" dirty="0"/>
              <a:t>Same for democracy: principles and practice of federations; government community orientation and responsiveness; overall governance – as for the other countries above!</a:t>
            </a:r>
          </a:p>
          <a:p>
            <a:endParaRPr lang="en-US" sz="3200" dirty="0"/>
          </a:p>
          <a:p>
            <a:r>
              <a:rPr lang="en-US" sz="3200" dirty="0"/>
              <a:t>Better understanding and fulfilment of doctors of their undisputed leadership roles – higher and better education; greater humility; greater collegiality, especially with nursing and midwifery, etc.</a:t>
            </a:r>
          </a:p>
        </p:txBody>
      </p:sp>
    </p:spTree>
    <p:extLst>
      <p:ext uri="{BB962C8B-B14F-4D97-AF65-F5344CB8AC3E}">
        <p14:creationId xmlns:p14="http://schemas.microsoft.com/office/powerpoint/2010/main" val="4241456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141668"/>
            <a:ext cx="9350062" cy="759853"/>
          </a:xfrm>
        </p:spPr>
        <p:txBody>
          <a:bodyPr/>
          <a:lstStyle/>
          <a:p>
            <a:pPr algn="ctr"/>
            <a:r>
              <a:rPr lang="en-US" dirty="0"/>
              <a:t>Qui Vadis?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901521"/>
            <a:ext cx="9736428" cy="573109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SPHPN already on ground for this needed progress</a:t>
            </a:r>
          </a:p>
          <a:p>
            <a:endParaRPr lang="en-US" sz="3200" dirty="0"/>
          </a:p>
          <a:p>
            <a:r>
              <a:rPr lang="en-US" sz="3200" dirty="0"/>
              <a:t>However, “Rome was not built in a day”; individuals and corporate PH professional groups must join more actively and bring value to it!</a:t>
            </a:r>
          </a:p>
          <a:p>
            <a:endParaRPr lang="en-US" sz="3200" dirty="0"/>
          </a:p>
          <a:p>
            <a:r>
              <a:rPr lang="en-US" sz="3200" dirty="0"/>
              <a:t>More government and political education and lobby for the health systems and overall functionality and job satisfaction, not merely based on wages alone!</a:t>
            </a:r>
          </a:p>
          <a:p>
            <a:endParaRPr lang="en-US" sz="3200" dirty="0"/>
          </a:p>
          <a:p>
            <a:r>
              <a:rPr lang="en-US" sz="3200" dirty="0"/>
              <a:t>Better medical doctors education and regulation in Nigeria in ethics, emotional intelligence, team work and other management practices</a:t>
            </a:r>
          </a:p>
        </p:txBody>
      </p:sp>
    </p:spTree>
    <p:extLst>
      <p:ext uri="{BB962C8B-B14F-4D97-AF65-F5344CB8AC3E}">
        <p14:creationId xmlns:p14="http://schemas.microsoft.com/office/powerpoint/2010/main" val="669584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3031"/>
            <a:ext cx="8596668" cy="785611"/>
          </a:xfrm>
        </p:spPr>
        <p:txBody>
          <a:bodyPr/>
          <a:lstStyle/>
          <a:p>
            <a:pPr algn="ctr"/>
            <a:r>
              <a:rPr lang="en-US" dirty="0"/>
              <a:t>Quo Vadis?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5" y="888643"/>
            <a:ext cx="9890975" cy="5731098"/>
          </a:xfrm>
        </p:spPr>
        <p:txBody>
          <a:bodyPr>
            <a:normAutofit/>
          </a:bodyPr>
          <a:lstStyle/>
          <a:p>
            <a:r>
              <a:rPr lang="en-US" sz="3200" b="1" dirty="0"/>
              <a:t>With all due respects</a:t>
            </a:r>
            <a:r>
              <a:rPr lang="en-US" sz="3200" dirty="0"/>
              <a:t>, “the wider and greater Nigeria question”! – to be or not to be?: </a:t>
            </a:r>
            <a:r>
              <a:rPr lang="en-US" sz="3200" b="1" dirty="0"/>
              <a:t>the win-win approach as the only way to be</a:t>
            </a:r>
            <a:r>
              <a:rPr lang="en-US" sz="3200" dirty="0"/>
              <a:t>; true democracy (not plutocracy, democratic oligarchy, government by mass impoverishment, terrorism and counter terrorisms); true federation; true intellectual leadership; etc.</a:t>
            </a:r>
          </a:p>
          <a:p>
            <a:endParaRPr lang="en-US" sz="3200" dirty="0"/>
          </a:p>
          <a:p>
            <a:r>
              <a:rPr lang="en-US" sz="3200" dirty="0"/>
              <a:t>The curbing of materialism and the other aspects of Secular Humanism and its slave-servants; any possibility of a “Nigeria first” progression?</a:t>
            </a:r>
          </a:p>
        </p:txBody>
      </p:sp>
    </p:spTree>
    <p:extLst>
      <p:ext uri="{BB962C8B-B14F-4D97-AF65-F5344CB8AC3E}">
        <p14:creationId xmlns:p14="http://schemas.microsoft.com/office/powerpoint/2010/main" val="2384852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lgerian" panose="04020705040A02060702" pitchFamily="82" charset="0"/>
              </a:rPr>
              <a:t>Thank you for your esteemed audience!</a:t>
            </a:r>
          </a:p>
        </p:txBody>
      </p:sp>
    </p:spTree>
    <p:extLst>
      <p:ext uri="{BB962C8B-B14F-4D97-AF65-F5344CB8AC3E}">
        <p14:creationId xmlns:p14="http://schemas.microsoft.com/office/powerpoint/2010/main" val="373004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7578"/>
            <a:ext cx="8596668" cy="888642"/>
          </a:xfrm>
        </p:spPr>
        <p:txBody>
          <a:bodyPr/>
          <a:lstStyle/>
          <a:p>
            <a:pPr algn="ctr"/>
            <a:r>
              <a:rPr lang="en-US" dirty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146220"/>
            <a:ext cx="9903853" cy="5164427"/>
          </a:xfrm>
        </p:spPr>
        <p:txBody>
          <a:bodyPr>
            <a:normAutofit/>
          </a:bodyPr>
          <a:lstStyle/>
          <a:p>
            <a:r>
              <a:rPr lang="en-US" sz="3200" dirty="0"/>
              <a:t>Protocol, preambles, felicitations and </a:t>
            </a:r>
            <a:r>
              <a:rPr lang="en-US" sz="3200" b="1" dirty="0"/>
              <a:t>apologies</a:t>
            </a:r>
          </a:p>
          <a:p>
            <a:r>
              <a:rPr lang="en-US" sz="3200" dirty="0"/>
              <a:t>The why and wherefore of this topic</a:t>
            </a:r>
          </a:p>
          <a:p>
            <a:r>
              <a:rPr lang="en-US" sz="3200" dirty="0"/>
              <a:t>Understanding the basis of the present problems</a:t>
            </a:r>
          </a:p>
          <a:p>
            <a:r>
              <a:rPr lang="en-US" sz="3200" dirty="0"/>
              <a:t>Correct attitudes and approaches to their solution</a:t>
            </a:r>
          </a:p>
          <a:p>
            <a:r>
              <a:rPr lang="en-US" sz="3200" dirty="0"/>
              <a:t>Examples and why not much problems elsewhere</a:t>
            </a:r>
          </a:p>
          <a:p>
            <a:r>
              <a:rPr lang="en-US" sz="3200" dirty="0"/>
              <a:t>Our comparative health indices to show for it</a:t>
            </a:r>
          </a:p>
          <a:p>
            <a:r>
              <a:rPr lang="en-US" sz="3200" dirty="0"/>
              <a:t>What to do therefore</a:t>
            </a:r>
          </a:p>
          <a:p>
            <a:r>
              <a:rPr lang="en-US" sz="3200" dirty="0"/>
              <a:t>Quo Vadis?</a:t>
            </a:r>
          </a:p>
        </p:txBody>
      </p:sp>
    </p:spTree>
    <p:extLst>
      <p:ext uri="{BB962C8B-B14F-4D97-AF65-F5344CB8AC3E}">
        <p14:creationId xmlns:p14="http://schemas.microsoft.com/office/powerpoint/2010/main" val="249204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0153"/>
            <a:ext cx="8596668" cy="12106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Protocol, preambles, felicitations and apologies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300766"/>
            <a:ext cx="9762186" cy="544776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Protocols</a:t>
            </a:r>
          </a:p>
          <a:p>
            <a:r>
              <a:rPr lang="en-US" sz="3200" dirty="0"/>
              <a:t>Gratitude</a:t>
            </a:r>
          </a:p>
          <a:p>
            <a:r>
              <a:rPr lang="en-US" sz="3200" dirty="0"/>
              <a:t>The importance of this topic and commendation</a:t>
            </a:r>
          </a:p>
          <a:p>
            <a:r>
              <a:rPr lang="en-US" sz="3200" dirty="0"/>
              <a:t>Gratitude to nurses and especially midwives; &amp; why, a little story!</a:t>
            </a:r>
          </a:p>
          <a:p>
            <a:r>
              <a:rPr lang="en-US" sz="3200" dirty="0"/>
              <a:t>My salutations and invitation to Godliness! &amp; why</a:t>
            </a:r>
          </a:p>
          <a:p>
            <a:r>
              <a:rPr lang="en-US" sz="3200" dirty="0"/>
              <a:t>My apologies, up-front! (Everything and everybody in Nigeria, from God’s point of view. We value and respect them all; but, </a:t>
            </a:r>
            <a:r>
              <a:rPr lang="en-US" sz="3200" b="1" dirty="0"/>
              <a:t>with all respects and humility</a:t>
            </a:r>
            <a:r>
              <a:rPr lang="en-US" sz="3200" dirty="0"/>
              <a:t>, they are not working!)</a:t>
            </a:r>
          </a:p>
        </p:txBody>
      </p:sp>
    </p:spTree>
    <p:extLst>
      <p:ext uri="{BB962C8B-B14F-4D97-AF65-F5344CB8AC3E}">
        <p14:creationId xmlns:p14="http://schemas.microsoft.com/office/powerpoint/2010/main" val="261753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6062"/>
            <a:ext cx="8596668" cy="888642"/>
          </a:xfrm>
        </p:spPr>
        <p:txBody>
          <a:bodyPr/>
          <a:lstStyle/>
          <a:p>
            <a:pPr algn="ctr"/>
            <a:r>
              <a:rPr lang="en-US" dirty="0"/>
              <a:t>The why and wherefore of this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3" y="901521"/>
            <a:ext cx="9620518" cy="5731099"/>
          </a:xfrm>
        </p:spPr>
        <p:txBody>
          <a:bodyPr>
            <a:normAutofit/>
          </a:bodyPr>
          <a:lstStyle/>
          <a:p>
            <a:r>
              <a:rPr lang="en-US" sz="3200" dirty="0"/>
              <a:t>All of us know the special reason for this topic</a:t>
            </a:r>
          </a:p>
          <a:p>
            <a:endParaRPr lang="en-US" sz="3200" dirty="0"/>
          </a:p>
          <a:p>
            <a:r>
              <a:rPr lang="en-US" sz="3200" dirty="0"/>
              <a:t>The Nigerian health services are not working due to MANY things, </a:t>
            </a:r>
            <a:r>
              <a:rPr lang="en-US" sz="3200" b="1" dirty="0"/>
              <a:t>including professional and even mere work group rivalries</a:t>
            </a:r>
            <a:r>
              <a:rPr lang="en-US" sz="3200" dirty="0"/>
              <a:t>; nor is the entire country much better, and why – at least 5?</a:t>
            </a:r>
          </a:p>
          <a:p>
            <a:endParaRPr lang="en-US" sz="3200" dirty="0"/>
          </a:p>
          <a:p>
            <a:r>
              <a:rPr lang="en-US" sz="3200" dirty="0"/>
              <a:t>In addition, the Western Secular Humanism of selfishness, instant everything and a “civilized” and “religionized or ideologised Godlessness”</a:t>
            </a:r>
          </a:p>
        </p:txBody>
      </p:sp>
    </p:spTree>
    <p:extLst>
      <p:ext uri="{BB962C8B-B14F-4D97-AF65-F5344CB8AC3E}">
        <p14:creationId xmlns:p14="http://schemas.microsoft.com/office/powerpoint/2010/main" val="3815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577" y="128789"/>
            <a:ext cx="9388699" cy="119773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Understanding the basis of the present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326525"/>
            <a:ext cx="9903854" cy="533185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Since I am a physician, I must start from self-examination: doctors in the genesis of the problem</a:t>
            </a:r>
          </a:p>
          <a:p>
            <a:endParaRPr lang="en-US" sz="3200" dirty="0"/>
          </a:p>
          <a:p>
            <a:r>
              <a:rPr lang="en-US" sz="3200" dirty="0"/>
              <a:t>Medicine and nursing-midwifery as the original health professions with N-M as primary; later to be joined </a:t>
            </a:r>
            <a:r>
              <a:rPr lang="en-US" sz="3200" b="1" dirty="0"/>
              <a:t>somehow</a:t>
            </a:r>
            <a:r>
              <a:rPr lang="en-US" sz="3200" dirty="0"/>
              <a:t> by pharmacy (1240) – explain!</a:t>
            </a:r>
          </a:p>
          <a:p>
            <a:endParaRPr lang="en-US" sz="3200" dirty="0"/>
          </a:p>
          <a:p>
            <a:r>
              <a:rPr lang="en-US" sz="3200" dirty="0"/>
              <a:t>The other allied health professions and jobs as task shifted ones due to advancing knowledge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52319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103031"/>
            <a:ext cx="9259909" cy="119773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Understanding the basis of the present problems’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1300767"/>
            <a:ext cx="9878096" cy="5318974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The global Secular Humanist ideology or religion; and its social engineering, winner takes all styles!</a:t>
            </a:r>
          </a:p>
          <a:p>
            <a:endParaRPr lang="en-US" sz="3200" dirty="0"/>
          </a:p>
          <a:p>
            <a:r>
              <a:rPr lang="en-US" sz="3200" dirty="0"/>
              <a:t>Nigeria’s historical set-up’s promotion thereof (tribalism and religious fanaticism); colonialism, neo-colonialisms, lack of democracy or federation but just units for corruption</a:t>
            </a:r>
          </a:p>
          <a:p>
            <a:endParaRPr lang="en-US" sz="3200" dirty="0"/>
          </a:p>
          <a:p>
            <a:r>
              <a:rPr lang="en-US" sz="3200" dirty="0"/>
              <a:t>Governance by compromised people who can do next to nothing. A populist, </a:t>
            </a:r>
            <a:r>
              <a:rPr lang="en-US" sz="3200" b="1" dirty="0"/>
              <a:t>win-win movement </a:t>
            </a:r>
            <a:r>
              <a:rPr lang="en-US" sz="3200" dirty="0"/>
              <a:t>of knowledgeable people across religions &amp; tribes needed for this to happen; but they are migrating even more than the underprivileged! (Example of Bodija in Ibadan, etc!)</a:t>
            </a:r>
          </a:p>
        </p:txBody>
      </p:sp>
    </p:spTree>
    <p:extLst>
      <p:ext uri="{BB962C8B-B14F-4D97-AF65-F5344CB8AC3E}">
        <p14:creationId xmlns:p14="http://schemas.microsoft.com/office/powerpoint/2010/main" val="160227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1" y="115910"/>
            <a:ext cx="9543244" cy="7083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Correct attitudes and approaches to their solution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1" y="824248"/>
            <a:ext cx="10187188" cy="587276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All the quarrels are results of challenges – explain. So, we need to understand all those folks and to pity them!</a:t>
            </a:r>
          </a:p>
          <a:p>
            <a:endParaRPr lang="en-US" sz="3200" dirty="0"/>
          </a:p>
          <a:p>
            <a:r>
              <a:rPr lang="en-US" sz="3200" dirty="0"/>
              <a:t>Doctors must play the necessary leadership role – ethical and emotional intelligence education and regulation; honest and team approach in wages and job satisfaction discussions; inter-disciplinary respect and protection, especially for nursing-midwifery.</a:t>
            </a:r>
          </a:p>
          <a:p>
            <a:endParaRPr lang="en-US" sz="3200" dirty="0"/>
          </a:p>
          <a:p>
            <a:r>
              <a:rPr lang="en-US" sz="3200" dirty="0"/>
              <a:t>Self-knowledge and proper application of all the other professions including essential emotional intelligence as due. Two wrongs do not make a right!</a:t>
            </a:r>
          </a:p>
        </p:txBody>
      </p:sp>
    </p:spTree>
    <p:extLst>
      <p:ext uri="{BB962C8B-B14F-4D97-AF65-F5344CB8AC3E}">
        <p14:creationId xmlns:p14="http://schemas.microsoft.com/office/powerpoint/2010/main" val="3832979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8790"/>
            <a:ext cx="8596668" cy="7340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Why not much problems elsewhere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1" y="978795"/>
            <a:ext cx="9852338" cy="5705340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In spite of global Secular Humanism and its effects in these regards, NO country’s peoples existed and their nation created and manipulated as Nigeria was</a:t>
            </a:r>
          </a:p>
          <a:p>
            <a:endParaRPr lang="en-US" sz="3200" dirty="0"/>
          </a:p>
          <a:p>
            <a:r>
              <a:rPr lang="en-US" sz="3200" dirty="0"/>
              <a:t>Poor wages and unpaid salaries!; in the midst of government and rulers’ profligacies; absent job satisfaction!</a:t>
            </a:r>
          </a:p>
          <a:p>
            <a:endParaRPr lang="en-US" sz="3200" dirty="0"/>
          </a:p>
          <a:p>
            <a:r>
              <a:rPr lang="en-US" sz="3200" dirty="0"/>
              <a:t>Doctors, other health workers and better government self-understanding and exercise of their responsibilities as elsewhere</a:t>
            </a:r>
          </a:p>
        </p:txBody>
      </p:sp>
    </p:spTree>
    <p:extLst>
      <p:ext uri="{BB962C8B-B14F-4D97-AF65-F5344CB8AC3E}">
        <p14:creationId xmlns:p14="http://schemas.microsoft.com/office/powerpoint/2010/main" val="2327937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8790"/>
            <a:ext cx="8596668" cy="746974"/>
          </a:xfrm>
        </p:spPr>
        <p:txBody>
          <a:bodyPr/>
          <a:lstStyle/>
          <a:p>
            <a:pPr algn="ctr"/>
            <a:r>
              <a:rPr lang="en-US" dirty="0"/>
              <a:t>Factual examples of other places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875764"/>
            <a:ext cx="9684911" cy="566670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Greater community-orientation and services by government in other places – better wages; rural roads; elegant, efficient, cheap and comfortable public transportation; official hospital and health centre premises accommodation; better equipments and supplies, including official vehicles for PHC work; better in-service training and CPEs; all leading to a high level of job satisfaction and so no need for becoming jealous of others</a:t>
            </a:r>
          </a:p>
          <a:p>
            <a:endParaRPr lang="en-US" sz="3200" dirty="0"/>
          </a:p>
          <a:p>
            <a:r>
              <a:rPr lang="en-US" sz="3200" dirty="0"/>
              <a:t>Less doctor arrogance!</a:t>
            </a:r>
          </a:p>
        </p:txBody>
      </p:sp>
    </p:spTree>
    <p:extLst>
      <p:ext uri="{BB962C8B-B14F-4D97-AF65-F5344CB8AC3E}">
        <p14:creationId xmlns:p14="http://schemas.microsoft.com/office/powerpoint/2010/main" val="21653427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</TotalTime>
  <Words>1258</Words>
  <Application>Microsoft Office PowerPoint</Application>
  <PresentationFormat>Widescreen</PresentationFormat>
  <Paragraphs>186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Algerian</vt:lpstr>
      <vt:lpstr>Arial</vt:lpstr>
      <vt:lpstr>Calibri</vt:lpstr>
      <vt:lpstr>Times New Roman</vt:lpstr>
      <vt:lpstr>Trebuchet MS</vt:lpstr>
      <vt:lpstr>Wingdings 3</vt:lpstr>
      <vt:lpstr>Facet</vt:lpstr>
      <vt:lpstr>COLLEGIALITY AND INTER-PROFESSIONAL HARMONY AS TOOLS TO QUALITY HEALTH CARE DELIVERY</vt:lpstr>
      <vt:lpstr>Presentation outline</vt:lpstr>
      <vt:lpstr>Protocol, preambles, felicitations and apologies </vt:lpstr>
      <vt:lpstr>The why and wherefore of this topic</vt:lpstr>
      <vt:lpstr>Understanding the basis of the present problems</vt:lpstr>
      <vt:lpstr>Understanding the basis of the present problems’ complications</vt:lpstr>
      <vt:lpstr>Correct attitudes and approaches to their solution </vt:lpstr>
      <vt:lpstr>Why not much problems elsewhere </vt:lpstr>
      <vt:lpstr>Factual examples of other places</vt:lpstr>
      <vt:lpstr>Comparative national health indices 1 *indicates countries with health systems based on community nursing-midwifery</vt:lpstr>
      <vt:lpstr>Comparative national health indices 2</vt:lpstr>
      <vt:lpstr>Comparative national health indices 3</vt:lpstr>
      <vt:lpstr>Health care pyramid and specialization of physicians &amp; other HC workers involved in each section of it</vt:lpstr>
      <vt:lpstr>What to do therefore</vt:lpstr>
      <vt:lpstr>Qui Vadis? 1</vt:lpstr>
      <vt:lpstr>Quo Vadis? 2</vt:lpstr>
      <vt:lpstr>Thank you for your esteemed audience!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COLLEGIALITY AND INTER-PROFESSIONAL HARMONY AS TOOLS TO QUALITY HEALTH CARE DELIVERY</dc:title>
  <dc:creator>Professor Asuzu</dc:creator>
  <cp:lastModifiedBy>Akpan NANNM</cp:lastModifiedBy>
  <cp:revision>20</cp:revision>
  <dcterms:created xsi:type="dcterms:W3CDTF">2018-04-17T12:35:14Z</dcterms:created>
  <dcterms:modified xsi:type="dcterms:W3CDTF">2018-05-09T10:31:19Z</dcterms:modified>
</cp:coreProperties>
</file>