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81" r:id="rId4"/>
    <p:sldId id="260" r:id="rId5"/>
    <p:sldId id="292" r:id="rId6"/>
    <p:sldId id="283" r:id="rId7"/>
    <p:sldId id="293" r:id="rId8"/>
    <p:sldId id="262" r:id="rId9"/>
    <p:sldId id="294" r:id="rId10"/>
    <p:sldId id="282" r:id="rId11"/>
    <p:sldId id="295" r:id="rId12"/>
    <p:sldId id="284" r:id="rId13"/>
    <p:sldId id="289" r:id="rId14"/>
    <p:sldId id="291" r:id="rId15"/>
    <p:sldId id="263" r:id="rId16"/>
    <p:sldId id="275" r:id="rId17"/>
    <p:sldId id="276" r:id="rId18"/>
    <p:sldId id="277" r:id="rId19"/>
    <p:sldId id="296" r:id="rId20"/>
    <p:sldId id="278" r:id="rId21"/>
    <p:sldId id="28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956" autoAdjust="0"/>
    <p:restoredTop sz="94660"/>
  </p:normalViewPr>
  <p:slideViewPr>
    <p:cSldViewPr snapToGrid="0">
      <p:cViewPr>
        <p:scale>
          <a:sx n="75" d="100"/>
          <a:sy n="75" d="100"/>
        </p:scale>
        <p:origin x="-72" y="78"/>
      </p:cViewPr>
      <p:guideLst>
        <p:guide orient="horz" pos="2160"/>
        <p:guide pos="3840"/>
      </p:guideLst>
    </p:cSldViewPr>
  </p:slideViewPr>
  <p:notesTextViewPr>
    <p:cViewPr>
      <p:scale>
        <a:sx n="1" d="1"/>
        <a:sy n="1" d="1"/>
      </p:scale>
      <p:origin x="0" y="0"/>
    </p:cViewPr>
  </p:notesTextViewPr>
  <p:notesViewPr>
    <p:cSldViewPr snapToGrid="0">
      <p:cViewPr varScale="1">
        <p:scale>
          <a:sx n="56" d="100"/>
          <a:sy n="56" d="100"/>
        </p:scale>
        <p:origin x="76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14D8C1-70BF-4C4B-973A-951573686D19}"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CA7A95-2732-4581-AEC6-855DD1C62754}" type="slidenum">
              <a:rPr lang="en-US" smtClean="0"/>
              <a:t>‹#›</a:t>
            </a:fld>
            <a:endParaRPr lang="en-US"/>
          </a:p>
        </p:txBody>
      </p:sp>
    </p:spTree>
    <p:extLst>
      <p:ext uri="{BB962C8B-B14F-4D97-AF65-F5344CB8AC3E}">
        <p14:creationId xmlns:p14="http://schemas.microsoft.com/office/powerpoint/2010/main" val="9863519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5D4B6C-63F0-46C4-B479-A37BCF4ED33C}"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24A87-9DCA-4C82-8DD8-9892CDDDED70}" type="slidenum">
              <a:rPr lang="en-US" smtClean="0"/>
              <a:t>‹#›</a:t>
            </a:fld>
            <a:endParaRPr lang="en-US"/>
          </a:p>
        </p:txBody>
      </p:sp>
    </p:spTree>
    <p:extLst>
      <p:ext uri="{BB962C8B-B14F-4D97-AF65-F5344CB8AC3E}">
        <p14:creationId xmlns:p14="http://schemas.microsoft.com/office/powerpoint/2010/main" val="487331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D4B6C-63F0-46C4-B479-A37BCF4ED33C}"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24A87-9DCA-4C82-8DD8-9892CDDDED70}" type="slidenum">
              <a:rPr lang="en-US" smtClean="0"/>
              <a:t>‹#›</a:t>
            </a:fld>
            <a:endParaRPr lang="en-US"/>
          </a:p>
        </p:txBody>
      </p:sp>
    </p:spTree>
    <p:extLst>
      <p:ext uri="{BB962C8B-B14F-4D97-AF65-F5344CB8AC3E}">
        <p14:creationId xmlns:p14="http://schemas.microsoft.com/office/powerpoint/2010/main" val="2901271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D4B6C-63F0-46C4-B479-A37BCF4ED33C}"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24A87-9DCA-4C82-8DD8-9892CDDDED70}" type="slidenum">
              <a:rPr lang="en-US" smtClean="0"/>
              <a:t>‹#›</a:t>
            </a:fld>
            <a:endParaRPr lang="en-US"/>
          </a:p>
        </p:txBody>
      </p:sp>
    </p:spTree>
    <p:extLst>
      <p:ext uri="{BB962C8B-B14F-4D97-AF65-F5344CB8AC3E}">
        <p14:creationId xmlns:p14="http://schemas.microsoft.com/office/powerpoint/2010/main" val="218935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5D4B6C-63F0-46C4-B479-A37BCF4ED33C}"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24A87-9DCA-4C82-8DD8-9892CDDDED70}" type="slidenum">
              <a:rPr lang="en-US" smtClean="0"/>
              <a:t>‹#›</a:t>
            </a:fld>
            <a:endParaRPr lang="en-US"/>
          </a:p>
        </p:txBody>
      </p:sp>
    </p:spTree>
    <p:extLst>
      <p:ext uri="{BB962C8B-B14F-4D97-AF65-F5344CB8AC3E}">
        <p14:creationId xmlns:p14="http://schemas.microsoft.com/office/powerpoint/2010/main" val="962519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5D4B6C-63F0-46C4-B479-A37BCF4ED33C}"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E24A87-9DCA-4C82-8DD8-9892CDDDED70}" type="slidenum">
              <a:rPr lang="en-US" smtClean="0"/>
              <a:t>‹#›</a:t>
            </a:fld>
            <a:endParaRPr lang="en-US"/>
          </a:p>
        </p:txBody>
      </p:sp>
    </p:spTree>
    <p:extLst>
      <p:ext uri="{BB962C8B-B14F-4D97-AF65-F5344CB8AC3E}">
        <p14:creationId xmlns:p14="http://schemas.microsoft.com/office/powerpoint/2010/main" val="4078822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5D4B6C-63F0-46C4-B479-A37BCF4ED33C}"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24A87-9DCA-4C82-8DD8-9892CDDDED70}" type="slidenum">
              <a:rPr lang="en-US" smtClean="0"/>
              <a:t>‹#›</a:t>
            </a:fld>
            <a:endParaRPr lang="en-US"/>
          </a:p>
        </p:txBody>
      </p:sp>
    </p:spTree>
    <p:extLst>
      <p:ext uri="{BB962C8B-B14F-4D97-AF65-F5344CB8AC3E}">
        <p14:creationId xmlns:p14="http://schemas.microsoft.com/office/powerpoint/2010/main" val="1668646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5D4B6C-63F0-46C4-B479-A37BCF4ED33C}"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E24A87-9DCA-4C82-8DD8-9892CDDDED70}" type="slidenum">
              <a:rPr lang="en-US" smtClean="0"/>
              <a:t>‹#›</a:t>
            </a:fld>
            <a:endParaRPr lang="en-US"/>
          </a:p>
        </p:txBody>
      </p:sp>
    </p:spTree>
    <p:extLst>
      <p:ext uri="{BB962C8B-B14F-4D97-AF65-F5344CB8AC3E}">
        <p14:creationId xmlns:p14="http://schemas.microsoft.com/office/powerpoint/2010/main" val="13241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5D4B6C-63F0-46C4-B479-A37BCF4ED33C}"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E24A87-9DCA-4C82-8DD8-9892CDDDED70}" type="slidenum">
              <a:rPr lang="en-US" smtClean="0"/>
              <a:t>‹#›</a:t>
            </a:fld>
            <a:endParaRPr lang="en-US"/>
          </a:p>
        </p:txBody>
      </p:sp>
    </p:spTree>
    <p:extLst>
      <p:ext uri="{BB962C8B-B14F-4D97-AF65-F5344CB8AC3E}">
        <p14:creationId xmlns:p14="http://schemas.microsoft.com/office/powerpoint/2010/main" val="3325686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5D4B6C-63F0-46C4-B479-A37BCF4ED33C}"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E24A87-9DCA-4C82-8DD8-9892CDDDED70}" type="slidenum">
              <a:rPr lang="en-US" smtClean="0"/>
              <a:t>‹#›</a:t>
            </a:fld>
            <a:endParaRPr lang="en-US"/>
          </a:p>
        </p:txBody>
      </p:sp>
    </p:spTree>
    <p:extLst>
      <p:ext uri="{BB962C8B-B14F-4D97-AF65-F5344CB8AC3E}">
        <p14:creationId xmlns:p14="http://schemas.microsoft.com/office/powerpoint/2010/main" val="2044894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D4B6C-63F0-46C4-B479-A37BCF4ED33C}"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24A87-9DCA-4C82-8DD8-9892CDDDED70}" type="slidenum">
              <a:rPr lang="en-US" smtClean="0"/>
              <a:t>‹#›</a:t>
            </a:fld>
            <a:endParaRPr lang="en-US"/>
          </a:p>
        </p:txBody>
      </p:sp>
    </p:spTree>
    <p:extLst>
      <p:ext uri="{BB962C8B-B14F-4D97-AF65-F5344CB8AC3E}">
        <p14:creationId xmlns:p14="http://schemas.microsoft.com/office/powerpoint/2010/main" val="178124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5D4B6C-63F0-46C4-B479-A37BCF4ED33C}"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E24A87-9DCA-4C82-8DD8-9892CDDDED70}" type="slidenum">
              <a:rPr lang="en-US" smtClean="0"/>
              <a:t>‹#›</a:t>
            </a:fld>
            <a:endParaRPr lang="en-US"/>
          </a:p>
        </p:txBody>
      </p:sp>
    </p:spTree>
    <p:extLst>
      <p:ext uri="{BB962C8B-B14F-4D97-AF65-F5344CB8AC3E}">
        <p14:creationId xmlns:p14="http://schemas.microsoft.com/office/powerpoint/2010/main" val="373888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5D4B6C-63F0-46C4-B479-A37BCF4ED33C}"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E24A87-9DCA-4C82-8DD8-9892CDDDED70}" type="slidenum">
              <a:rPr lang="en-US" smtClean="0"/>
              <a:t>‹#›</a:t>
            </a:fld>
            <a:endParaRPr lang="en-US"/>
          </a:p>
        </p:txBody>
      </p:sp>
    </p:spTree>
    <p:extLst>
      <p:ext uri="{BB962C8B-B14F-4D97-AF65-F5344CB8AC3E}">
        <p14:creationId xmlns:p14="http://schemas.microsoft.com/office/powerpoint/2010/main" val="355753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1738" y="-224096"/>
            <a:ext cx="9144000" cy="2895600"/>
          </a:xfrm>
        </p:spPr>
        <p:txBody>
          <a:bodyPr>
            <a:normAutofit/>
          </a:bodyPr>
          <a:lstStyle/>
          <a:p>
            <a:r>
              <a:rPr lang="en-US" dirty="0" smtClean="0"/>
              <a:t>CONCEPT OF CHANGE IN NURSING: ONE VOICE, ONE VISION ONE DESTINATION </a:t>
            </a:r>
            <a:endParaRPr lang="en-US" dirty="0"/>
          </a:p>
        </p:txBody>
      </p:sp>
      <p:sp>
        <p:nvSpPr>
          <p:cNvPr id="3" name="Subtitle 2"/>
          <p:cNvSpPr>
            <a:spLocks noGrp="1"/>
          </p:cNvSpPr>
          <p:nvPr>
            <p:ph type="subTitle" idx="1"/>
          </p:nvPr>
        </p:nvSpPr>
        <p:spPr>
          <a:xfrm>
            <a:off x="1524000" y="2878138"/>
            <a:ext cx="9467850" cy="2798762"/>
          </a:xfrm>
        </p:spPr>
        <p:txBody>
          <a:bodyPr>
            <a:normAutofit/>
          </a:bodyPr>
          <a:lstStyle/>
          <a:p>
            <a:r>
              <a:rPr lang="en-US" sz="2800" dirty="0" smtClean="0"/>
              <a:t>A Paper Presented at the 6</a:t>
            </a:r>
            <a:r>
              <a:rPr lang="en-US" sz="2800" baseline="30000" dirty="0" smtClean="0"/>
              <a:t>th</a:t>
            </a:r>
            <a:r>
              <a:rPr lang="en-US" sz="2800" dirty="0" smtClean="0"/>
              <a:t>  Quadrennial National Delegates Conference of the National Association of Nigerian Nurses &amp; Midwives, Oshogbo, Osun State, October 24, 2016  By:</a:t>
            </a:r>
          </a:p>
          <a:p>
            <a:r>
              <a:rPr lang="en-US" sz="2800" dirty="0" smtClean="0"/>
              <a:t>Prof. Ezekiel </a:t>
            </a:r>
            <a:r>
              <a:rPr lang="en-US" sz="2800" dirty="0" err="1" smtClean="0"/>
              <a:t>Olasunkanmi</a:t>
            </a:r>
            <a:r>
              <a:rPr lang="en-US" sz="2800" dirty="0" smtClean="0"/>
              <a:t> Ajao</a:t>
            </a:r>
          </a:p>
          <a:p>
            <a:r>
              <a:rPr lang="en-US" sz="2800" dirty="0" smtClean="0"/>
              <a:t>Dean, School of Nursing, Babcock University, </a:t>
            </a:r>
            <a:r>
              <a:rPr lang="en-US" sz="2800" dirty="0" err="1" smtClean="0"/>
              <a:t>Ilishan</a:t>
            </a:r>
            <a:r>
              <a:rPr lang="en-US" sz="2800" dirty="0" smtClean="0"/>
              <a:t>-Remo, Ogun State</a:t>
            </a:r>
            <a:endParaRPr lang="en-US" sz="2800" dirty="0"/>
          </a:p>
        </p:txBody>
      </p:sp>
    </p:spTree>
    <p:extLst>
      <p:ext uri="{BB962C8B-B14F-4D97-AF65-F5344CB8AC3E}">
        <p14:creationId xmlns:p14="http://schemas.microsoft.com/office/powerpoint/2010/main" val="3127946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534" y="365125"/>
            <a:ext cx="10496266" cy="890469"/>
          </a:xfrm>
        </p:spPr>
        <p:txBody>
          <a:bodyPr/>
          <a:lstStyle/>
          <a:p>
            <a:r>
              <a:rPr lang="en-US" dirty="0" smtClean="0"/>
              <a:t>Theoretical Perspective Contd.</a:t>
            </a:r>
            <a:endParaRPr lang="en-US" dirty="0"/>
          </a:p>
        </p:txBody>
      </p:sp>
      <p:sp>
        <p:nvSpPr>
          <p:cNvPr id="3" name="Content Placeholder 2"/>
          <p:cNvSpPr>
            <a:spLocks noGrp="1"/>
          </p:cNvSpPr>
          <p:nvPr>
            <p:ph idx="1"/>
          </p:nvPr>
        </p:nvSpPr>
        <p:spPr>
          <a:xfrm>
            <a:off x="857534" y="1255593"/>
            <a:ext cx="10865893" cy="5213445"/>
          </a:xfrm>
        </p:spPr>
        <p:txBody>
          <a:bodyPr>
            <a:noAutofit/>
          </a:bodyPr>
          <a:lstStyle/>
          <a:p>
            <a:pPr marL="0" indent="0" algn="just">
              <a:buNone/>
            </a:pPr>
            <a:r>
              <a:rPr lang="en-US" sz="3200" dirty="0"/>
              <a:t>This subjective knowledge becomes objectified when it is shared by many people in the environment, in this instance the nurses, other health professionals and stakeholders and the community. In adopting this perspective, this paper will further argue that with the unprecedented increase in knowledge   base of every group within the health care industry coupled with a global emphasis on high quality care based on the application of complex technologies and scientific innovations, the logical consequence of the contemporary reality is for the nurses to continue to develop unique knowledge and skills to enable them participate as equal partners among other health professionals. </a:t>
            </a:r>
          </a:p>
          <a:p>
            <a:endParaRPr lang="en-US" sz="3200" dirty="0"/>
          </a:p>
        </p:txBody>
      </p:sp>
    </p:spTree>
    <p:extLst>
      <p:ext uri="{BB962C8B-B14F-4D97-AF65-F5344CB8AC3E}">
        <p14:creationId xmlns:p14="http://schemas.microsoft.com/office/powerpoint/2010/main" val="3258503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Theoretical contd.</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sz="4000" dirty="0"/>
              <a:t>Since health care is a team work, effective partnership, cooperation and collaboration irrespective of individual and group competences, diversity of roles and the context of practice should be the norm </a:t>
            </a:r>
            <a:r>
              <a:rPr lang="en-US" sz="4000" dirty="0" smtClean="0"/>
              <a:t>(The </a:t>
            </a:r>
            <a:r>
              <a:rPr lang="en-US" sz="4000" dirty="0"/>
              <a:t>Lancet </a:t>
            </a:r>
            <a:r>
              <a:rPr lang="en-US" sz="4000" dirty="0" smtClean="0"/>
              <a:t>Commission, 2010</a:t>
            </a:r>
            <a:r>
              <a:rPr lang="en-US" sz="4000" dirty="0"/>
              <a:t>). Nurses have always been active participant albeit, junior partners who are grossly disunited, unfocused with diverse and uncoordinated viewpoints.</a:t>
            </a:r>
          </a:p>
          <a:p>
            <a:pPr marL="0" indent="0">
              <a:buNone/>
            </a:pPr>
            <a:endParaRPr lang="en-US" dirty="0"/>
          </a:p>
        </p:txBody>
      </p:sp>
    </p:spTree>
    <p:extLst>
      <p:ext uri="{BB962C8B-B14F-4D97-AF65-F5344CB8AC3E}">
        <p14:creationId xmlns:p14="http://schemas.microsoft.com/office/powerpoint/2010/main" val="35478577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concept of change</a:t>
            </a:r>
            <a:endParaRPr lang="en-US" dirty="0"/>
          </a:p>
        </p:txBody>
      </p:sp>
      <p:sp>
        <p:nvSpPr>
          <p:cNvPr id="3" name="Content Placeholder 2"/>
          <p:cNvSpPr>
            <a:spLocks noGrp="1"/>
          </p:cNvSpPr>
          <p:nvPr>
            <p:ph idx="1"/>
          </p:nvPr>
        </p:nvSpPr>
        <p:spPr/>
        <p:txBody>
          <a:bodyPr/>
          <a:lstStyle/>
          <a:p>
            <a:pPr algn="just"/>
            <a:r>
              <a:rPr lang="en-US" dirty="0"/>
              <a:t>The concept of change has dominated the world of Nursing since Nightingale era.</a:t>
            </a:r>
          </a:p>
          <a:p>
            <a:pPr algn="just"/>
            <a:r>
              <a:rPr lang="en-US" dirty="0"/>
              <a:t>Educational changes commenced with formal training of nurses.</a:t>
            </a:r>
          </a:p>
          <a:p>
            <a:pPr algn="just"/>
            <a:r>
              <a:rPr lang="en-US" dirty="0"/>
              <a:t>The emphasis moved from assisting the physicians to that of promoting wholeness and wellness of clients at various settings in a fairly independent way. This change  include robust curricular issues, licensure and certification, rigorous fellowship </a:t>
            </a:r>
            <a:r>
              <a:rPr lang="en-US" dirty="0" err="1"/>
              <a:t>programme</a:t>
            </a:r>
            <a:r>
              <a:rPr lang="en-US" dirty="0"/>
              <a:t>, higher degrees, participation in research, attendance at conferences and publication of articles in learned journals. </a:t>
            </a:r>
          </a:p>
          <a:p>
            <a:endParaRPr lang="en-US" dirty="0"/>
          </a:p>
        </p:txBody>
      </p:sp>
    </p:spTree>
    <p:extLst>
      <p:ext uri="{BB962C8B-B14F-4D97-AF65-F5344CB8AC3E}">
        <p14:creationId xmlns:p14="http://schemas.microsoft.com/office/powerpoint/2010/main" val="30726071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change contd.</a:t>
            </a:r>
            <a:endParaRPr lang="en-US" dirty="0"/>
          </a:p>
        </p:txBody>
      </p:sp>
      <p:sp>
        <p:nvSpPr>
          <p:cNvPr id="3" name="Content Placeholder 2"/>
          <p:cNvSpPr>
            <a:spLocks noGrp="1"/>
          </p:cNvSpPr>
          <p:nvPr>
            <p:ph idx="1"/>
          </p:nvPr>
        </p:nvSpPr>
        <p:spPr/>
        <p:txBody>
          <a:bodyPr/>
          <a:lstStyle/>
          <a:p>
            <a:pPr algn="just"/>
            <a:r>
              <a:rPr lang="en-US" dirty="0"/>
              <a:t>The second major change is that related to clinical services. Change from atomistic care to comprehensive and application of evidence-based practice anchored on the use of the nursing process, application of research in clinical practice, utilization of nurses according to levels of preparation, promotion of holistic care and mentoring of junior professionals. </a:t>
            </a:r>
          </a:p>
          <a:p>
            <a:pPr algn="just"/>
            <a:r>
              <a:rPr lang="en-US" dirty="0"/>
              <a:t>The third relates to community relation. This includes advocacy, increasing demand in participating in policy formulation, promotion of professional self-esteem, and participating in public debate. </a:t>
            </a:r>
          </a:p>
          <a:p>
            <a:pPr algn="just"/>
            <a:r>
              <a:rPr lang="en-US" dirty="0"/>
              <a:t>Empowerment- Individuals and community </a:t>
            </a:r>
            <a:r>
              <a:rPr lang="en-US" dirty="0" smtClean="0"/>
              <a:t>(Rapport, </a:t>
            </a:r>
            <a:r>
              <a:rPr lang="en-US" dirty="0"/>
              <a:t>(</a:t>
            </a:r>
            <a:r>
              <a:rPr lang="en-US" dirty="0" smtClean="0"/>
              <a:t>1987).</a:t>
            </a:r>
            <a:endParaRPr lang="en-US" dirty="0"/>
          </a:p>
          <a:p>
            <a:endParaRPr lang="en-US" dirty="0"/>
          </a:p>
        </p:txBody>
      </p:sp>
    </p:spTree>
    <p:extLst>
      <p:ext uri="{BB962C8B-B14F-4D97-AF65-F5344CB8AC3E}">
        <p14:creationId xmlns:p14="http://schemas.microsoft.com/office/powerpoint/2010/main" val="11093009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stretch>
            <a:fillRect/>
          </a:stretch>
        </p:blipFill>
        <p:spPr>
          <a:xfrm>
            <a:off x="2864701" y="561740"/>
            <a:ext cx="6077585" cy="4074160"/>
          </a:xfrm>
          <a:prstGeom prst="rect">
            <a:avLst/>
          </a:prstGeom>
        </p:spPr>
      </p:pic>
      <p:sp>
        <p:nvSpPr>
          <p:cNvPr id="3" name="Rectangle 2"/>
          <p:cNvSpPr/>
          <p:nvPr/>
        </p:nvSpPr>
        <p:spPr>
          <a:xfrm>
            <a:off x="2339163" y="4741857"/>
            <a:ext cx="7201880" cy="646331"/>
          </a:xfrm>
          <a:prstGeom prst="rect">
            <a:avLst/>
          </a:prstGeom>
        </p:spPr>
        <p:txBody>
          <a:bodyPr wrap="square">
            <a:spAutoFit/>
          </a:bodyPr>
          <a:lstStyle/>
          <a:p>
            <a:pPr algn="just">
              <a:lnSpc>
                <a:spcPct val="200000"/>
              </a:lnSpc>
              <a:spcAft>
                <a:spcPts val="1000"/>
              </a:spcAft>
            </a:pPr>
            <a:r>
              <a:rPr lang="en-US" b="1" dirty="0" smtClean="0">
                <a:effectLst/>
                <a:latin typeface="Times New Roman" panose="02020603050405020304" pitchFamily="18" charset="0"/>
                <a:ea typeface="Calibri" panose="020F0502020204030204" pitchFamily="34" charset="0"/>
                <a:cs typeface="Times New Roman" panose="02020603050405020304" pitchFamily="18" charset="0"/>
              </a:rPr>
              <a:t>Fig:2 EMPOWERMENT AND QUALITY OF CLINICAL PRACTICE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8506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Need for Change</a:t>
            </a:r>
            <a:endParaRPr lang="en-US" dirty="0"/>
          </a:p>
        </p:txBody>
      </p:sp>
      <p:sp>
        <p:nvSpPr>
          <p:cNvPr id="3" name="Content Placeholder 2"/>
          <p:cNvSpPr>
            <a:spLocks noGrp="1"/>
          </p:cNvSpPr>
          <p:nvPr>
            <p:ph idx="1"/>
          </p:nvPr>
        </p:nvSpPr>
        <p:spPr/>
        <p:txBody>
          <a:bodyPr>
            <a:normAutofit/>
          </a:bodyPr>
          <a:lstStyle/>
          <a:p>
            <a:pPr algn="just"/>
            <a:r>
              <a:rPr lang="en-US" dirty="0" smtClean="0"/>
              <a:t>Modern health care industry is a mega-complex system</a:t>
            </a:r>
          </a:p>
          <a:p>
            <a:pPr algn="just"/>
            <a:r>
              <a:rPr lang="en-US" dirty="0" smtClean="0"/>
              <a:t>Highly trained and sophisticated professional are emerging daily</a:t>
            </a:r>
          </a:p>
          <a:p>
            <a:pPr algn="just"/>
            <a:r>
              <a:rPr lang="en-US" dirty="0" smtClean="0"/>
              <a:t>Unprecedented complex differentiation of each discipline </a:t>
            </a:r>
          </a:p>
          <a:p>
            <a:pPr algn="just"/>
            <a:r>
              <a:rPr lang="en-US" dirty="0" smtClean="0"/>
              <a:t>Increased in scientific and technological innovations</a:t>
            </a:r>
          </a:p>
          <a:p>
            <a:pPr algn="just"/>
            <a:r>
              <a:rPr lang="en-US" dirty="0" smtClean="0"/>
              <a:t>Some health professionals are unwilling to work with nurses as equal partners. Why?</a:t>
            </a:r>
          </a:p>
          <a:p>
            <a:pPr algn="just"/>
            <a:r>
              <a:rPr lang="en-US" dirty="0" smtClean="0"/>
              <a:t>The “first” may become the “last”</a:t>
            </a:r>
          </a:p>
          <a:p>
            <a:pPr algn="just"/>
            <a:r>
              <a:rPr lang="en-US" dirty="0" smtClean="0"/>
              <a:t>Change is needed- deliberate, developmental, planned, focused, purposeful and scientific</a:t>
            </a:r>
            <a:endParaRPr lang="en-US" dirty="0"/>
          </a:p>
        </p:txBody>
      </p:sp>
    </p:spTree>
    <p:extLst>
      <p:ext uri="{BB962C8B-B14F-4D97-AF65-F5344CB8AC3E}">
        <p14:creationId xmlns:p14="http://schemas.microsoft.com/office/powerpoint/2010/main" val="2586143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8262"/>
            <a:ext cx="10515600" cy="1158874"/>
          </a:xfrm>
        </p:spPr>
        <p:txBody>
          <a:bodyPr/>
          <a:lstStyle/>
          <a:p>
            <a:r>
              <a:rPr lang="en-US" dirty="0" smtClean="0"/>
              <a:t>Barriers to Change</a:t>
            </a:r>
            <a:endParaRPr lang="en-US" dirty="0"/>
          </a:p>
        </p:txBody>
      </p:sp>
      <p:sp>
        <p:nvSpPr>
          <p:cNvPr id="3" name="Content Placeholder 2"/>
          <p:cNvSpPr>
            <a:spLocks noGrp="1"/>
          </p:cNvSpPr>
          <p:nvPr>
            <p:ph idx="1"/>
          </p:nvPr>
        </p:nvSpPr>
        <p:spPr>
          <a:xfrm>
            <a:off x="838200" y="860612"/>
            <a:ext cx="10515600" cy="6400799"/>
          </a:xfrm>
        </p:spPr>
        <p:txBody>
          <a:bodyPr>
            <a:noAutofit/>
          </a:bodyPr>
          <a:lstStyle/>
          <a:p>
            <a:r>
              <a:rPr lang="en-US" dirty="0" smtClean="0"/>
              <a:t>Barriers posed by individual nurses</a:t>
            </a:r>
          </a:p>
          <a:p>
            <a:pPr marL="0" indent="0">
              <a:buNone/>
            </a:pPr>
            <a:r>
              <a:rPr lang="en-US" dirty="0"/>
              <a:t>	</a:t>
            </a:r>
            <a:r>
              <a:rPr lang="en-US" dirty="0" smtClean="0"/>
              <a:t>	Idiosyncratic</a:t>
            </a:r>
          </a:p>
          <a:p>
            <a:pPr marL="0" indent="0">
              <a:buNone/>
            </a:pPr>
            <a:r>
              <a:rPr lang="en-US" dirty="0"/>
              <a:t>	</a:t>
            </a:r>
            <a:r>
              <a:rPr lang="en-US" dirty="0" smtClean="0"/>
              <a:t>		Personal ideology, beliefs and conviction</a:t>
            </a:r>
          </a:p>
          <a:p>
            <a:pPr marL="0" indent="0">
              <a:buNone/>
            </a:pPr>
            <a:r>
              <a:rPr lang="en-US" dirty="0"/>
              <a:t>	</a:t>
            </a:r>
            <a:r>
              <a:rPr lang="en-US" dirty="0" smtClean="0"/>
              <a:t>		Awareness/Ignorance/selfishness</a:t>
            </a:r>
          </a:p>
          <a:p>
            <a:pPr marL="0" indent="0">
              <a:buNone/>
            </a:pPr>
            <a:r>
              <a:rPr lang="en-US" dirty="0"/>
              <a:t>	</a:t>
            </a:r>
            <a:r>
              <a:rPr lang="en-US" dirty="0" smtClean="0"/>
              <a:t>		A feeling of helplessness and hopelessness</a:t>
            </a:r>
          </a:p>
          <a:p>
            <a:pPr marL="0" indent="0">
              <a:buNone/>
            </a:pPr>
            <a:r>
              <a:rPr lang="en-US" dirty="0"/>
              <a:t>	</a:t>
            </a:r>
            <a:r>
              <a:rPr lang="en-US" dirty="0" smtClean="0"/>
              <a:t>		Influence from others</a:t>
            </a:r>
          </a:p>
          <a:p>
            <a:pPr marL="0" indent="0">
              <a:buNone/>
            </a:pPr>
            <a:r>
              <a:rPr lang="en-US" dirty="0"/>
              <a:t>	</a:t>
            </a:r>
            <a:r>
              <a:rPr lang="en-US" dirty="0" smtClean="0"/>
              <a:t>		Threat to self/fear</a:t>
            </a:r>
          </a:p>
          <a:p>
            <a:pPr marL="0" indent="0">
              <a:buNone/>
            </a:pPr>
            <a:r>
              <a:rPr lang="en-US" dirty="0"/>
              <a:t>	</a:t>
            </a:r>
            <a:r>
              <a:rPr lang="en-US" dirty="0" smtClean="0"/>
              <a:t>		Quality and content of educational exposure</a:t>
            </a:r>
          </a:p>
          <a:p>
            <a:pPr marL="0" indent="0">
              <a:buNone/>
            </a:pPr>
            <a:r>
              <a:rPr lang="en-US" dirty="0"/>
              <a:t>	</a:t>
            </a:r>
            <a:r>
              <a:rPr lang="en-US" dirty="0" smtClean="0"/>
              <a:t>		Tolerance for change</a:t>
            </a:r>
          </a:p>
          <a:p>
            <a:r>
              <a:rPr lang="en-US" dirty="0" smtClean="0"/>
              <a:t>Nursing Association</a:t>
            </a:r>
          </a:p>
          <a:p>
            <a:pPr marL="0" indent="0">
              <a:buNone/>
            </a:pPr>
            <a:r>
              <a:rPr lang="en-US" dirty="0"/>
              <a:t>	</a:t>
            </a:r>
            <a:r>
              <a:rPr lang="en-US" dirty="0" smtClean="0"/>
              <a:t>	Ineffective leadership</a:t>
            </a:r>
          </a:p>
          <a:p>
            <a:pPr marL="0" indent="0">
              <a:buNone/>
            </a:pPr>
            <a:r>
              <a:rPr lang="en-US" dirty="0"/>
              <a:t>	</a:t>
            </a:r>
            <a:r>
              <a:rPr lang="en-US" dirty="0" smtClean="0"/>
              <a:t>	Lack of direction and control</a:t>
            </a:r>
          </a:p>
          <a:p>
            <a:pPr marL="0" indent="0">
              <a:buNone/>
            </a:pPr>
            <a:r>
              <a:rPr lang="en-US" dirty="0"/>
              <a:t>	</a:t>
            </a:r>
            <a:r>
              <a:rPr lang="en-US" dirty="0" smtClean="0"/>
              <a:t>	Poor Collaboration/active participation  </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3488822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Barriers </a:t>
            </a:r>
            <a:r>
              <a:rPr lang="en-US" dirty="0" err="1" smtClean="0"/>
              <a:t>Contd</a:t>
            </a:r>
            <a:endParaRPr lang="en-US" dirty="0"/>
          </a:p>
        </p:txBody>
      </p:sp>
      <p:sp>
        <p:nvSpPr>
          <p:cNvPr id="3" name="Content Placeholder 2"/>
          <p:cNvSpPr>
            <a:spLocks noGrp="1"/>
          </p:cNvSpPr>
          <p:nvPr>
            <p:ph idx="1"/>
          </p:nvPr>
        </p:nvSpPr>
        <p:spPr>
          <a:xfrm>
            <a:off x="736979" y="1528549"/>
            <a:ext cx="10616821" cy="5172502"/>
          </a:xfrm>
        </p:spPr>
        <p:txBody>
          <a:bodyPr/>
          <a:lstStyle/>
          <a:p>
            <a:r>
              <a:rPr lang="en-US" sz="3200" dirty="0" smtClean="0"/>
              <a:t>Professional Rationalizers</a:t>
            </a:r>
            <a:endParaRPr lang="en-US" sz="3200" dirty="0"/>
          </a:p>
          <a:p>
            <a:pPr marL="0" indent="0">
              <a:buNone/>
            </a:pPr>
            <a:r>
              <a:rPr lang="en-US" sz="3200" dirty="0" smtClean="0"/>
              <a:t>	Nurses and others who use  unqualified personnel</a:t>
            </a:r>
          </a:p>
          <a:p>
            <a:pPr marL="0" indent="0">
              <a:buNone/>
            </a:pPr>
            <a:r>
              <a:rPr lang="en-US" sz="3200" dirty="0"/>
              <a:t>	</a:t>
            </a:r>
            <a:r>
              <a:rPr lang="en-US" sz="3200" dirty="0" smtClean="0"/>
              <a:t>Policy makers who down plays the importance of nursing</a:t>
            </a:r>
          </a:p>
          <a:p>
            <a:pPr marL="0" indent="0">
              <a:buNone/>
            </a:pPr>
            <a:r>
              <a:rPr lang="en-US" sz="3200" dirty="0"/>
              <a:t>	</a:t>
            </a:r>
            <a:r>
              <a:rPr lang="en-US" sz="3200" dirty="0" smtClean="0"/>
              <a:t>University or other institutions who refused to include</a:t>
            </a:r>
          </a:p>
          <a:p>
            <a:pPr marL="0" indent="0">
              <a:buNone/>
            </a:pPr>
            <a:r>
              <a:rPr lang="en-US" sz="3200" dirty="0"/>
              <a:t> </a:t>
            </a:r>
            <a:r>
              <a:rPr lang="en-US" sz="3200" dirty="0" smtClean="0"/>
              <a:t>             nursing program in their curricular.</a:t>
            </a:r>
          </a:p>
          <a:p>
            <a:pPr marL="0" indent="0">
              <a:buNone/>
            </a:pPr>
            <a:r>
              <a:rPr lang="en-US" sz="3200" dirty="0"/>
              <a:t>	</a:t>
            </a:r>
            <a:r>
              <a:rPr lang="en-US" sz="3200" dirty="0" smtClean="0"/>
              <a:t>Competition from other health professionals</a:t>
            </a:r>
          </a:p>
          <a:p>
            <a:r>
              <a:rPr lang="en-US" sz="3200" dirty="0"/>
              <a:t>Government- Technocratic Policies</a:t>
            </a:r>
          </a:p>
          <a:p>
            <a:r>
              <a:rPr lang="en-US" sz="3200" dirty="0"/>
              <a:t>Societal sensitivity</a:t>
            </a:r>
          </a:p>
          <a:p>
            <a:pPr marL="0" indent="0">
              <a:buNone/>
            </a:pPr>
            <a:endParaRPr lang="en-US" dirty="0"/>
          </a:p>
        </p:txBody>
      </p:sp>
    </p:spTree>
    <p:extLst>
      <p:ext uri="{BB962C8B-B14F-4D97-AF65-F5344CB8AC3E}">
        <p14:creationId xmlns:p14="http://schemas.microsoft.com/office/powerpoint/2010/main" val="3456114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03866"/>
          </a:xfrm>
        </p:spPr>
        <p:txBody>
          <a:bodyPr>
            <a:normAutofit fontScale="90000"/>
          </a:bodyPr>
          <a:lstStyle/>
          <a:p>
            <a:r>
              <a:rPr lang="en-US" dirty="0" smtClean="0"/>
              <a:t>Managing Changes</a:t>
            </a:r>
            <a:endParaRPr lang="en-US" dirty="0"/>
          </a:p>
        </p:txBody>
      </p:sp>
      <p:sp>
        <p:nvSpPr>
          <p:cNvPr id="3" name="Content Placeholder 2"/>
          <p:cNvSpPr>
            <a:spLocks noGrp="1"/>
          </p:cNvSpPr>
          <p:nvPr>
            <p:ph idx="1"/>
          </p:nvPr>
        </p:nvSpPr>
        <p:spPr>
          <a:xfrm>
            <a:off x="838200" y="968992"/>
            <a:ext cx="10515600" cy="5663820"/>
          </a:xfrm>
        </p:spPr>
        <p:txBody>
          <a:bodyPr>
            <a:normAutofit/>
          </a:bodyPr>
          <a:lstStyle/>
          <a:p>
            <a:pPr lvl="0"/>
            <a:r>
              <a:rPr lang="en-US" dirty="0" smtClean="0"/>
              <a:t>Collaborate with others to:</a:t>
            </a:r>
          </a:p>
          <a:p>
            <a:pPr marL="0" lvl="0" indent="0">
              <a:buNone/>
            </a:pPr>
            <a:r>
              <a:rPr lang="en-US" dirty="0"/>
              <a:t>	</a:t>
            </a:r>
            <a:r>
              <a:rPr lang="en-US" dirty="0" smtClean="0"/>
              <a:t>Diagnose, plan and implement changes</a:t>
            </a:r>
          </a:p>
          <a:p>
            <a:pPr lvl="0"/>
            <a:r>
              <a:rPr lang="en-US" dirty="0" smtClean="0"/>
              <a:t>Leaders to utilize partnership model in dealing with nurses and others. Leaders and followers must recognize the inevitability of conflict and disagreement and the process of developing consensus must be pursued at all times. </a:t>
            </a:r>
            <a:endParaRPr lang="en-US" dirty="0"/>
          </a:p>
          <a:p>
            <a:pPr lvl="0"/>
            <a:r>
              <a:rPr lang="en-US" dirty="0" smtClean="0"/>
              <a:t>Continuing education in managing changes</a:t>
            </a:r>
            <a:endParaRPr lang="en-US" dirty="0"/>
          </a:p>
          <a:p>
            <a:pPr lvl="0"/>
            <a:r>
              <a:rPr lang="en-US" dirty="0" smtClean="0"/>
              <a:t>Adequate communication skills</a:t>
            </a:r>
            <a:endParaRPr lang="en-US" dirty="0"/>
          </a:p>
          <a:p>
            <a:pPr lvl="0"/>
            <a:r>
              <a:rPr lang="en-US" dirty="0"/>
              <a:t>Engage in intellectual marketing strategy to educate the public about the nursing profession through competency based services, attitudinal disposition and a stiff penalty for erring nurses</a:t>
            </a:r>
            <a:r>
              <a:rPr lang="en-US" dirty="0" smtClean="0"/>
              <a:t>. This would encourage the society to re-define nursing as a mature profession. </a:t>
            </a:r>
            <a:endParaRPr lang="en-US" dirty="0"/>
          </a:p>
          <a:p>
            <a:endParaRPr lang="en-US" dirty="0"/>
          </a:p>
        </p:txBody>
      </p:sp>
    </p:spTree>
    <p:extLst>
      <p:ext uri="{BB962C8B-B14F-4D97-AF65-F5344CB8AC3E}">
        <p14:creationId xmlns:p14="http://schemas.microsoft.com/office/powerpoint/2010/main" val="519442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Changes</a:t>
            </a:r>
            <a:endParaRPr lang="en-US" dirty="0"/>
          </a:p>
        </p:txBody>
      </p:sp>
      <p:sp>
        <p:nvSpPr>
          <p:cNvPr id="3" name="Content Placeholder 2"/>
          <p:cNvSpPr>
            <a:spLocks noGrp="1"/>
          </p:cNvSpPr>
          <p:nvPr>
            <p:ph idx="1"/>
          </p:nvPr>
        </p:nvSpPr>
        <p:spPr/>
        <p:txBody>
          <a:bodyPr>
            <a:normAutofit lnSpcReduction="10000"/>
          </a:bodyPr>
          <a:lstStyle/>
          <a:p>
            <a:pPr lvl="0"/>
            <a:r>
              <a:rPr lang="en-US" dirty="0"/>
              <a:t>Propose innovative policies </a:t>
            </a:r>
            <a:r>
              <a:rPr lang="en-US" dirty="0" smtClean="0"/>
              <a:t>of </a:t>
            </a:r>
            <a:r>
              <a:rPr lang="en-US" dirty="0"/>
              <a:t>high manpower development </a:t>
            </a:r>
            <a:r>
              <a:rPr lang="en-US" dirty="0" smtClean="0"/>
              <a:t>and service in n</a:t>
            </a:r>
            <a:r>
              <a:rPr lang="en-US" dirty="0"/>
              <a:t>ursing (</a:t>
            </a:r>
            <a:r>
              <a:rPr lang="en-US" dirty="0" err="1"/>
              <a:t>Crorwin</a:t>
            </a:r>
            <a:r>
              <a:rPr lang="en-US" dirty="0"/>
              <a:t>, Corbin, and </a:t>
            </a:r>
            <a:r>
              <a:rPr lang="en-US" dirty="0" err="1"/>
              <a:t>Mittelmark</a:t>
            </a:r>
            <a:r>
              <a:rPr lang="en-US" dirty="0"/>
              <a:t>, 2012</a:t>
            </a:r>
            <a:r>
              <a:rPr lang="en-US" dirty="0" smtClean="0"/>
              <a:t>). </a:t>
            </a:r>
            <a:r>
              <a:rPr lang="en-US" dirty="0"/>
              <a:t>Raise fund for scholarship and sponsorship of deserving members.</a:t>
            </a:r>
          </a:p>
          <a:p>
            <a:pPr lvl="0"/>
            <a:r>
              <a:rPr lang="en-US" dirty="0"/>
              <a:t>Promote inter and intra-professional harmony. Be humble and be patient with one another. Let us apply intellectual, clinical, social and ethical power to deal with dissenting individuals rather than opprobrium. </a:t>
            </a:r>
          </a:p>
          <a:p>
            <a:pPr lvl="0"/>
            <a:r>
              <a:rPr lang="en-US" dirty="0"/>
              <a:t>Propose innovative policy on manpower development in nursing after comprehensive and  extensive consultation.</a:t>
            </a:r>
          </a:p>
          <a:p>
            <a:pPr lvl="0"/>
            <a:r>
              <a:rPr lang="en-US" dirty="0"/>
              <a:t>Raise fund for scholarship and other social welfare for members and vulnerable groups in the society.</a:t>
            </a:r>
          </a:p>
          <a:p>
            <a:endParaRPr lang="en-US" dirty="0"/>
          </a:p>
        </p:txBody>
      </p:sp>
    </p:spTree>
    <p:extLst>
      <p:ext uri="{BB962C8B-B14F-4D97-AF65-F5344CB8AC3E}">
        <p14:creationId xmlns:p14="http://schemas.microsoft.com/office/powerpoint/2010/main" val="3290811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Preamble</a:t>
            </a:r>
            <a:endParaRPr lang="en-US" dirty="0"/>
          </a:p>
        </p:txBody>
      </p:sp>
      <p:sp>
        <p:nvSpPr>
          <p:cNvPr id="3" name="Content Placeholder 2"/>
          <p:cNvSpPr>
            <a:spLocks noGrp="1"/>
          </p:cNvSpPr>
          <p:nvPr>
            <p:ph idx="1"/>
          </p:nvPr>
        </p:nvSpPr>
        <p:spPr/>
        <p:txBody>
          <a:bodyPr>
            <a:normAutofit/>
          </a:bodyPr>
          <a:lstStyle/>
          <a:p>
            <a:pPr marL="0" indent="0" algn="just">
              <a:buNone/>
            </a:pPr>
            <a:r>
              <a:rPr lang="en-US" sz="3200" dirty="0"/>
              <a:t>The Chairman, the Secretary Registrar, Nursing Council of Nigeria, the President National Association of Nigeria Nurses and Midwives, Director of Nursing services, The Chairmen of this association from all the  states in Nigeria, My Lords temporal and spiritual, distinguished colleagues, eminent and distinguished invitees, ladies and gentlemen. Thank you for inviting me to give this special address to this august gathering of our noble profession. Yes this is a noble profession.   I thank God for this</a:t>
            </a:r>
            <a:r>
              <a:rPr lang="en-US" sz="3200" dirty="0" smtClean="0"/>
              <a:t>.</a:t>
            </a:r>
            <a:endParaRPr lang="en-US" sz="3200" dirty="0"/>
          </a:p>
        </p:txBody>
      </p:sp>
    </p:spTree>
    <p:extLst>
      <p:ext uri="{BB962C8B-B14F-4D97-AF65-F5344CB8AC3E}">
        <p14:creationId xmlns:p14="http://schemas.microsoft.com/office/powerpoint/2010/main" val="3769824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smtClean="0"/>
              <a:t>Change is inevitable. An enduring, positive, and universally beneficial  change must be anchored on the principles of community felt needs. This type of change is driven by effective participating and collaborating with others to plan with them to minimize the effect of resistance to change. The old adage, united we stand, divided we fall, becomes relevant to this discussion. There would be conflicts, disagreement and idiosyncratic differences. Nevertheless, all of these must be subsumed  under a united voice that would serve as a precursor of enduring change, facilitated by  a clear vision and rewarded with an enduring destination of a fully respected academically and clinically competent professional nurse. Thank you. </a:t>
            </a:r>
            <a:endParaRPr lang="en-US" dirty="0"/>
          </a:p>
          <a:p>
            <a:endParaRPr lang="en-US" dirty="0"/>
          </a:p>
        </p:txBody>
      </p:sp>
    </p:spTree>
    <p:extLst>
      <p:ext uri="{BB962C8B-B14F-4D97-AF65-F5344CB8AC3E}">
        <p14:creationId xmlns:p14="http://schemas.microsoft.com/office/powerpoint/2010/main" val="3100633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US" dirty="0" smtClean="0"/>
              <a:t>References</a:t>
            </a:r>
            <a:endParaRPr lang="en-US" dirty="0"/>
          </a:p>
        </p:txBody>
      </p:sp>
      <p:sp>
        <p:nvSpPr>
          <p:cNvPr id="3" name="Content Placeholder 2"/>
          <p:cNvSpPr>
            <a:spLocks noGrp="1"/>
          </p:cNvSpPr>
          <p:nvPr>
            <p:ph idx="1"/>
          </p:nvPr>
        </p:nvSpPr>
        <p:spPr>
          <a:xfrm>
            <a:off x="838200" y="968991"/>
            <a:ext cx="10816988" cy="5745708"/>
          </a:xfrm>
        </p:spPr>
        <p:txBody>
          <a:bodyPr>
            <a:normAutofit lnSpcReduction="10000"/>
          </a:bodyPr>
          <a:lstStyle/>
          <a:p>
            <a:r>
              <a:rPr lang="en-US" dirty="0" err="1"/>
              <a:t>Crorwin</a:t>
            </a:r>
            <a:r>
              <a:rPr lang="en-US" dirty="0"/>
              <a:t>, L., Corbin, J.H., and </a:t>
            </a:r>
            <a:r>
              <a:rPr lang="en-US" dirty="0" err="1"/>
              <a:t>Mittelmark</a:t>
            </a:r>
            <a:r>
              <a:rPr lang="en-US" dirty="0"/>
              <a:t>. M.B. (2012) Producing Synergy in Collaboration: A successful Hospital Innovation, Norway, The Innovation Journal, The Public Sector Innovation Journal, Vol. 17 (1) </a:t>
            </a:r>
          </a:p>
          <a:p>
            <a:r>
              <a:rPr lang="en-US" dirty="0" err="1" smtClean="0"/>
              <a:t>Taylor,C</a:t>
            </a:r>
            <a:r>
              <a:rPr lang="en-US" dirty="0" smtClean="0"/>
              <a:t>., Lillis, C., </a:t>
            </a:r>
            <a:r>
              <a:rPr lang="en-US" dirty="0" err="1" smtClean="0"/>
              <a:t>Lemone</a:t>
            </a:r>
            <a:r>
              <a:rPr lang="en-US" dirty="0" smtClean="0"/>
              <a:t>, P. and Lynn, P. (2008) Fundamentals of Nursing The Art and  Science of Nursing Care, Philadelphia, Lippincott Williams &amp; Wilkins</a:t>
            </a:r>
          </a:p>
          <a:p>
            <a:r>
              <a:rPr lang="en-US" dirty="0" smtClean="0"/>
              <a:t>The Lancet Commissions (2010) Health professionals for a new century:       Transforming education to strengthen health systems in an interdependent word. The Lancet (376) 1923- 1958</a:t>
            </a:r>
          </a:p>
          <a:p>
            <a:r>
              <a:rPr lang="en-US" dirty="0" smtClean="0"/>
              <a:t>Thomas, G. and James, D. (2006) Reinventing Grounded Theory: some questions about theory, ground and discovery, British Education Research Journal, 32(6):767-795</a:t>
            </a:r>
          </a:p>
          <a:p>
            <a:r>
              <a:rPr lang="en-US" dirty="0" smtClean="0"/>
              <a:t>Rapport, J. (1987), In Praise of Paradox: A Social Policy of Empowerment Over Prevention, American Journal of  Community Psychology 9 (3) 1-25</a:t>
            </a:r>
            <a:endParaRPr lang="en-US" dirty="0"/>
          </a:p>
        </p:txBody>
      </p:sp>
    </p:spTree>
    <p:extLst>
      <p:ext uri="{BB962C8B-B14F-4D97-AF65-F5344CB8AC3E}">
        <p14:creationId xmlns:p14="http://schemas.microsoft.com/office/powerpoint/2010/main" val="1721207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dirty="0" smtClean="0"/>
              <a:t>+</a:t>
            </a:r>
            <a:endParaRPr lang="en-US" dirty="0"/>
          </a:p>
        </p:txBody>
      </p:sp>
      <p:sp>
        <p:nvSpPr>
          <p:cNvPr id="4" name="Rectangle 3"/>
          <p:cNvSpPr/>
          <p:nvPr/>
        </p:nvSpPr>
        <p:spPr>
          <a:xfrm>
            <a:off x="1180214" y="2190307"/>
            <a:ext cx="9803219" cy="6001643"/>
          </a:xfrm>
          <a:prstGeom prst="rect">
            <a:avLst/>
          </a:prstGeom>
        </p:spPr>
        <p:txBody>
          <a:bodyPr wrap="square">
            <a:spAutoFit/>
          </a:bodyPr>
          <a:lstStyle/>
          <a:p>
            <a:pPr algn="just"/>
            <a:r>
              <a:rPr lang="en-US" sz="3200" dirty="0"/>
              <a:t>Nursing is as old as mankind. It has progressed significantly throughout the world. From Florence Nightingale in the 18</a:t>
            </a:r>
            <a:r>
              <a:rPr lang="en-US" sz="3200" baseline="30000" dirty="0"/>
              <a:t>th</a:t>
            </a:r>
            <a:r>
              <a:rPr lang="en-US" sz="3200" dirty="0"/>
              <a:t> century to the present post-modern era, the quest for advanced knowledge and practice continues to grow astronomically. The Nightingale conceptual framework of asepsis, and its application to clinical practice led to drastic reduction in mortality rate among soldiers during the Crimean war. The successful outcome of her clinical practice served as one of the most significant catalysts that contributed immensely to the development of hospital services which hitherto was characterized by high mortality rate. </a:t>
            </a:r>
          </a:p>
        </p:txBody>
      </p:sp>
    </p:spTree>
    <p:extLst>
      <p:ext uri="{BB962C8B-B14F-4D97-AF65-F5344CB8AC3E}">
        <p14:creationId xmlns:p14="http://schemas.microsoft.com/office/powerpoint/2010/main" val="4200944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this paper:    </a:t>
            </a:r>
            <a:endParaRPr lang="en-US" dirty="0"/>
          </a:p>
        </p:txBody>
      </p:sp>
      <p:sp>
        <p:nvSpPr>
          <p:cNvPr id="3" name="Content Placeholder 2"/>
          <p:cNvSpPr>
            <a:spLocks noGrp="1"/>
          </p:cNvSpPr>
          <p:nvPr>
            <p:ph idx="1"/>
          </p:nvPr>
        </p:nvSpPr>
        <p:spPr/>
        <p:txBody>
          <a:bodyPr>
            <a:normAutofit/>
          </a:bodyPr>
          <a:lstStyle/>
          <a:p>
            <a:pPr algn="just"/>
            <a:r>
              <a:rPr lang="en-US" dirty="0" smtClean="0"/>
              <a:t>The </a:t>
            </a:r>
            <a:r>
              <a:rPr lang="en-US" dirty="0"/>
              <a:t>topic for this discussion is very significant because nursing is now operating in a rather complex and dynamic atmosphere globally. As a result of massive changes occurring almost on a daily basis, and as a result of societal and professional </a:t>
            </a:r>
            <a:r>
              <a:rPr lang="en-US" dirty="0" smtClean="0"/>
              <a:t>demands, </a:t>
            </a:r>
            <a:r>
              <a:rPr lang="en-US" dirty="0"/>
              <a:t>legally recognized scope of nursing practice is constantly experiencing continuous modification, definition and redefinition world-wide. (</a:t>
            </a:r>
            <a:r>
              <a:rPr lang="en-US" dirty="0" smtClean="0"/>
              <a:t>Taylor, Lillis, </a:t>
            </a:r>
            <a:r>
              <a:rPr lang="en-US" dirty="0" err="1"/>
              <a:t>Lemone</a:t>
            </a:r>
            <a:r>
              <a:rPr lang="en-US" dirty="0"/>
              <a:t>, </a:t>
            </a:r>
            <a:r>
              <a:rPr lang="en-US" dirty="0" smtClean="0"/>
              <a:t>and </a:t>
            </a:r>
            <a:r>
              <a:rPr lang="en-US" dirty="0"/>
              <a:t>Lynn</a:t>
            </a:r>
            <a:r>
              <a:rPr lang="en-US" dirty="0" smtClean="0"/>
              <a:t>, </a:t>
            </a:r>
            <a:r>
              <a:rPr lang="en-US" dirty="0"/>
              <a:t>(2008</a:t>
            </a:r>
            <a:r>
              <a:rPr lang="en-US" dirty="0" smtClean="0"/>
              <a:t>).</a:t>
            </a:r>
            <a:endParaRPr lang="en-US" dirty="0"/>
          </a:p>
        </p:txBody>
      </p:sp>
    </p:spTree>
    <p:extLst>
      <p:ext uri="{BB962C8B-B14F-4D97-AF65-F5344CB8AC3E}">
        <p14:creationId xmlns:p14="http://schemas.microsoft.com/office/powerpoint/2010/main" val="3691712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Contd.</a:t>
            </a:r>
            <a:endParaRPr lang="en-US" dirty="0"/>
          </a:p>
        </p:txBody>
      </p:sp>
      <p:sp>
        <p:nvSpPr>
          <p:cNvPr id="3" name="Content Placeholder 2"/>
          <p:cNvSpPr>
            <a:spLocks noGrp="1"/>
          </p:cNvSpPr>
          <p:nvPr>
            <p:ph idx="1"/>
          </p:nvPr>
        </p:nvSpPr>
        <p:spPr/>
        <p:txBody>
          <a:bodyPr>
            <a:normAutofit/>
          </a:bodyPr>
          <a:lstStyle/>
          <a:p>
            <a:pPr marL="0" indent="0" algn="just">
              <a:buNone/>
            </a:pPr>
            <a:r>
              <a:rPr lang="en-US" sz="4000" dirty="0"/>
              <a:t>While evidence-based practice is being intensified and pursued vigorously to identify and quantify unique contributions of nursing to health care delivery globally, this country appears to lag behind in developing innovative strategies needed to drive positive changes necessary to achieve the global health goals.</a:t>
            </a:r>
          </a:p>
        </p:txBody>
      </p:sp>
    </p:spTree>
    <p:extLst>
      <p:ext uri="{BB962C8B-B14F-4D97-AF65-F5344CB8AC3E}">
        <p14:creationId xmlns:p14="http://schemas.microsoft.com/office/powerpoint/2010/main" val="810249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Contd.</a:t>
            </a:r>
            <a:endParaRPr lang="en-US" dirty="0"/>
          </a:p>
        </p:txBody>
      </p:sp>
      <p:sp>
        <p:nvSpPr>
          <p:cNvPr id="3" name="Content Placeholder 2"/>
          <p:cNvSpPr>
            <a:spLocks noGrp="1"/>
          </p:cNvSpPr>
          <p:nvPr>
            <p:ph idx="1"/>
          </p:nvPr>
        </p:nvSpPr>
        <p:spPr/>
        <p:txBody>
          <a:bodyPr>
            <a:noAutofit/>
          </a:bodyPr>
          <a:lstStyle/>
          <a:p>
            <a:pPr marL="0" indent="0" algn="just">
              <a:buNone/>
            </a:pPr>
            <a:r>
              <a:rPr lang="en-US" sz="3600" dirty="0"/>
              <a:t>Capitalizing on this deficit, this paper would explore the concept of change in Nursing profession internationally and nationally. Change, which is desirable, normal and developmental in nature takes place continually in every society. Applying the grounded theory perspective (Thomas and James, 2006) with special reference to social construction of reality, this paper would argue for a more rigorous process of individual and collective participation in redefining the vision and the desired or ideal destination of the </a:t>
            </a:r>
            <a:r>
              <a:rPr lang="en-US" sz="3600" dirty="0" smtClean="0"/>
              <a:t>profession</a:t>
            </a:r>
            <a:endParaRPr lang="en-US" sz="3600" dirty="0"/>
          </a:p>
        </p:txBody>
      </p:sp>
    </p:spTree>
    <p:extLst>
      <p:ext uri="{BB962C8B-B14F-4D97-AF65-F5344CB8AC3E}">
        <p14:creationId xmlns:p14="http://schemas.microsoft.com/office/powerpoint/2010/main" val="36284768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contd.</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It </a:t>
            </a:r>
            <a:r>
              <a:rPr lang="en-US" sz="4400" dirty="0"/>
              <a:t>will further argue that the major catalyst for any desirable change is a unified, purposeful and articulate nursing body determined to work collaboratively with all stakeholders with one voice, one vision one destination.    </a:t>
            </a:r>
          </a:p>
        </p:txBody>
      </p:sp>
    </p:spTree>
    <p:extLst>
      <p:ext uri="{BB962C8B-B14F-4D97-AF65-F5344CB8AC3E}">
        <p14:creationId xmlns:p14="http://schemas.microsoft.com/office/powerpoint/2010/main" val="22916651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7"/>
            <a:ext cx="10515600" cy="1325563"/>
          </a:xfrm>
        </p:spPr>
        <p:txBody>
          <a:bodyPr/>
          <a:lstStyle/>
          <a:p>
            <a:r>
              <a:rPr lang="en-US" b="1" dirty="0" smtClean="0"/>
              <a:t>The Theoretical Framework</a:t>
            </a:r>
            <a:endParaRPr lang="en-US" dirty="0"/>
          </a:p>
        </p:txBody>
      </p:sp>
      <p:sp>
        <p:nvSpPr>
          <p:cNvPr id="3" name="Content Placeholder 2"/>
          <p:cNvSpPr>
            <a:spLocks noGrp="1"/>
          </p:cNvSpPr>
          <p:nvPr>
            <p:ph idx="1"/>
          </p:nvPr>
        </p:nvSpPr>
        <p:spPr/>
        <p:txBody>
          <a:bodyPr>
            <a:noAutofit/>
          </a:bodyPr>
          <a:lstStyle/>
          <a:p>
            <a:pPr marL="0" indent="0" algn="just">
              <a:buNone/>
            </a:pPr>
            <a:r>
              <a:rPr lang="en-US" sz="3200" dirty="0" smtClean="0"/>
              <a:t>Changes </a:t>
            </a:r>
            <a:r>
              <a:rPr lang="en-US" sz="3200" dirty="0"/>
              <a:t>in </a:t>
            </a:r>
            <a:r>
              <a:rPr lang="en-US" sz="3200" dirty="0" smtClean="0"/>
              <a:t>nursing has been developmental in nature, that is sensitive and consistent with societal imperatives and readiness. In this regard, the knowledge </a:t>
            </a:r>
            <a:r>
              <a:rPr lang="en-US" sz="3200" dirty="0"/>
              <a:t>development and sharing in any profession is not a private affair. It is rooted in the ethos of the society and its availability is universal in nature. It is a shared and valued object that can be modified, codified and transferred. It is </a:t>
            </a:r>
            <a:r>
              <a:rPr lang="en-US" sz="3200" dirty="0" smtClean="0"/>
              <a:t>revealed </a:t>
            </a:r>
            <a:r>
              <a:rPr lang="en-US" sz="3200" dirty="0"/>
              <a:t>or discovered by intensive and determined scholarship. </a:t>
            </a:r>
            <a:r>
              <a:rPr lang="en-US" sz="3200" dirty="0" smtClean="0"/>
              <a:t>The phenomenological perspective suggest that as </a:t>
            </a:r>
            <a:r>
              <a:rPr lang="en-US" sz="3200" dirty="0"/>
              <a:t>individual interacts with the environment, values, beliefs, norms and practices are acquired and internalized. </a:t>
            </a:r>
          </a:p>
        </p:txBody>
      </p:sp>
    </p:spTree>
    <p:extLst>
      <p:ext uri="{BB962C8B-B14F-4D97-AF65-F5344CB8AC3E}">
        <p14:creationId xmlns:p14="http://schemas.microsoft.com/office/powerpoint/2010/main" val="9580368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 contd.</a:t>
            </a:r>
            <a:endParaRPr lang="en-US" dirty="0"/>
          </a:p>
        </p:txBody>
      </p:sp>
      <p:sp>
        <p:nvSpPr>
          <p:cNvPr id="3" name="Content Placeholder 2"/>
          <p:cNvSpPr>
            <a:spLocks noGrp="1"/>
          </p:cNvSpPr>
          <p:nvPr>
            <p:ph idx="1"/>
          </p:nvPr>
        </p:nvSpPr>
        <p:spPr/>
        <p:txBody>
          <a:bodyPr>
            <a:normAutofit fontScale="92500"/>
          </a:bodyPr>
          <a:lstStyle/>
          <a:p>
            <a:pPr marL="0" indent="0" algn="just">
              <a:buNone/>
            </a:pPr>
            <a:r>
              <a:rPr lang="en-US" sz="3600" dirty="0"/>
              <a:t>This approach is similar to what Berger and Luckman (1967) earlier characterized as social construction of reality. Although quality and quantity of changes permitted in any profession is directly related to the extent the society is willing to support such changes, nevertheless the basic assumption of this paradigm is the ability of the principal actors to constantly review the prevailing situation and take new positions based on the collective meaning derived from the social interaction. </a:t>
            </a:r>
          </a:p>
          <a:p>
            <a:endParaRPr lang="en-US" dirty="0"/>
          </a:p>
        </p:txBody>
      </p:sp>
    </p:spTree>
    <p:extLst>
      <p:ext uri="{BB962C8B-B14F-4D97-AF65-F5344CB8AC3E}">
        <p14:creationId xmlns:p14="http://schemas.microsoft.com/office/powerpoint/2010/main" val="3496515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TotalTime>
  <Words>1564</Words>
  <Application>Microsoft Office PowerPoint</Application>
  <PresentationFormat>Custom</PresentationFormat>
  <Paragraphs>86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CONCEPT OF CHANGE IN NURSING: ONE VOICE, ONE VISION ONE DESTINATION </vt:lpstr>
      <vt:lpstr>Preamble</vt:lpstr>
      <vt:lpstr>INTRODUCTION</vt:lpstr>
      <vt:lpstr>Objectives of this paper:    </vt:lpstr>
      <vt:lpstr>Objectives Contd.</vt:lpstr>
      <vt:lpstr>Objectives Contd.</vt:lpstr>
      <vt:lpstr>Objectives contd.</vt:lpstr>
      <vt:lpstr>The Theoretical Framework</vt:lpstr>
      <vt:lpstr>Framework contd.</vt:lpstr>
      <vt:lpstr>Theoretical Perspective Contd.</vt:lpstr>
      <vt:lpstr>Theoretical contd.</vt:lpstr>
      <vt:lpstr>The concept of change</vt:lpstr>
      <vt:lpstr>Concept of change contd.</vt:lpstr>
      <vt:lpstr>PowerPoint Presentation</vt:lpstr>
      <vt:lpstr>The Need for Change</vt:lpstr>
      <vt:lpstr>Barriers to Change</vt:lpstr>
      <vt:lpstr>Barriers Contd</vt:lpstr>
      <vt:lpstr>Managing Changes</vt:lpstr>
      <vt:lpstr>Managing Changes</vt:lpstr>
      <vt:lpstr>Conclusion</vt:lpstr>
      <vt:lpstr>References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CHANGE IN NURSING: ONE VOICE, ONE VISION ONE DESTINATION</dc:title>
  <dc:creator>Lasun Ajao</dc:creator>
  <cp:lastModifiedBy>WUMI</cp:lastModifiedBy>
  <cp:revision>56</cp:revision>
  <dcterms:created xsi:type="dcterms:W3CDTF">2016-10-17T15:27:19Z</dcterms:created>
  <dcterms:modified xsi:type="dcterms:W3CDTF">2016-10-24T12:18:40Z</dcterms:modified>
</cp:coreProperties>
</file>