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76" r:id="rId3"/>
    <p:sldId id="257" r:id="rId4"/>
    <p:sldId id="258" r:id="rId5"/>
    <p:sldId id="273" r:id="rId6"/>
    <p:sldId id="271" r:id="rId7"/>
    <p:sldId id="259" r:id="rId8"/>
    <p:sldId id="272" r:id="rId9"/>
    <p:sldId id="268" r:id="rId10"/>
    <p:sldId id="269" r:id="rId11"/>
    <p:sldId id="277" r:id="rId12"/>
    <p:sldId id="278" r:id="rId13"/>
    <p:sldId id="263" r:id="rId14"/>
    <p:sldId id="264" r:id="rId15"/>
    <p:sldId id="265" r:id="rId16"/>
    <p:sldId id="266" r:id="rId17"/>
    <p:sldId id="267" r:id="rId18"/>
    <p:sldId id="270"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5" autoAdjust="0"/>
  </p:normalViewPr>
  <p:slideViewPr>
    <p:cSldViewPr>
      <p:cViewPr varScale="1">
        <p:scale>
          <a:sx n="74" d="100"/>
          <a:sy n="74" d="100"/>
        </p:scale>
        <p:origin x="-10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BDC52-942E-4553-8E2C-A9B965690B19}" type="datetimeFigureOut">
              <a:rPr lang="en-US" smtClean="0"/>
              <a:t>5/17/2011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11832-7993-4784-B962-DE3CBFB7EEC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C11832-7993-4784-B962-DE3CBFB7EEC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FE4D7EF-031B-417C-8CB9-53962BFB4607}" type="datetimeFigureOut">
              <a:rPr lang="en-US" smtClean="0"/>
              <a:pPr/>
              <a:t>5/17/2011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3074BC16-9219-4230-BD20-B938246CDD4D}"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4D7EF-031B-417C-8CB9-53962BFB4607}" type="datetimeFigureOut">
              <a:rPr lang="en-US" smtClean="0"/>
              <a:pPr/>
              <a:t>5/17/2011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4D7EF-031B-417C-8CB9-53962BFB4607}" type="datetimeFigureOut">
              <a:rPr lang="en-US" smtClean="0"/>
              <a:pPr/>
              <a:t>5/17/2011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4D7EF-031B-417C-8CB9-53962BFB4607}" type="datetimeFigureOut">
              <a:rPr lang="en-US" smtClean="0"/>
              <a:pPr/>
              <a:t>5/17/2011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E4D7EF-031B-417C-8CB9-53962BFB4607}" type="datetimeFigureOut">
              <a:rPr lang="en-US" smtClean="0"/>
              <a:pPr/>
              <a:t>5/17/2011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3074BC16-9219-4230-BD20-B938246CDD4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E4D7EF-031B-417C-8CB9-53962BFB4607}" type="datetimeFigureOut">
              <a:rPr lang="en-US" smtClean="0"/>
              <a:pPr/>
              <a:t>5/17/2011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E4D7EF-031B-417C-8CB9-53962BFB4607}" type="datetimeFigureOut">
              <a:rPr lang="en-US" smtClean="0"/>
              <a:pPr/>
              <a:t>5/17/2011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E4D7EF-031B-417C-8CB9-53962BFB4607}" type="datetimeFigureOut">
              <a:rPr lang="en-US" smtClean="0"/>
              <a:pPr/>
              <a:t>5/17/2011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4D7EF-031B-417C-8CB9-53962BFB4607}" type="datetimeFigureOut">
              <a:rPr lang="en-US" smtClean="0"/>
              <a:pPr/>
              <a:t>5/17/2011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E4D7EF-031B-417C-8CB9-53962BFB4607}" type="datetimeFigureOut">
              <a:rPr lang="en-US" smtClean="0"/>
              <a:pPr/>
              <a:t>5/17/2011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E4D7EF-031B-417C-8CB9-53962BFB4607}" type="datetimeFigureOut">
              <a:rPr lang="en-US" smtClean="0"/>
              <a:pPr/>
              <a:t>5/17/2011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4BC16-9219-4230-BD20-B938246CDD4D}" type="slidenum">
              <a:rPr lang="en-GB" smtClean="0"/>
              <a:pPr/>
              <a:t>‹#›</a:t>
            </a:fld>
            <a:endParaRPr lang="en-GB"/>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FE4D7EF-031B-417C-8CB9-53962BFB4607}" type="datetimeFigureOut">
              <a:rPr lang="en-US" smtClean="0"/>
              <a:pPr/>
              <a:t>5/17/2011</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074BC16-9219-4230-BD20-B938246CDD4D}"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sz="4900" dirty="0" smtClean="0"/>
              <a:t>CONTINUUM OF CARE: THE MIDWIFE’S PERSPECTIVE</a:t>
            </a:r>
            <a:br>
              <a:rPr lang="en-GB" sz="4900" dirty="0" smtClean="0"/>
            </a:br>
            <a:r>
              <a:rPr lang="en-GB" sz="4900" dirty="0"/>
              <a:t/>
            </a:r>
            <a:br>
              <a:rPr lang="en-GB" sz="4900" dirty="0"/>
            </a:b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643470"/>
          </a:xfrm>
        </p:spPr>
        <p:txBody>
          <a:bodyPr>
            <a:normAutofit fontScale="92500"/>
          </a:bodyPr>
          <a:lstStyle/>
          <a:p>
            <a:pPr>
              <a:buNone/>
            </a:pPr>
            <a:r>
              <a:rPr lang="en-GB" sz="2000" dirty="0" smtClean="0"/>
              <a:t>Midwives have been part of the human experience for as long as we know."The ancient Jews called her the wise woman. The English meaning of  'midwife' is with-woman"( komolafe, 2010). </a:t>
            </a:r>
          </a:p>
          <a:p>
            <a:pPr>
              <a:buNone/>
            </a:pPr>
            <a:r>
              <a:rPr lang="en-GB" sz="2000" dirty="0" smtClean="0"/>
              <a:t>The midwife is mentioned in the Book of Genesis, 35:17: "And when she (Rachel) was in her hard </a:t>
            </a:r>
            <a:r>
              <a:rPr lang="en-GB" sz="2000" dirty="0" err="1" smtClean="0"/>
              <a:t>labor</a:t>
            </a:r>
            <a:r>
              <a:rPr lang="en-GB" sz="2000" dirty="0" smtClean="0"/>
              <a:t>, the midwife said to her, 'Fear not, for now you will have another son.'" The book of Exodus, 1:20 states, "Therefore God dealt well with the midwives: and the people multiplied, and waxed very mighty.“(Ulrich, 1990).</a:t>
            </a:r>
          </a:p>
          <a:p>
            <a:pPr algn="just">
              <a:buNone/>
            </a:pPr>
            <a:r>
              <a:rPr lang="en-GB" sz="2000" dirty="0" smtClean="0"/>
              <a:t>In the pre - history time all over the world, the husband and female relations were responsible for conducting delivery of babies.</a:t>
            </a:r>
          </a:p>
          <a:p>
            <a:pPr algn="just">
              <a:buNone/>
            </a:pPr>
            <a:r>
              <a:rPr lang="en-GB" sz="2000" dirty="0" smtClean="0"/>
              <a:t>With time females outside the home were introduced , engaged  and paid for services given. They had no formal training, in those days peoples’ belief in magic were very strong and many women suffered and died during labour because the mechanism of labour was not understood, labours were often prolonged and death resulted (komolafe, 2010).</a:t>
            </a:r>
          </a:p>
          <a:p>
            <a:pPr algn="just">
              <a:buNone/>
            </a:pPr>
            <a:endParaRPr lang="en-GB" sz="2000" dirty="0" smtClean="0"/>
          </a:p>
          <a:p>
            <a:pPr>
              <a:buNone/>
            </a:pPr>
            <a:endParaRPr lang="en-GB" sz="2000" dirty="0" smtClean="0"/>
          </a:p>
          <a:p>
            <a:pPr>
              <a:buNone/>
            </a:pPr>
            <a:endParaRPr lang="en-GB" sz="2000" dirty="0" smtClean="0"/>
          </a:p>
          <a:p>
            <a:pPr>
              <a:buFont typeface="Wingdings" pitchFamily="2" charset="2"/>
              <a:buChar char="Ø"/>
            </a:pPr>
            <a:endParaRPr lang="en-GB" sz="2000" dirty="0" smtClean="0"/>
          </a:p>
          <a:p>
            <a:pPr>
              <a:buNone/>
            </a:pPr>
            <a:endParaRPr lang="en-GB" dirty="0"/>
          </a:p>
        </p:txBody>
      </p:sp>
      <p:sp>
        <p:nvSpPr>
          <p:cNvPr id="5" name="TextBox 4"/>
          <p:cNvSpPr txBox="1"/>
          <p:nvPr/>
        </p:nvSpPr>
        <p:spPr>
          <a:xfrm>
            <a:off x="1214414" y="571480"/>
            <a:ext cx="7072362" cy="707886"/>
          </a:xfrm>
          <a:prstGeom prst="rect">
            <a:avLst/>
          </a:prstGeom>
          <a:noFill/>
        </p:spPr>
        <p:txBody>
          <a:bodyPr wrap="square" rtlCol="0">
            <a:spAutoFit/>
          </a:bodyPr>
          <a:lstStyle/>
          <a:p>
            <a:pPr algn="ctr"/>
            <a:r>
              <a:rPr lang="en-GB" sz="4000" dirty="0" smtClean="0"/>
              <a:t>BRIEF HISTORY OF MIDWIFERY</a:t>
            </a:r>
            <a:endParaRPr lang="en-GB" sz="4000"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0"/>
          <p:cNvGraphicFramePr>
            <a:graphicFrameLocks noChangeAspect="1"/>
          </p:cNvGraphicFramePr>
          <p:nvPr/>
        </p:nvGraphicFramePr>
        <p:xfrm>
          <a:off x="838200" y="1285860"/>
          <a:ext cx="7848600" cy="4438650"/>
        </p:xfrm>
        <a:graphic>
          <a:graphicData uri="http://schemas.openxmlformats.org/presentationml/2006/ole">
            <p:oleObj spid="_x0000_s1026" name="Chart" r:id="rId3" imgW="4562551" imgH="2581351" progId="Excel.Sheet.8">
              <p:embed/>
            </p:oleObj>
          </a:graphicData>
        </a:graphic>
      </p:graphicFrame>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a:xfrm>
            <a:off x="577126" y="785794"/>
            <a:ext cx="8209716" cy="5234006"/>
          </a:xfrm>
          <a:prstGeom prst="rect">
            <a:avLst/>
          </a:prstGeom>
          <a:solidFill>
            <a:srgbClr val="FFCCCC"/>
          </a:solidFill>
          <a:ln>
            <a:solidFill>
              <a:schemeClr val="tx1"/>
            </a:solidFill>
          </a:ln>
        </p:spPr>
      </p:pic>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CURRENT PERSPECTIVE OF CONTINUUM MIDWIFERY CARE</a:t>
            </a:r>
            <a:endParaRPr lang="en-GB" dirty="0"/>
          </a:p>
        </p:txBody>
      </p:sp>
      <p:sp>
        <p:nvSpPr>
          <p:cNvPr id="3" name="Content Placeholder 2"/>
          <p:cNvSpPr>
            <a:spLocks noGrp="1"/>
          </p:cNvSpPr>
          <p:nvPr>
            <p:ph idx="1"/>
          </p:nvPr>
        </p:nvSpPr>
        <p:spPr/>
        <p:txBody>
          <a:bodyPr>
            <a:noAutofit/>
          </a:bodyPr>
          <a:lstStyle/>
          <a:p>
            <a:pPr algn="just">
              <a:buNone/>
            </a:pPr>
            <a:r>
              <a:rPr lang="en-GB" sz="2000" dirty="0" smtClean="0"/>
              <a:t>- Mary Breckenridge introduced modern nurse-midwifery, based on the British model, into the United States.  </a:t>
            </a:r>
          </a:p>
          <a:p>
            <a:pPr algn="just">
              <a:buFontTx/>
              <a:buChar char="-"/>
            </a:pPr>
            <a:r>
              <a:rPr lang="en-GB" sz="2000" dirty="0" smtClean="0"/>
              <a:t>1950s, nurse-midwives were well established in several medical institutions, and nurse-midwifery education was moving into institutions of higher learning and becoming standardized (Ulrich, 1990).</a:t>
            </a:r>
          </a:p>
          <a:p>
            <a:pPr>
              <a:buFontTx/>
              <a:buChar char="-"/>
            </a:pPr>
            <a:r>
              <a:rPr lang="en-GB" sz="2000" dirty="0" smtClean="0"/>
              <a:t>Coming back home, the first Nigerians trained abroad, qualified and registered as midwife in 1912 were late Mrs. Ore Green and </a:t>
            </a:r>
            <a:r>
              <a:rPr lang="en-GB" sz="2000" dirty="0" err="1" smtClean="0"/>
              <a:t>Abimbola</a:t>
            </a:r>
            <a:r>
              <a:rPr lang="en-GB" sz="2000" dirty="0" smtClean="0"/>
              <a:t> Dickson.  </a:t>
            </a:r>
            <a:endParaRPr lang="en-GB" sz="2000" dirty="0"/>
          </a:p>
          <a:p>
            <a:pPr>
              <a:buFontTx/>
              <a:buChar char="-"/>
            </a:pPr>
            <a:r>
              <a:rPr lang="en-GB" sz="2000" dirty="0" smtClean="0"/>
              <a:t>Early missionary started midwifery practice and nursing services in Nigeria notable among them was Mary </a:t>
            </a:r>
            <a:r>
              <a:rPr lang="en-GB" sz="2000" dirty="0" err="1" smtClean="0"/>
              <a:t>Slessor</a:t>
            </a:r>
            <a:r>
              <a:rPr lang="en-GB" sz="2000" dirty="0" smtClean="0"/>
              <a:t>, who stopped the killings of twins. The missionaries combined their missionary work with provision of medical and nursing care.</a:t>
            </a:r>
            <a:br>
              <a:rPr lang="en-GB" sz="2000" dirty="0" smtClean="0"/>
            </a:br>
            <a:endParaRPr lang="en-GB" sz="2000" dirty="0" smtClean="0"/>
          </a:p>
          <a:p>
            <a:pPr algn="just"/>
            <a:endParaRPr lang="en-GB" sz="2000"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r>
              <a:rPr lang="en-GB" dirty="0" smtClean="0"/>
              <a:t> </a:t>
            </a:r>
            <a:r>
              <a:rPr lang="en-GB" sz="2000" dirty="0" smtClean="0"/>
              <a:t>They opened various </a:t>
            </a:r>
            <a:r>
              <a:rPr lang="en-GB" sz="2000" dirty="0" err="1" smtClean="0"/>
              <a:t>centers</a:t>
            </a:r>
            <a:r>
              <a:rPr lang="en-GB" sz="2000" dirty="0" smtClean="0"/>
              <a:t> and also trained midwives.  Modern midwifery practice continues to gain ground. </a:t>
            </a:r>
            <a:br>
              <a:rPr lang="en-GB" sz="2000" dirty="0" smtClean="0"/>
            </a:br>
            <a:r>
              <a:rPr lang="en-GB" sz="2000" dirty="0" smtClean="0"/>
              <a:t>-In most  towns and villages, women still go to medicine men and untrained midwives. Hence a course of study was arranged for untrained midwives (TBA’s) to improve their skills in order to reduce infant and maternal mortality. </a:t>
            </a:r>
            <a:br>
              <a:rPr lang="en-GB" sz="2000" dirty="0" smtClean="0"/>
            </a:br>
            <a:r>
              <a:rPr lang="en-GB" sz="2000" dirty="0" smtClean="0"/>
              <a:t>Midwifery has had to change as need arises. Globally maternal and infant morbidity and mortality has been on the increase. In the very past the MMR has been estimated to be 800 – 1000 per 100,000live births in Nigeria. Presently MMR is estimated to be 500,000 per 100,000live births.</a:t>
            </a:r>
            <a:br>
              <a:rPr lang="en-GB" sz="2000" dirty="0" smtClean="0"/>
            </a:br>
            <a:r>
              <a:rPr lang="en-GB" sz="2000" dirty="0" smtClean="0"/>
              <a:t>55,000 of these death occur in Nigeria.</a:t>
            </a:r>
            <a:br>
              <a:rPr lang="en-GB" sz="2000" dirty="0" smtClean="0"/>
            </a:br>
            <a:r>
              <a:rPr lang="en-GB" sz="2000" dirty="0" smtClean="0"/>
              <a:t>Nigeria is only two percent of the world’s population but accounts for over 10% of the world’s maternal deaths in childbirth.</a:t>
            </a:r>
            <a:r>
              <a:rPr lang="en-GB" dirty="0" smtClean="0"/>
              <a:t/>
            </a:r>
            <a:br>
              <a:rPr lang="en-GB" dirty="0" smtClean="0"/>
            </a:br>
            <a:endParaRPr lang="en-GB"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RECENT INTERVENTIONS TO REDUCE MMR</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v"/>
            </a:pPr>
            <a:r>
              <a:rPr lang="en-GB" sz="2000" dirty="0" smtClean="0"/>
              <a:t>Midwifery Service Scheme (MSS)</a:t>
            </a:r>
          </a:p>
          <a:p>
            <a:pPr>
              <a:buFont typeface="Wingdings" pitchFamily="2" charset="2"/>
              <a:buChar char="v"/>
            </a:pPr>
            <a:r>
              <a:rPr lang="en-GB" sz="2000" dirty="0" smtClean="0"/>
              <a:t>Life Saving Skills (LSS)</a:t>
            </a:r>
          </a:p>
          <a:p>
            <a:pPr>
              <a:buFont typeface="Wingdings" pitchFamily="2" charset="2"/>
              <a:buChar char="v"/>
            </a:pPr>
            <a:r>
              <a:rPr lang="en-GB" sz="2000" dirty="0" smtClean="0"/>
              <a:t>Post Abortion Care</a:t>
            </a:r>
          </a:p>
          <a:p>
            <a:pPr>
              <a:buFont typeface="Wingdings" pitchFamily="2" charset="2"/>
              <a:buChar char="v"/>
            </a:pPr>
            <a:r>
              <a:rPr lang="en-GB" sz="2000" dirty="0" smtClean="0"/>
              <a:t>Family Planning</a:t>
            </a:r>
          </a:p>
          <a:p>
            <a:pPr>
              <a:buFont typeface="Wingdings" pitchFamily="2" charset="2"/>
              <a:buChar char="v"/>
            </a:pPr>
            <a:r>
              <a:rPr lang="en-GB" sz="2000" dirty="0" smtClean="0"/>
              <a:t>Emergency Obstetric Care</a:t>
            </a:r>
          </a:p>
          <a:p>
            <a:pPr>
              <a:buFont typeface="Wingdings" pitchFamily="2" charset="2"/>
              <a:buChar char="v"/>
            </a:pPr>
            <a:r>
              <a:rPr lang="en-GB" sz="2000" dirty="0" smtClean="0"/>
              <a:t>Safe Motherhood</a:t>
            </a:r>
          </a:p>
          <a:p>
            <a:pPr>
              <a:buFont typeface="Wingdings" pitchFamily="2" charset="2"/>
              <a:buChar char="v"/>
            </a:pPr>
            <a:r>
              <a:rPr lang="en-GB" sz="2000" dirty="0" smtClean="0"/>
              <a:t>Active Management of Third Stage of Labour</a:t>
            </a:r>
          </a:p>
          <a:p>
            <a:pPr>
              <a:buFont typeface="Wingdings" pitchFamily="2" charset="2"/>
              <a:buChar char="v"/>
            </a:pPr>
            <a:r>
              <a:rPr lang="en-GB" sz="2000" dirty="0" err="1" smtClean="0"/>
              <a:t>Intergrated</a:t>
            </a:r>
            <a:r>
              <a:rPr lang="en-GB" sz="2000" dirty="0" smtClean="0"/>
              <a:t> Management of Childhood Illnesses (IMCI).</a:t>
            </a:r>
          </a:p>
          <a:p>
            <a:pPr>
              <a:buNone/>
            </a:pPr>
            <a:r>
              <a:rPr lang="en-GB" sz="2000" dirty="0" smtClean="0"/>
              <a:t>And collaborative efforts from Donor Agencies with the Government of the Country (MDG’s) especially 4, 5 and 6.	</a:t>
            </a:r>
          </a:p>
          <a:p>
            <a:pPr>
              <a:buNone/>
            </a:pPr>
            <a:endParaRPr lang="en-GB" dirty="0"/>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MIDWIFERY SERVICE SCHEME (MSS)</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v"/>
            </a:pPr>
            <a:r>
              <a:rPr lang="en-GB" sz="2000" dirty="0" smtClean="0"/>
              <a:t>Midwifery Service Scheme</a:t>
            </a:r>
          </a:p>
          <a:p>
            <a:pPr>
              <a:buFont typeface="Wingdings" pitchFamily="2" charset="2"/>
              <a:buChar char="v"/>
            </a:pPr>
            <a:r>
              <a:rPr lang="en-GB" sz="2000" dirty="0" smtClean="0"/>
              <a:t>Life Saving Skills</a:t>
            </a:r>
          </a:p>
          <a:p>
            <a:pPr>
              <a:buFont typeface="Wingdings" pitchFamily="2" charset="2"/>
              <a:buChar char="v"/>
            </a:pPr>
            <a:r>
              <a:rPr lang="en-GB" sz="2000" dirty="0" smtClean="0"/>
              <a:t>Post Abortion Care</a:t>
            </a:r>
          </a:p>
          <a:p>
            <a:pPr>
              <a:buFont typeface="Wingdings" pitchFamily="2" charset="2"/>
              <a:buChar char="v"/>
            </a:pPr>
            <a:r>
              <a:rPr lang="en-GB" sz="2000" dirty="0" smtClean="0"/>
              <a:t>Family Planning</a:t>
            </a:r>
          </a:p>
          <a:p>
            <a:pPr>
              <a:buFont typeface="Wingdings" pitchFamily="2" charset="2"/>
              <a:buChar char="v"/>
            </a:pPr>
            <a:r>
              <a:rPr lang="en-GB" sz="2000" dirty="0" smtClean="0"/>
              <a:t>Emergency Obstetric Care</a:t>
            </a:r>
          </a:p>
          <a:p>
            <a:pPr>
              <a:buFont typeface="Wingdings" pitchFamily="2" charset="2"/>
              <a:buChar char="v"/>
            </a:pPr>
            <a:r>
              <a:rPr lang="en-GB" sz="2000" dirty="0" smtClean="0"/>
              <a:t>Safe Motherhood</a:t>
            </a:r>
          </a:p>
          <a:p>
            <a:pPr>
              <a:buFont typeface="Wingdings" pitchFamily="2" charset="2"/>
              <a:buChar char="v"/>
            </a:pPr>
            <a:r>
              <a:rPr lang="en-GB" sz="2000" dirty="0" smtClean="0"/>
              <a:t>Active Management of Third Stage of Labour</a:t>
            </a:r>
          </a:p>
          <a:p>
            <a:pPr>
              <a:buFont typeface="Wingdings" pitchFamily="2" charset="2"/>
              <a:buChar char="v"/>
            </a:pPr>
            <a:r>
              <a:rPr lang="en-GB" sz="2000" dirty="0" err="1" smtClean="0"/>
              <a:t>Intergrated</a:t>
            </a:r>
            <a:r>
              <a:rPr lang="en-GB" sz="2000" dirty="0" smtClean="0"/>
              <a:t> Management of Childhood Illnesses (IMCI).</a:t>
            </a:r>
          </a:p>
          <a:p>
            <a:pPr>
              <a:buNone/>
            </a:pPr>
            <a:r>
              <a:rPr lang="en-GB" sz="2000" dirty="0" smtClean="0"/>
              <a:t> And collaborative efforts from Donor Agencies with the Government of the Country (MDG’s) especially 4, 5 and 6.	</a:t>
            </a:r>
          </a:p>
          <a:p>
            <a:endParaRPr lang="en-GB" sz="2000"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STORY</a:t>
            </a:r>
            <a:endParaRPr lang="en-GB" dirty="0"/>
          </a:p>
        </p:txBody>
      </p:sp>
      <p:sp>
        <p:nvSpPr>
          <p:cNvPr id="3" name="Content Placeholder 2"/>
          <p:cNvSpPr>
            <a:spLocks noGrp="1"/>
          </p:cNvSpPr>
          <p:nvPr>
            <p:ph idx="1"/>
          </p:nvPr>
        </p:nvSpPr>
        <p:spPr/>
        <p:txBody>
          <a:bodyPr>
            <a:normAutofit/>
          </a:bodyPr>
          <a:lstStyle/>
          <a:p>
            <a:r>
              <a:rPr lang="en-GB" sz="2000" dirty="0" smtClean="0"/>
              <a:t>Resuscitation of some closed down PHC facilities.</a:t>
            </a:r>
          </a:p>
          <a:p>
            <a:r>
              <a:rPr lang="en-GB" sz="2000" dirty="0" smtClean="0"/>
              <a:t>Increased attendance of ANC.</a:t>
            </a:r>
          </a:p>
          <a:p>
            <a:r>
              <a:rPr lang="en-GB" sz="2000" dirty="0" smtClean="0"/>
              <a:t>Increased Hospital Deliveries.</a:t>
            </a:r>
          </a:p>
          <a:p>
            <a:r>
              <a:rPr lang="en-GB" sz="2000" dirty="0" smtClean="0"/>
              <a:t>Increased immunization coverage.</a:t>
            </a:r>
          </a:p>
          <a:p>
            <a:r>
              <a:rPr lang="en-GB" sz="2000" dirty="0" smtClean="0"/>
              <a:t>Reduction in MMR.</a:t>
            </a:r>
          </a:p>
          <a:p>
            <a:r>
              <a:rPr lang="en-GB" sz="2000" dirty="0" smtClean="0"/>
              <a:t>Midwives Conference in Abuja in March 2011 resulted from the above.</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APPROACH</a:t>
            </a:r>
            <a:endParaRPr lang="en-GB"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sz="2000" dirty="0" smtClean="0"/>
              <a:t>The field of health professions research must continually grow and evolve in order to make its necessary contributions to health care.</a:t>
            </a:r>
          </a:p>
          <a:p>
            <a:pPr>
              <a:buFont typeface="Wingdings" pitchFamily="2" charset="2"/>
              <a:buChar char="Ø"/>
            </a:pPr>
            <a:r>
              <a:rPr lang="en-GB" sz="2000" dirty="0" smtClean="0"/>
              <a:t>Midwifery workforce and practice data remain to be gathered and analyzed. Therefore midwifery research should be strengthened and funded. </a:t>
            </a:r>
          </a:p>
          <a:p>
            <a:pPr>
              <a:buFont typeface="Wingdings" pitchFamily="2" charset="2"/>
              <a:buChar char="Ø"/>
            </a:pPr>
            <a:r>
              <a:rPr lang="en-GB" sz="2000" dirty="0" smtClean="0"/>
              <a:t>Health care system should integrate midwifery service into continuum of care for women by contracting with or employing midwives and informing women of their options.</a:t>
            </a:r>
          </a:p>
          <a:p>
            <a:pPr>
              <a:buFont typeface="Wingdings" pitchFamily="2" charset="2"/>
              <a:buChar char="Ø"/>
            </a:pPr>
            <a:r>
              <a:rPr lang="en-GB" sz="2000" dirty="0" smtClean="0"/>
              <a:t>Our expected outcome is to meet MDG 4 and 5 (Reduce Child Mortality and Improve Maternal Health).</a:t>
            </a:r>
          </a:p>
          <a:p>
            <a:pPr>
              <a:buNone/>
            </a:pPr>
            <a:endParaRPr lang="en-GB" sz="2000" dirty="0" smtClean="0"/>
          </a:p>
          <a:p>
            <a:pPr>
              <a:buNone/>
            </a:pPr>
            <a:endParaRPr lang="en-GB" sz="2000"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a:bodyPr>
          <a:lstStyle/>
          <a:p>
            <a:pPr>
              <a:buNone/>
            </a:pPr>
            <a:r>
              <a:rPr lang="en-GB" sz="2000" dirty="0" smtClean="0"/>
              <a:t>In summary, Continuum of care; Midwives Perspective has evolved from the era of unskilled Birth care providers to an evidence based skilled birth attendants (midwives), who in collaboration with other NGO’s and FMH etc have brought midwifery care to its present status.</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lgn="ctr">
              <a:buNone/>
            </a:pPr>
            <a:r>
              <a:rPr lang="en-GB" sz="2400" dirty="0" smtClean="0"/>
              <a:t>CONTINUUM OF CARE: THE MIDWIFE’S PERSPECTIVE</a:t>
            </a:r>
            <a:br>
              <a:rPr lang="en-GB" sz="2400" dirty="0" smtClean="0"/>
            </a:br>
            <a:r>
              <a:rPr lang="en-GB" sz="2400" dirty="0" smtClean="0"/>
              <a:t/>
            </a:r>
            <a:br>
              <a:rPr lang="en-GB" sz="2400" dirty="0" smtClean="0"/>
            </a:br>
            <a:r>
              <a:rPr lang="en-GB" sz="2400" dirty="0" smtClean="0"/>
              <a:t>A Presentation at the 2011 International Nurses Week Celebration: Organized by NANNM in collaboration with the ICN, Abuja. </a:t>
            </a:r>
          </a:p>
          <a:p>
            <a:pPr algn="ctr">
              <a:buNone/>
            </a:pPr>
            <a:r>
              <a:rPr lang="en-GB" sz="2400" dirty="0" smtClean="0"/>
              <a:t/>
            </a:r>
            <a:br>
              <a:rPr lang="en-GB" sz="2400" dirty="0" smtClean="0"/>
            </a:br>
            <a:r>
              <a:rPr lang="en-GB" sz="2400" dirty="0" smtClean="0"/>
              <a:t/>
            </a:r>
            <a:br>
              <a:rPr lang="en-GB" sz="2400" dirty="0" smtClean="0"/>
            </a:br>
            <a:r>
              <a:rPr lang="en-GB" sz="2400" dirty="0" smtClean="0"/>
              <a:t>PRESENTED</a:t>
            </a:r>
            <a:br>
              <a:rPr lang="en-GB" sz="2400" dirty="0" smtClean="0"/>
            </a:br>
            <a:r>
              <a:rPr lang="en-GB" sz="2400" dirty="0" smtClean="0"/>
              <a:t>BY</a:t>
            </a:r>
            <a:r>
              <a:rPr lang="en-GB" dirty="0" smtClean="0"/>
              <a:t/>
            </a:r>
            <a:br>
              <a:rPr lang="en-GB" dirty="0" smtClean="0"/>
            </a:br>
            <a:r>
              <a:rPr lang="en-GB" dirty="0" smtClean="0"/>
              <a:t/>
            </a:r>
            <a:br>
              <a:rPr lang="en-GB" dirty="0" smtClean="0"/>
            </a:br>
            <a:r>
              <a:rPr lang="en-GB" sz="1200" dirty="0" smtClean="0"/>
              <a:t>JUGO ELIZABETH</a:t>
            </a:r>
            <a:r>
              <a:rPr lang="en-GB" sz="2000" dirty="0" smtClean="0"/>
              <a:t/>
            </a:r>
            <a:br>
              <a:rPr lang="en-GB" sz="2000" dirty="0" smtClean="0"/>
            </a:br>
            <a:r>
              <a:rPr lang="en-GB" sz="1050" dirty="0" smtClean="0"/>
              <a:t>DEPUTY DIRECTOR NURSING/ PRINCIPAL</a:t>
            </a:r>
          </a:p>
          <a:p>
            <a:pPr algn="ctr">
              <a:buNone/>
            </a:pPr>
            <a:endParaRPr lang="en-GB" sz="1050" dirty="0"/>
          </a:p>
          <a:p>
            <a:pPr algn="ctr">
              <a:buNone/>
            </a:pPr>
            <a:endParaRPr lang="en-GB" sz="1050" dirty="0"/>
          </a:p>
          <a:p>
            <a:pPr algn="ctr">
              <a:buNone/>
            </a:pPr>
            <a:endParaRPr lang="en-GB" sz="1050" dirty="0" smtClean="0"/>
          </a:p>
          <a:p>
            <a:pPr algn="ctr">
              <a:buNone/>
            </a:pPr>
            <a:r>
              <a:rPr lang="en-GB" sz="1050" dirty="0" smtClean="0"/>
              <a:t>May 2011.</a:t>
            </a:r>
            <a:endParaRPr lang="en-GB"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REFERNCE</a:t>
            </a:r>
            <a:endParaRPr lang="en-GB" dirty="0"/>
          </a:p>
        </p:txBody>
      </p:sp>
      <p:sp>
        <p:nvSpPr>
          <p:cNvPr id="3" name="Content Placeholder 2"/>
          <p:cNvSpPr>
            <a:spLocks noGrp="1"/>
          </p:cNvSpPr>
          <p:nvPr>
            <p:ph idx="1"/>
          </p:nvPr>
        </p:nvSpPr>
        <p:spPr/>
        <p:txBody>
          <a:bodyPr>
            <a:normAutofit/>
          </a:bodyPr>
          <a:lstStyle/>
          <a:p>
            <a:pPr>
              <a:buNone/>
            </a:pPr>
            <a:r>
              <a:rPr lang="en-GB" sz="2000" dirty="0" smtClean="0"/>
              <a:t>Centre for the Health Professions (199): The future of Midwifery,</a:t>
            </a:r>
          </a:p>
          <a:p>
            <a:pPr>
              <a:buNone/>
            </a:pPr>
            <a:r>
              <a:rPr lang="en-GB" sz="2000" dirty="0"/>
              <a:t> </a:t>
            </a:r>
            <a:r>
              <a:rPr lang="en-GB" sz="2000" dirty="0" smtClean="0"/>
              <a:t>        Unpublished.</a:t>
            </a:r>
          </a:p>
          <a:p>
            <a:pPr>
              <a:buNone/>
            </a:pPr>
            <a:r>
              <a:rPr lang="en-GB" sz="2000" dirty="0" smtClean="0"/>
              <a:t>Fraser, D. M., Cooper, M. A., Nolte, A. G. W. (2006): Myles Textbook for Midwives African Edition, Churchill Livingstone, London. </a:t>
            </a:r>
          </a:p>
          <a:p>
            <a:pPr>
              <a:buNone/>
            </a:pPr>
            <a:r>
              <a:rPr lang="en-GB" sz="2000" dirty="0" smtClean="0"/>
              <a:t>Komolafe, W. G. (2010): Fundamentals of Midwifery Practice. Handbook for      </a:t>
            </a:r>
          </a:p>
          <a:p>
            <a:pPr>
              <a:buNone/>
            </a:pPr>
            <a:r>
              <a:rPr lang="en-GB" sz="2000" dirty="0"/>
              <a:t> </a:t>
            </a:r>
            <a:r>
              <a:rPr lang="en-GB" sz="2000" dirty="0" smtClean="0"/>
              <a:t>        Standard Nurses/Midwives and Teachers. 2</a:t>
            </a:r>
            <a:r>
              <a:rPr lang="en-GB" sz="2000" baseline="30000" dirty="0" smtClean="0"/>
              <a:t>nd</a:t>
            </a:r>
            <a:r>
              <a:rPr lang="en-GB" sz="2000" dirty="0" smtClean="0"/>
              <a:t> Edition, </a:t>
            </a:r>
            <a:r>
              <a:rPr lang="en-GB" sz="2000" dirty="0" err="1" smtClean="0"/>
              <a:t>Ondo</a:t>
            </a:r>
            <a:r>
              <a:rPr lang="en-GB" sz="2000" dirty="0" smtClean="0"/>
              <a:t>. </a:t>
            </a:r>
            <a:r>
              <a:rPr lang="en-GB" sz="2000" dirty="0" err="1" smtClean="0"/>
              <a:t>Mobi</a:t>
            </a:r>
            <a:r>
              <a:rPr lang="en-GB" sz="2000" dirty="0" smtClean="0"/>
              <a:t> </a:t>
            </a:r>
          </a:p>
          <a:p>
            <a:pPr>
              <a:buNone/>
            </a:pPr>
            <a:r>
              <a:rPr lang="en-GB" sz="2000" dirty="0"/>
              <a:t> </a:t>
            </a:r>
            <a:r>
              <a:rPr lang="en-GB" sz="2000" dirty="0" smtClean="0"/>
              <a:t>                 Printing Press.</a:t>
            </a:r>
          </a:p>
          <a:p>
            <a:pPr>
              <a:buNone/>
            </a:pPr>
            <a:r>
              <a:rPr lang="en-GB" sz="2000" dirty="0" smtClean="0"/>
              <a:t>Sweet, B. R. (1992): Midwives Dictionary, 18</a:t>
            </a:r>
            <a:r>
              <a:rPr lang="en-GB" sz="2000" baseline="30000" dirty="0" smtClean="0"/>
              <a:t>th</a:t>
            </a:r>
            <a:r>
              <a:rPr lang="en-GB" sz="2000" dirty="0" smtClean="0"/>
              <a:t> Edition, </a:t>
            </a:r>
            <a:r>
              <a:rPr lang="en-GB" sz="2000" dirty="0" err="1" smtClean="0"/>
              <a:t>Billiare</a:t>
            </a:r>
            <a:r>
              <a:rPr lang="en-GB" sz="2000" dirty="0" smtClean="0"/>
              <a:t> </a:t>
            </a:r>
            <a:r>
              <a:rPr lang="en-GB" sz="2000" dirty="0" err="1" smtClean="0"/>
              <a:t>Tindell</a:t>
            </a:r>
            <a:r>
              <a:rPr lang="en-GB" sz="2000" dirty="0" smtClean="0"/>
              <a:t>.</a:t>
            </a:r>
          </a:p>
          <a:p>
            <a:pPr>
              <a:buNone/>
            </a:pPr>
            <a:r>
              <a:rPr lang="en-GB" sz="2000" dirty="0" err="1" smtClean="0"/>
              <a:t>Urich</a:t>
            </a:r>
            <a:r>
              <a:rPr lang="en-GB" sz="2000" dirty="0" smtClean="0"/>
              <a:t> Laurel </a:t>
            </a:r>
            <a:r>
              <a:rPr lang="en-GB" sz="2000" dirty="0" err="1" smtClean="0"/>
              <a:t>Thather</a:t>
            </a:r>
            <a:r>
              <a:rPr lang="en-GB" sz="2000" dirty="0" smtClean="0"/>
              <a:t> (1990): A short history of Midwifery. </a:t>
            </a:r>
            <a:r>
              <a:rPr lang="en-GB" sz="2000" dirty="0" err="1" smtClean="0"/>
              <a:t>Htttp</a:t>
            </a:r>
            <a:r>
              <a:rPr lang="en-GB" sz="2000" dirty="0" smtClean="0"/>
              <a:t>//:midwifeinfo.com/articles/a/</a:t>
            </a:r>
            <a:r>
              <a:rPr lang="en-GB" sz="2000" dirty="0" err="1" smtClean="0"/>
              <a:t>Newyork</a:t>
            </a:r>
            <a:r>
              <a:rPr lang="en-GB" sz="2000" dirty="0" smtClean="0"/>
              <a:t>. </a:t>
            </a:r>
          </a:p>
          <a:p>
            <a:pPr>
              <a:buNone/>
            </a:pPr>
            <a:endParaRPr lang="en-GB" sz="20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TextBox 2"/>
          <p:cNvSpPr txBox="1"/>
          <p:nvPr/>
        </p:nvSpPr>
        <p:spPr>
          <a:xfrm>
            <a:off x="428596" y="1643050"/>
            <a:ext cx="8358246" cy="2816156"/>
          </a:xfrm>
          <a:prstGeom prst="rect">
            <a:avLst/>
          </a:prstGeom>
          <a:noFill/>
        </p:spPr>
        <p:txBody>
          <a:bodyPr wrap="square" rtlCol="0">
            <a:spAutoFit/>
          </a:bodyPr>
          <a:lstStyle/>
          <a:p>
            <a:pPr algn="just">
              <a:lnSpc>
                <a:spcPct val="150000"/>
              </a:lnSpc>
            </a:pPr>
            <a:r>
              <a:rPr lang="en-GB" sz="2000" dirty="0" smtClean="0"/>
              <a:t>Evidence shows that the health and well-being of mothers and their babies have improved in several countries, such as Costa Rica, Egypt, Malaysia, South Africa, Sri Lanka, Thailand and Tunisia, because of their investment in midwives’ and others’ training through national midwifery programme development.</a:t>
            </a:r>
          </a:p>
          <a:p>
            <a:pPr algn="just">
              <a:lnSpc>
                <a:spcPct val="150000"/>
              </a:lnSpc>
            </a:pPr>
            <a:r>
              <a:rPr lang="en-GB" dirty="0" smtClean="0"/>
              <a:t> </a:t>
            </a:r>
            <a:endParaRPr lang="en-GB"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71472" y="4429133"/>
            <a:ext cx="8072494" cy="2286015"/>
          </a:xfrm>
        </p:spPr>
        <p:txBody>
          <a:bodyPr>
            <a:normAutofit/>
          </a:bodyPr>
          <a:lstStyle/>
          <a:p>
            <a:pPr algn="ctr">
              <a:buNone/>
            </a:pPr>
            <a:r>
              <a:rPr lang="en-GB" sz="2000" dirty="0" smtClean="0"/>
              <a:t>Midwives carrying infants on their hands.</a:t>
            </a:r>
            <a:endParaRPr lang="en-GB" sz="2000" dirty="0"/>
          </a:p>
        </p:txBody>
      </p:sp>
      <p:pic>
        <p:nvPicPr>
          <p:cNvPr id="6" name="Picture 2" descr="D:\MidwifeInfo  A Short History of Midwifery_files\content_lg_33.jpg"/>
          <p:cNvPicPr>
            <a:picLocks noChangeAspect="1" noChangeArrowheads="1"/>
          </p:cNvPicPr>
          <p:nvPr/>
        </p:nvPicPr>
        <p:blipFill>
          <a:blip r:embed="rId2">
            <a:lum bright="20000" contrast="-10000"/>
          </a:blip>
          <a:srcRect/>
          <a:stretch>
            <a:fillRect/>
          </a:stretch>
        </p:blipFill>
        <p:spPr bwMode="auto">
          <a:xfrm>
            <a:off x="1428728" y="357166"/>
            <a:ext cx="6330222" cy="392906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a:t>
            </a:r>
            <a:endParaRPr lang="en-GB" dirty="0"/>
          </a:p>
        </p:txBody>
      </p:sp>
      <p:sp>
        <p:nvSpPr>
          <p:cNvPr id="3" name="Content Placeholder 2"/>
          <p:cNvSpPr>
            <a:spLocks noGrp="1"/>
          </p:cNvSpPr>
          <p:nvPr>
            <p:ph idx="1"/>
          </p:nvPr>
        </p:nvSpPr>
        <p:spPr/>
        <p:txBody>
          <a:bodyPr>
            <a:normAutofit/>
          </a:bodyPr>
          <a:lstStyle/>
          <a:p>
            <a:r>
              <a:rPr lang="en-GB" sz="2000" dirty="0" smtClean="0"/>
              <a:t>To increase accessibility and utilization of health care services.</a:t>
            </a:r>
          </a:p>
          <a:p>
            <a:r>
              <a:rPr lang="en-GB" sz="2000" dirty="0" smtClean="0"/>
              <a:t>To the gap between the poor and the rich.</a:t>
            </a:r>
          </a:p>
          <a:p>
            <a:r>
              <a:rPr lang="en-GB" sz="2000" dirty="0" smtClean="0"/>
              <a:t>To reduce operational and instrumental deliveries.</a:t>
            </a:r>
          </a:p>
          <a:p>
            <a:r>
              <a:rPr lang="en-GB" sz="2000" dirty="0" smtClean="0"/>
              <a:t>To increase the number of skilled birth attendants.</a:t>
            </a:r>
          </a:p>
          <a:p>
            <a:r>
              <a:rPr lang="en-GB" sz="2000" dirty="0" smtClean="0"/>
              <a:t>To reduce maternal mortality from 800 to 250 per 100,000 live births by 2015.</a:t>
            </a:r>
          </a:p>
          <a:p>
            <a:r>
              <a:rPr lang="en-GB" sz="2000" dirty="0" smtClean="0"/>
              <a:t>To reduce Neonatal Mortality from 48 to 18 per 1000 live births by 2015. </a:t>
            </a:r>
            <a:endParaRPr lang="en-GB" sz="20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 CLARIFICATION</a:t>
            </a:r>
            <a:endParaRPr lang="en-GB" dirty="0"/>
          </a:p>
        </p:txBody>
      </p:sp>
      <p:sp>
        <p:nvSpPr>
          <p:cNvPr id="3" name="Content Placeholder 2"/>
          <p:cNvSpPr>
            <a:spLocks noGrp="1"/>
          </p:cNvSpPr>
          <p:nvPr>
            <p:ph idx="1"/>
          </p:nvPr>
        </p:nvSpPr>
        <p:spPr/>
        <p:txBody>
          <a:bodyPr>
            <a:normAutofit/>
          </a:bodyPr>
          <a:lstStyle/>
          <a:p>
            <a:r>
              <a:rPr lang="en-GB" sz="2000" b="1" dirty="0" smtClean="0"/>
              <a:t>Continuum of care:</a:t>
            </a:r>
            <a:r>
              <a:rPr lang="en-GB" sz="2000" dirty="0" smtClean="0"/>
              <a:t> is a concept involving an  integrated system of care that guides and tracts patients over time through a comprehensive array of health services spanning all levels of intensity of care.</a:t>
            </a:r>
          </a:p>
          <a:p>
            <a:pPr>
              <a:buNone/>
            </a:pPr>
            <a:endParaRPr lang="en-GB" sz="20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pPr algn="just">
              <a:buNone/>
            </a:pPr>
            <a:r>
              <a:rPr lang="en-GB" sz="2000" b="1" dirty="0" smtClean="0"/>
              <a:t>Midwife: </a:t>
            </a:r>
            <a:r>
              <a:rPr lang="en-GB" sz="2000" dirty="0" smtClean="0"/>
              <a:t>A midwife is a person who, having been regularly admitted to a midwifery educational programme, duly recognised by the country in which it is located, has successfully completed the prescribed course of studies in midwifery and has acquired the requisite qualifications to be registered and /or legally licensed to practice midwifery.</a:t>
            </a:r>
          </a:p>
          <a:p>
            <a:pPr algn="just"/>
            <a:r>
              <a:rPr lang="en-GB" sz="2000" dirty="0" smtClean="0"/>
              <a:t>She must be able to give the necessary supervision, care and advise to women during pregnancy, labour and post partum period to conduct deliveries on her own responsibility and to care for the new born and infant. This care includes preventive measures the detection of abnormal conditions in mother and child, the procurement of medical assistance and the execution of emergency measures in the absence of medical help.</a:t>
            </a:r>
          </a:p>
          <a:p>
            <a:pPr algn="just"/>
            <a:r>
              <a:rPr lang="en-GB" sz="2000" dirty="0" smtClean="0"/>
              <a:t>She has an important task in health counselling and education not only for women but also within the family and the community. The should involve ante-natal education and preparation for parenthood and extends to certain areas of gynaecology, family planning and child care. She may practice in hospitals, clinics, health units, domiciliary conditions or in any other service (ICM,1992).  </a:t>
            </a:r>
          </a:p>
          <a:p>
            <a:pPr>
              <a:buNone/>
            </a:pPr>
            <a:endParaRPr lang="en-GB" sz="2000" dirty="0" smtClean="0"/>
          </a:p>
          <a:p>
            <a:pPr algn="just">
              <a:buNone/>
            </a:pPr>
            <a:endParaRPr lang="en-GB" sz="2000" dirty="0"/>
          </a:p>
          <a:p>
            <a:pPr>
              <a:buNone/>
            </a:pPr>
            <a:endParaRPr lang="en-GB"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4525963"/>
          </a:xfrm>
        </p:spPr>
        <p:txBody>
          <a:bodyPr/>
          <a:lstStyle/>
          <a:p>
            <a:pPr>
              <a:buNone/>
            </a:pPr>
            <a:r>
              <a:rPr lang="en-GB" sz="2000" b="1" dirty="0" smtClean="0"/>
              <a:t>Midwifery: </a:t>
            </a:r>
            <a:r>
              <a:rPr lang="en-GB" sz="2000" dirty="0" smtClean="0"/>
              <a:t>It is the technique or practice of helping to deliver babies and offering advice and support to pregnant women (Enchanter Dictionary , 2008) .</a:t>
            </a:r>
          </a:p>
          <a:p>
            <a:pPr>
              <a:buNone/>
            </a:pPr>
            <a:r>
              <a:rPr lang="en-GB" sz="2000" dirty="0" smtClean="0"/>
              <a:t>It is also the art and science of caring for women undergoing normal pregnancies, labours, and puerperal (Betty, 1992).</a:t>
            </a:r>
          </a:p>
          <a:p>
            <a:pPr>
              <a:buNone/>
            </a:pPr>
            <a:endParaRPr lang="en-GB" sz="2000" dirty="0" smtClean="0"/>
          </a:p>
          <a:p>
            <a:pPr>
              <a:buNone/>
            </a:pPr>
            <a:endParaRPr lang="en-GB"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APPROACHES IN CONTINUUM CARE, MIDWIFES’ PERSPECTIVE</a:t>
            </a:r>
            <a:endParaRPr lang="en-GB" dirty="0"/>
          </a:p>
        </p:txBody>
      </p:sp>
      <p:sp>
        <p:nvSpPr>
          <p:cNvPr id="3" name="Content Placeholder 2"/>
          <p:cNvSpPr>
            <a:spLocks noGrp="1"/>
          </p:cNvSpPr>
          <p:nvPr>
            <p:ph idx="1"/>
          </p:nvPr>
        </p:nvSpPr>
        <p:spPr/>
        <p:txBody>
          <a:bodyPr>
            <a:normAutofit/>
          </a:bodyPr>
          <a:lstStyle/>
          <a:p>
            <a:pPr>
              <a:buNone/>
            </a:pPr>
            <a:r>
              <a:rPr lang="en-GB" sz="2000" dirty="0" smtClean="0"/>
              <a:t>Three approaches</a:t>
            </a:r>
          </a:p>
          <a:p>
            <a:r>
              <a:rPr lang="en-GB" sz="2000" dirty="0" smtClean="0"/>
              <a:t>History of Midwifery</a:t>
            </a:r>
          </a:p>
          <a:p>
            <a:r>
              <a:rPr lang="en-GB" sz="2000" dirty="0" smtClean="0"/>
              <a:t>Current issues in Midwifery</a:t>
            </a:r>
          </a:p>
          <a:p>
            <a:r>
              <a:rPr lang="en-GB" sz="2000" dirty="0" smtClean="0"/>
              <a:t>Future of Midwifery</a:t>
            </a:r>
            <a:endParaRPr lang="en-GB" sz="20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147</TotalTime>
  <Words>1201</Words>
  <Application>Microsoft Office PowerPoint</Application>
  <PresentationFormat>On-screen Show (4:3)</PresentationFormat>
  <Paragraphs>89</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Apex</vt:lpstr>
      <vt:lpstr>Chart</vt:lpstr>
      <vt:lpstr>        CONTINUUM OF CARE: THE MIDWIFE’S PERSPECTIVE  </vt:lpstr>
      <vt:lpstr>Slide 2</vt:lpstr>
      <vt:lpstr>INTRODUCTION:</vt:lpstr>
      <vt:lpstr>Slide 4</vt:lpstr>
      <vt:lpstr>OBJECTIVE</vt:lpstr>
      <vt:lpstr>CONCEPT CLARIFICATION</vt:lpstr>
      <vt:lpstr>Slide 7</vt:lpstr>
      <vt:lpstr>Slide 8</vt:lpstr>
      <vt:lpstr>APPROACHES IN CONTINUUM CARE, MIDWIFES’ PERSPECTIVE</vt:lpstr>
      <vt:lpstr>Slide 10</vt:lpstr>
      <vt:lpstr>Slide 11</vt:lpstr>
      <vt:lpstr>Slide 12</vt:lpstr>
      <vt:lpstr>CURRENT PERSPECTIVE OF CONTINUUM MIDWIFERY CARE</vt:lpstr>
      <vt:lpstr>Slide 14</vt:lpstr>
      <vt:lpstr>RECENT INTERVENTIONS TO REDUCE MMR</vt:lpstr>
      <vt:lpstr>MIDWIFERY SERVICE SCHEME (MSS)</vt:lpstr>
      <vt:lpstr>SUCCESS STORY</vt:lpstr>
      <vt:lpstr>FUTURE APPROACH</vt:lpstr>
      <vt:lpstr>SUMMARY</vt:lpstr>
      <vt:lpstr>REFERNCE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CONTINUUM OF CARE: THE MIDWIFE’S PERSPECTIVE   PRESENTED BY JUGO ELIZABETH DEPUTY DIRECTOR NURSING/ PRINCIPAL</dc:title>
  <dc:creator>SOM</dc:creator>
  <cp:lastModifiedBy> </cp:lastModifiedBy>
  <cp:revision>23</cp:revision>
  <dcterms:created xsi:type="dcterms:W3CDTF">2011-05-16T17:12:07Z</dcterms:created>
  <dcterms:modified xsi:type="dcterms:W3CDTF">2011-05-17T10:26:37Z</dcterms:modified>
</cp:coreProperties>
</file>