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57" r:id="rId3"/>
    <p:sldId id="258" r:id="rId4"/>
    <p:sldId id="259" r:id="rId5"/>
    <p:sldId id="260" r:id="rId6"/>
    <p:sldId id="262" r:id="rId7"/>
    <p:sldId id="264" r:id="rId8"/>
    <p:sldId id="266" r:id="rId9"/>
    <p:sldId id="267" r:id="rId10"/>
    <p:sldId id="268" r:id="rId11"/>
    <p:sldId id="269" r:id="rId12"/>
    <p:sldId id="270" r:id="rId13"/>
    <p:sldId id="271" r:id="rId14"/>
    <p:sldId id="272" r:id="rId15"/>
    <p:sldId id="273" r:id="rId16"/>
    <p:sldId id="274" r:id="rId17"/>
    <p:sldId id="279" r:id="rId18"/>
    <p:sldId id="280" r:id="rId19"/>
    <p:sldId id="281" r:id="rId20"/>
    <p:sldId id="282" r:id="rId21"/>
    <p:sldId id="283" r:id="rId22"/>
    <p:sldId id="284" r:id="rId23"/>
    <p:sldId id="285" r:id="rId24"/>
  </p:sldIdLst>
  <p:sldSz cx="9906000" cy="6858000" type="A4"/>
  <p:notesSz cx="67818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792" y="15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3127"/>
        <p:guide pos="21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41981505-8CCF-422A-864A-6C07ECE3E65F}" type="datetimeFigureOut">
              <a:rPr lang="en-US" smtClean="0"/>
              <a:pPr/>
              <a:t>12/13/2015</a:t>
            </a:fld>
            <a:endParaRPr lang="en-US"/>
          </a:p>
        </p:txBody>
      </p:sp>
      <p:sp>
        <p:nvSpPr>
          <p:cNvPr id="4" name="Slide Image Placeholder 3"/>
          <p:cNvSpPr>
            <a:spLocks noGrp="1" noRot="1" noChangeAspect="1"/>
          </p:cNvSpPr>
          <p:nvPr>
            <p:ph type="sldImg" idx="2"/>
          </p:nvPr>
        </p:nvSpPr>
        <p:spPr>
          <a:xfrm>
            <a:off x="703263" y="744538"/>
            <a:ext cx="53752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A1D5F489-7AAC-45EF-9DC1-5F07914ED7E5}" type="slidenum">
              <a:rPr lang="en-US" smtClean="0"/>
              <a:pPr/>
              <a:t>‹#›</a:t>
            </a:fld>
            <a:endParaRPr lang="en-US"/>
          </a:p>
        </p:txBody>
      </p:sp>
    </p:spTree>
    <p:extLst>
      <p:ext uri="{BB962C8B-B14F-4D97-AF65-F5344CB8AC3E}">
        <p14:creationId xmlns:p14="http://schemas.microsoft.com/office/powerpoint/2010/main" val="100673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744538"/>
            <a:ext cx="5375275" cy="3722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D5F489-7AAC-45EF-9DC1-5F07914ED7E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744538"/>
            <a:ext cx="5375275" cy="3722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D5F489-7AAC-45EF-9DC1-5F07914ED7E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744538"/>
            <a:ext cx="5375275" cy="3722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D5F489-7AAC-45EF-9DC1-5F07914ED7E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376CC-0059-4525-B1C7-9C28412133FA}"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95663-5C5F-43F1-9B38-FF29FAA318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376CC-0059-4525-B1C7-9C28412133FA}" type="datetimeFigureOut">
              <a:rPr lang="en-US" smtClean="0"/>
              <a:pPr/>
              <a:t>12/13/2015</a:t>
            </a:fld>
            <a:endParaRPr lang="en-US"/>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95663-5C5F-43F1-9B38-FF29FAA318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Trade_union" TargetMode="External"/><Relationship Id="rId2" Type="http://schemas.openxmlformats.org/officeDocument/2006/relationships/hyperlink" Target="https://en.wikipedia.org/wiki/Umbrella_organisation" TargetMode="External"/><Relationship Id="rId1" Type="http://schemas.openxmlformats.org/officeDocument/2006/relationships/slideLayout" Target="../slideLayouts/slideLayout2.xml"/><Relationship Id="rId4" Type="http://schemas.openxmlformats.org/officeDocument/2006/relationships/hyperlink" Target="https://en.wikipedia.org/wiki/Nigeri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600201"/>
            <a:ext cx="8420100" cy="1676399"/>
          </a:xfrm>
        </p:spPr>
        <p:txBody>
          <a:bodyPr>
            <a:normAutofit fontScale="90000"/>
          </a:bodyPr>
          <a:lstStyle/>
          <a:p>
            <a:pPr algn="ctr"/>
            <a:r>
              <a:rPr lang="en-US" dirty="0">
                <a:latin typeface="Acid Bath" pitchFamily="34" charset="0"/>
              </a:rPr>
              <a:t>HISTORY OF THE NATIONAL ASSOCIATION </a:t>
            </a:r>
            <a:r>
              <a:rPr lang="en-US" dirty="0" smtClean="0">
                <a:latin typeface="Acid Bath" pitchFamily="34" charset="0"/>
              </a:rPr>
              <a:t>OF NIGERIA </a:t>
            </a:r>
            <a:r>
              <a:rPr lang="en-US" dirty="0">
                <a:latin typeface="Acid Bath" pitchFamily="34" charset="0"/>
              </a:rPr>
              <a:t>NURSES AND MIDWIVES </a:t>
            </a:r>
            <a:r>
              <a:rPr lang="en-US" dirty="0" smtClean="0">
                <a:latin typeface="AardvarkBold" pitchFamily="34" charset="0"/>
              </a:rPr>
              <a:t>(NANNM) </a:t>
            </a:r>
            <a:r>
              <a:rPr lang="en-US" dirty="0" smtClean="0">
                <a:latin typeface="Acid Bath" pitchFamily="34" charset="0"/>
              </a:rPr>
              <a:t>IN </a:t>
            </a:r>
            <a:r>
              <a:rPr lang="en-US" dirty="0">
                <a:latin typeface="Acid Bath" pitchFamily="34" charset="0"/>
              </a:rPr>
              <a:t>NIGERIA</a:t>
            </a:r>
          </a:p>
        </p:txBody>
      </p:sp>
      <p:sp>
        <p:nvSpPr>
          <p:cNvPr id="4" name="Title 1"/>
          <p:cNvSpPr txBox="1">
            <a:spLocks/>
          </p:cNvSpPr>
          <p:nvPr/>
        </p:nvSpPr>
        <p:spPr>
          <a:xfrm>
            <a:off x="838200" y="3886200"/>
            <a:ext cx="8420100" cy="1676399"/>
          </a:xfrm>
          <a:prstGeom prst="rect">
            <a:avLst/>
          </a:prstGeom>
        </p:spPr>
        <p:txBody>
          <a:bodyPr vert="horz" lIns="91440" tIns="45720" rIns="91440" bIns="45720" rtlCol="0" anchor="ctr">
            <a:normAutofit fontScale="97500"/>
          </a:bodyPr>
          <a:lstStyle/>
          <a:p>
            <a:pPr lvl="0" algn="ctr">
              <a:spcBef>
                <a:spcPct val="0"/>
              </a:spcBef>
            </a:pPr>
            <a:r>
              <a:rPr lang="en-US" sz="4400" dirty="0" smtClean="0">
                <a:latin typeface="AardvarkBold" pitchFamily="34" charset="0"/>
              </a:rPr>
              <a:t>By: </a:t>
            </a:r>
            <a:r>
              <a:rPr lang="en-US" sz="4400" dirty="0" err="1" smtClean="0">
                <a:latin typeface="AardvarkBold" pitchFamily="34" charset="0"/>
              </a:rPr>
              <a:t>Alhaji</a:t>
            </a:r>
            <a:r>
              <a:rPr lang="en-US" sz="4400" dirty="0" smtClean="0">
                <a:latin typeface="AardvarkBold" pitchFamily="34" charset="0"/>
              </a:rPr>
              <a:t> Mustapha </a:t>
            </a:r>
            <a:r>
              <a:rPr lang="en-US" sz="4400" dirty="0" err="1" smtClean="0">
                <a:latin typeface="AardvarkBold" pitchFamily="34" charset="0"/>
              </a:rPr>
              <a:t>Jumare</a:t>
            </a:r>
            <a:r>
              <a:rPr lang="en-US" sz="4400" dirty="0" smtClean="0">
                <a:latin typeface="AardvarkBold" pitchFamily="34" charset="0"/>
              </a:rPr>
              <a:t> (FWACN)</a:t>
            </a:r>
            <a:endParaRPr kumimoji="0" lang="en-US" sz="4400" b="0" i="0" u="none" strike="noStrike" kern="1200" cap="none" spc="0" normalizeH="0" baseline="0" noProof="0" dirty="0">
              <a:ln>
                <a:noFill/>
              </a:ln>
              <a:solidFill>
                <a:schemeClr val="tx1"/>
              </a:solidFill>
              <a:effectLst/>
              <a:uLnTx/>
              <a:uFillTx/>
              <a:latin typeface="Acid Bath"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838200"/>
            <a:ext cx="8420100" cy="5334000"/>
          </a:xfrm>
        </p:spPr>
        <p:txBody>
          <a:bodyPr>
            <a:normAutofit fontScale="70000" lnSpcReduction="20000"/>
          </a:bodyPr>
          <a:lstStyle/>
          <a:p>
            <a:pPr algn="just">
              <a:buNone/>
            </a:pPr>
            <a:r>
              <a:rPr lang="en-US" dirty="0" smtClean="0"/>
              <a:t>However, tribute must be paid to the following people who worked tirelessly to ensure final acceptance of  the National Association of Nigeria Nurses and Midwives toward unity and progress of the Nursing Profession in Nigeria.:- Mr.  E. O. </a:t>
            </a:r>
            <a:r>
              <a:rPr lang="en-US" dirty="0" err="1" smtClean="0"/>
              <a:t>Adelowo</a:t>
            </a:r>
            <a:r>
              <a:rPr lang="en-US" dirty="0" smtClean="0"/>
              <a:t> (now late), HRM Oba (Apostle) Moses A. </a:t>
            </a:r>
            <a:r>
              <a:rPr lang="en-US" dirty="0" err="1" smtClean="0"/>
              <a:t>Olabode</a:t>
            </a:r>
            <a:r>
              <a:rPr lang="en-US" dirty="0" smtClean="0"/>
              <a:t>, PA. S. O. </a:t>
            </a:r>
            <a:r>
              <a:rPr lang="en-US" dirty="0" err="1" smtClean="0"/>
              <a:t>Ikotun</a:t>
            </a:r>
            <a:r>
              <a:rPr lang="en-US" dirty="0" smtClean="0"/>
              <a:t> (now late), Mrs. </a:t>
            </a:r>
            <a:r>
              <a:rPr lang="en-US" dirty="0" err="1" smtClean="0"/>
              <a:t>Adetoun</a:t>
            </a:r>
            <a:r>
              <a:rPr lang="en-US" dirty="0" smtClean="0"/>
              <a:t> Bailey, Chief (Mrs.) A. A. </a:t>
            </a:r>
            <a:r>
              <a:rPr lang="en-US" dirty="0" err="1" smtClean="0"/>
              <a:t>Taiwo</a:t>
            </a:r>
            <a:r>
              <a:rPr lang="en-US" dirty="0" smtClean="0"/>
              <a:t>, Mrs. </a:t>
            </a:r>
            <a:r>
              <a:rPr lang="en-US" dirty="0" err="1" smtClean="0"/>
              <a:t>Remi</a:t>
            </a:r>
            <a:r>
              <a:rPr lang="en-US" dirty="0" smtClean="0"/>
              <a:t> </a:t>
            </a:r>
            <a:r>
              <a:rPr lang="en-US" dirty="0" err="1" smtClean="0"/>
              <a:t>Ayida</a:t>
            </a:r>
            <a:r>
              <a:rPr lang="en-US" dirty="0" smtClean="0"/>
              <a:t>, Mrs. Julie </a:t>
            </a:r>
            <a:r>
              <a:rPr lang="en-US" dirty="0" err="1" smtClean="0"/>
              <a:t>Anigbo</a:t>
            </a:r>
            <a:r>
              <a:rPr lang="en-US" dirty="0" smtClean="0"/>
              <a:t>, Mrs. Josephine </a:t>
            </a:r>
            <a:r>
              <a:rPr lang="en-US" dirty="0" err="1" smtClean="0"/>
              <a:t>Anyamene</a:t>
            </a:r>
            <a:r>
              <a:rPr lang="en-US" dirty="0" smtClean="0"/>
              <a:t>, Dr. Kola </a:t>
            </a:r>
            <a:r>
              <a:rPr lang="en-US" dirty="0" err="1" smtClean="0"/>
              <a:t>Oyedepo</a:t>
            </a:r>
            <a:r>
              <a:rPr lang="en-US" dirty="0" smtClean="0"/>
              <a:t>, M. I. D. Musa and Mrs. </a:t>
            </a:r>
            <a:r>
              <a:rPr lang="en-US" dirty="0" err="1" smtClean="0"/>
              <a:t>Hanatu</a:t>
            </a:r>
            <a:r>
              <a:rPr lang="en-US" dirty="0" smtClean="0"/>
              <a:t> </a:t>
            </a:r>
            <a:r>
              <a:rPr lang="en-US" dirty="0" err="1" smtClean="0"/>
              <a:t>Omale</a:t>
            </a:r>
            <a:r>
              <a:rPr lang="en-US" dirty="0" smtClean="0"/>
              <a:t> as well as the then nationwide Chief Nursing Officers and Principals of School of Nursing and Midwifery across the country.</a:t>
            </a:r>
          </a:p>
          <a:p>
            <a:pPr>
              <a:buNone/>
            </a:pPr>
            <a:r>
              <a:rPr lang="en-US" dirty="0" smtClean="0"/>
              <a:t>       On the side of the Nigeria Nurses Association, the resolution at the </a:t>
            </a:r>
            <a:r>
              <a:rPr lang="en-US" dirty="0" err="1" smtClean="0"/>
              <a:t>Jos</a:t>
            </a:r>
            <a:r>
              <a:rPr lang="en-US" dirty="0" smtClean="0"/>
              <a:t> Accord was jointly facilitated by its notable members .In particular, Mr. </a:t>
            </a:r>
            <a:r>
              <a:rPr lang="en-US" dirty="0" err="1" smtClean="0"/>
              <a:t>Okezie</a:t>
            </a:r>
            <a:r>
              <a:rPr lang="en-US" dirty="0" smtClean="0"/>
              <a:t>, </a:t>
            </a:r>
            <a:r>
              <a:rPr lang="en-US" dirty="0" err="1" smtClean="0"/>
              <a:t>Alh</a:t>
            </a:r>
            <a:r>
              <a:rPr lang="en-US" dirty="0" smtClean="0"/>
              <a:t>. </a:t>
            </a:r>
            <a:r>
              <a:rPr lang="en-US" dirty="0" err="1" smtClean="0"/>
              <a:t>Kaltungo</a:t>
            </a:r>
            <a:r>
              <a:rPr lang="en-US" dirty="0" smtClean="0"/>
              <a:t>, Mr. </a:t>
            </a:r>
            <a:r>
              <a:rPr lang="en-US" dirty="0" err="1" smtClean="0"/>
              <a:t>Tsebeje</a:t>
            </a:r>
            <a:r>
              <a:rPr lang="en-US" dirty="0" smtClean="0"/>
              <a:t>, </a:t>
            </a:r>
            <a:r>
              <a:rPr lang="en-US" dirty="0" err="1" smtClean="0"/>
              <a:t>Alh</a:t>
            </a:r>
            <a:r>
              <a:rPr lang="en-US" dirty="0" smtClean="0"/>
              <a:t>. J.C. Mohammed, Mr. </a:t>
            </a:r>
            <a:r>
              <a:rPr lang="en-US" dirty="0" err="1" smtClean="0"/>
              <a:t>Ayodele</a:t>
            </a:r>
            <a:r>
              <a:rPr lang="en-US" dirty="0" smtClean="0"/>
              <a:t>, Mr. </a:t>
            </a:r>
            <a:r>
              <a:rPr lang="en-US" dirty="0" err="1" smtClean="0"/>
              <a:t>Owodunni</a:t>
            </a:r>
            <a:r>
              <a:rPr lang="en-US" dirty="0" smtClean="0"/>
              <a:t> and Mrs. Coker. They are all Heroes and Heroine of the National Association of Nigeria Nurses and Midwives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3150" y="609600"/>
            <a:ext cx="8420100" cy="5334000"/>
          </a:xfrm>
        </p:spPr>
        <p:txBody>
          <a:bodyPr>
            <a:normAutofit fontScale="70000" lnSpcReduction="20000"/>
          </a:bodyPr>
          <a:lstStyle/>
          <a:p>
            <a:pPr algn="ctr">
              <a:buNone/>
            </a:pPr>
            <a:r>
              <a:rPr lang="en-US" b="1" u="sng" dirty="0" smtClean="0"/>
              <a:t>THE NEED FOR TRADE UNION MEMBERSHIP FOR NANNM</a:t>
            </a:r>
            <a:r>
              <a:rPr lang="en-US" u="sng" dirty="0" smtClean="0"/>
              <a:t>.</a:t>
            </a:r>
            <a:endParaRPr lang="en-US" dirty="0" smtClean="0"/>
          </a:p>
          <a:p>
            <a:pPr algn="just">
              <a:buNone/>
            </a:pPr>
            <a:r>
              <a:rPr lang="en-US" sz="3800" dirty="0" smtClean="0"/>
              <a:t>       The need to engage the government by the nurses led to the registration of the association as a trade union by Decree 22 of 1978. This is because;-</a:t>
            </a:r>
          </a:p>
          <a:p>
            <a:pPr algn="just"/>
            <a:r>
              <a:rPr lang="en-US" sz="3800" dirty="0" smtClean="0"/>
              <a:t>    Trade Union Laws compel the employers of </a:t>
            </a:r>
            <a:r>
              <a:rPr lang="en-US" sz="3800" dirty="0" err="1" smtClean="0"/>
              <a:t>labour</a:t>
            </a:r>
            <a:r>
              <a:rPr lang="en-US" sz="3800" dirty="0" smtClean="0"/>
              <a:t> to listen and negotiate with workers’ Union leadership without victimization or intimidation, toward ensuring appropriate conditions of service for members, which ordinarily some “powerful” employers  will not do without fear of sanctions under the laws </a:t>
            </a:r>
          </a:p>
          <a:p>
            <a:pPr algn="just"/>
            <a:r>
              <a:rPr lang="en-US" sz="3800" dirty="0" smtClean="0"/>
              <a:t>The Trade Union Laws also empower the Workers through their recognized leaders, to demand for improved conditions of service  and pursue the demand, using all available </a:t>
            </a:r>
            <a:r>
              <a:rPr lang="en-US" sz="3800" dirty="0" err="1" smtClean="0"/>
              <a:t>labour</a:t>
            </a:r>
            <a:r>
              <a:rPr lang="en-US" sz="3800" dirty="0" smtClean="0"/>
              <a:t> protection without  fear of losing their jobs.</a:t>
            </a:r>
            <a:endParaRPr lang="en-US" sz="3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8420100" cy="4724400"/>
          </a:xfrm>
        </p:spPr>
        <p:txBody>
          <a:bodyPr>
            <a:noAutofit/>
          </a:bodyPr>
          <a:lstStyle/>
          <a:p>
            <a:pPr algn="just">
              <a:buNone/>
            </a:pPr>
            <a:r>
              <a:rPr lang="en-US" sz="2500" dirty="0" smtClean="0"/>
              <a:t>According to the Trade Unions (amendments) Decrees 1976, 1996 </a:t>
            </a:r>
            <a:r>
              <a:rPr lang="en-US" sz="2500" dirty="0" err="1" smtClean="0"/>
              <a:t>Nos</a:t>
            </a:r>
            <a:r>
              <a:rPr lang="en-US" sz="2500" dirty="0" smtClean="0"/>
              <a:t> 4 and 26, the jurisdiction and scope of the National Association of Nigeria Nurses and Midwives is defined as; </a:t>
            </a:r>
          </a:p>
          <a:p>
            <a:pPr algn="just">
              <a:buNone/>
            </a:pPr>
            <a:r>
              <a:rPr lang="en-US" sz="2500" dirty="0" smtClean="0"/>
              <a:t>“</a:t>
            </a:r>
            <a:r>
              <a:rPr lang="en-US" sz="2500" i="1" dirty="0" smtClean="0">
                <a:latin typeface="Aldine721 BT" pitchFamily="18" charset="0"/>
              </a:rPr>
              <a:t>All Nurses and Midwives of all grades and by whatever name called, qualified to register and practice in Nigeria and who are salary earners, engaged in Local Government owned hospitals or Health Institutions; Government Health Management Boards, Specialist and General Hospitals; University Teaching Hospitals; Nursing/Maternity Homes. Corporately owned Hospitals and Private Health Institutions</a:t>
            </a:r>
            <a:r>
              <a:rPr lang="en-US" sz="2500" dirty="0" smtClean="0"/>
              <a:t>”</a:t>
            </a:r>
          </a:p>
          <a:p>
            <a:pPr algn="just">
              <a:buNone/>
            </a:pPr>
            <a:r>
              <a:rPr lang="en-US" sz="2500" dirty="0" smtClean="0"/>
              <a:t>As a professional cum trade union organization, its first struggle started with the recognition of Nursing as a Profession in Nigeria with it appropriate condition of service.</a:t>
            </a:r>
            <a:endParaRPr lang="en-US" sz="2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915400" cy="533400"/>
          </a:xfrm>
        </p:spPr>
        <p:txBody>
          <a:bodyPr>
            <a:normAutofit/>
          </a:bodyPr>
          <a:lstStyle/>
          <a:p>
            <a:pPr algn="ctr"/>
            <a:r>
              <a:rPr lang="en-US" sz="2400" u="sng" dirty="0" smtClean="0"/>
              <a:t>PHILOSOPHY OF THE ASSOCIATION.</a:t>
            </a:r>
            <a:endParaRPr lang="en-US" dirty="0"/>
          </a:p>
        </p:txBody>
      </p:sp>
      <p:sp>
        <p:nvSpPr>
          <p:cNvPr id="3" name="Content Placeholder 2"/>
          <p:cNvSpPr>
            <a:spLocks noGrp="1"/>
          </p:cNvSpPr>
          <p:nvPr>
            <p:ph idx="1"/>
          </p:nvPr>
        </p:nvSpPr>
        <p:spPr>
          <a:xfrm>
            <a:off x="609600" y="914400"/>
            <a:ext cx="8915400" cy="4525963"/>
          </a:xfrm>
        </p:spPr>
        <p:txBody>
          <a:bodyPr>
            <a:normAutofit fontScale="85000" lnSpcReduction="10000"/>
          </a:bodyPr>
          <a:lstStyle/>
          <a:p>
            <a:pPr algn="just">
              <a:buNone/>
            </a:pPr>
            <a:r>
              <a:rPr lang="en-US" dirty="0" smtClean="0"/>
              <a:t>1) The National Association of Nigeria Nurses and midwives believes in activities which will bring about positive changes required in making nursing profession more responsive to health need of individuals, families and communities.</a:t>
            </a:r>
          </a:p>
          <a:p>
            <a:pPr algn="just">
              <a:buNone/>
            </a:pPr>
            <a:r>
              <a:rPr lang="en-US" dirty="0" smtClean="0"/>
              <a:t>2) It is the belief of the Association that the broad interest of its members should be protected and well represented before contemporary professions, employers and the public at large. </a:t>
            </a:r>
          </a:p>
          <a:p>
            <a:pPr algn="just">
              <a:buNone/>
            </a:pPr>
            <a:r>
              <a:rPr lang="en-US" dirty="0" smtClean="0"/>
              <a:t>3) The association believes in continuing education of the nurse and nursing research as a major way of attaining perfection in nursing practice.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420100" cy="639762"/>
          </a:xfrm>
        </p:spPr>
        <p:txBody>
          <a:bodyPr>
            <a:normAutofit/>
          </a:bodyPr>
          <a:lstStyle/>
          <a:p>
            <a:r>
              <a:rPr lang="en-US" sz="2800" b="1" u="sng" dirty="0" smtClean="0"/>
              <a:t>THE AIMS AND OBJECTIVE OF THE ASSOCIATION.</a:t>
            </a:r>
            <a:endParaRPr lang="en-US" sz="2800" dirty="0"/>
          </a:p>
        </p:txBody>
      </p:sp>
      <p:sp>
        <p:nvSpPr>
          <p:cNvPr id="3" name="Content Placeholder 2"/>
          <p:cNvSpPr>
            <a:spLocks noGrp="1"/>
          </p:cNvSpPr>
          <p:nvPr>
            <p:ph idx="1"/>
          </p:nvPr>
        </p:nvSpPr>
        <p:spPr/>
        <p:txBody>
          <a:bodyPr>
            <a:normAutofit fontScale="62500" lnSpcReduction="20000"/>
          </a:bodyPr>
          <a:lstStyle/>
          <a:p>
            <a:pPr algn="just"/>
            <a:r>
              <a:rPr lang="en-US" dirty="0" err="1" smtClean="0"/>
              <a:t>i</a:t>
            </a:r>
            <a:r>
              <a:rPr lang="en-US" dirty="0" smtClean="0"/>
              <a:t>. To </a:t>
            </a:r>
            <a:r>
              <a:rPr lang="en-US" b="1" i="1" dirty="0" smtClean="0"/>
              <a:t>Organize</a:t>
            </a:r>
            <a:r>
              <a:rPr lang="en-US" dirty="0" smtClean="0"/>
              <a:t> all registered nurses who are qualified for membership</a:t>
            </a:r>
          </a:p>
          <a:p>
            <a:pPr algn="just"/>
            <a:r>
              <a:rPr lang="en-US" dirty="0" smtClean="0"/>
              <a:t>ii. To provide a forum or avenue where nurses speak with one voice</a:t>
            </a:r>
          </a:p>
          <a:p>
            <a:pPr algn="just"/>
            <a:r>
              <a:rPr lang="en-US" dirty="0" smtClean="0"/>
              <a:t>iii. To </a:t>
            </a:r>
            <a:r>
              <a:rPr lang="en-US" b="1" i="1" dirty="0" smtClean="0"/>
              <a:t>Set</a:t>
            </a:r>
            <a:r>
              <a:rPr lang="en-US" dirty="0" smtClean="0"/>
              <a:t> and improve the standard of services which the nurses give to the general public</a:t>
            </a:r>
          </a:p>
          <a:p>
            <a:pPr algn="just"/>
            <a:r>
              <a:rPr lang="en-US" dirty="0" smtClean="0"/>
              <a:t>iv. To </a:t>
            </a:r>
            <a:r>
              <a:rPr lang="en-US" b="1" i="1" dirty="0" smtClean="0"/>
              <a:t>Improve</a:t>
            </a:r>
            <a:r>
              <a:rPr lang="en-US" dirty="0" smtClean="0"/>
              <a:t> nursing education at the levels throughout the federation.</a:t>
            </a:r>
          </a:p>
          <a:p>
            <a:pPr algn="just"/>
            <a:r>
              <a:rPr lang="en-US" dirty="0" smtClean="0"/>
              <a:t>v. To participate in planning, policy-making, and administration of health care delivery services at all levels of government.</a:t>
            </a:r>
          </a:p>
          <a:p>
            <a:pPr algn="just"/>
            <a:r>
              <a:rPr lang="en-US" dirty="0" smtClean="0"/>
              <a:t>vi. To </a:t>
            </a:r>
            <a:r>
              <a:rPr lang="en-US" b="1" i="1" dirty="0" smtClean="0"/>
              <a:t>Provide</a:t>
            </a:r>
            <a:r>
              <a:rPr lang="en-US" dirty="0" smtClean="0"/>
              <a:t> a forum whereby understanding, fellowship and unity can be achieved and maintained, at all times amongst all members of the nursing profession.</a:t>
            </a:r>
          </a:p>
          <a:p>
            <a:pPr algn="just"/>
            <a:r>
              <a:rPr lang="en-US" dirty="0" smtClean="0"/>
              <a:t>vii. To </a:t>
            </a:r>
            <a:r>
              <a:rPr lang="en-US" b="1" i="1" dirty="0" smtClean="0"/>
              <a:t>Raise</a:t>
            </a:r>
            <a:r>
              <a:rPr lang="en-US" dirty="0" smtClean="0"/>
              <a:t> the status of the profession, obtained just and proper remuneration, hours of work and other conditions/schemes of service that wile enhance the dignity of the profession and generally protect the professional and socio-economic interests of members.</a:t>
            </a:r>
          </a:p>
          <a:p>
            <a:pPr algn="just"/>
            <a:r>
              <a:rPr lang="en-US" dirty="0" smtClean="0"/>
              <a:t>viii. To </a:t>
            </a:r>
            <a:r>
              <a:rPr lang="en-US" b="1" i="1" dirty="0" smtClean="0"/>
              <a:t>Extend Protection</a:t>
            </a:r>
            <a:r>
              <a:rPr lang="en-US" dirty="0" smtClean="0"/>
              <a:t>: - legal or otherwise to members of the employment/practice of its members.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8420100" cy="4953000"/>
          </a:xfrm>
        </p:spPr>
        <p:txBody>
          <a:bodyPr>
            <a:normAutofit fontScale="70000" lnSpcReduction="20000"/>
          </a:bodyPr>
          <a:lstStyle/>
          <a:p>
            <a:pPr algn="just">
              <a:buNone/>
            </a:pPr>
            <a:r>
              <a:rPr lang="en-US" dirty="0" smtClean="0"/>
              <a:t>ix. To </a:t>
            </a:r>
            <a:r>
              <a:rPr lang="en-US" b="1" i="1" dirty="0" smtClean="0"/>
              <a:t>Seek</a:t>
            </a:r>
            <a:r>
              <a:rPr lang="en-US" dirty="0" smtClean="0"/>
              <a:t> the interest and act as guardian to other groups within </a:t>
            </a:r>
          </a:p>
          <a:p>
            <a:pPr algn="just">
              <a:buNone/>
            </a:pPr>
            <a:r>
              <a:rPr lang="en-US" dirty="0" smtClean="0"/>
              <a:t>the nursing profession such as the student nurses and the midwives.</a:t>
            </a:r>
          </a:p>
          <a:p>
            <a:pPr algn="just">
              <a:buNone/>
            </a:pPr>
            <a:r>
              <a:rPr lang="en-US" dirty="0" smtClean="0"/>
              <a:t>x. To </a:t>
            </a:r>
            <a:r>
              <a:rPr lang="en-US" b="1" i="1" dirty="0" smtClean="0"/>
              <a:t>Uphold</a:t>
            </a:r>
            <a:r>
              <a:rPr lang="en-US" dirty="0" smtClean="0"/>
              <a:t> the international code of nursing ethics and position </a:t>
            </a:r>
          </a:p>
          <a:p>
            <a:pPr algn="just">
              <a:buNone/>
            </a:pPr>
            <a:r>
              <a:rPr lang="en-US" dirty="0" smtClean="0"/>
              <a:t>Statements as enunciated by the international council of nurses (ICN) as well as world health organization (WHO) a they affect nursing practice</a:t>
            </a:r>
          </a:p>
          <a:p>
            <a:pPr algn="just">
              <a:buNone/>
            </a:pPr>
            <a:r>
              <a:rPr lang="en-US" dirty="0" smtClean="0"/>
              <a:t>xi. To </a:t>
            </a:r>
            <a:r>
              <a:rPr lang="en-US" b="1" i="1" dirty="0" smtClean="0"/>
              <a:t>Affiliate</a:t>
            </a:r>
            <a:r>
              <a:rPr lang="en-US" dirty="0" smtClean="0"/>
              <a:t> with the Nigeria </a:t>
            </a:r>
            <a:r>
              <a:rPr lang="en-US" dirty="0" err="1" smtClean="0"/>
              <a:t>Labour</a:t>
            </a:r>
            <a:r>
              <a:rPr lang="en-US" dirty="0" smtClean="0"/>
              <a:t> Congress (NLC) and or fraternize with any other relevant international professional organizations with similar aims and objects.</a:t>
            </a:r>
          </a:p>
          <a:p>
            <a:pPr algn="just">
              <a:buNone/>
            </a:pPr>
            <a:r>
              <a:rPr lang="en-US" dirty="0" smtClean="0"/>
              <a:t>xii. To </a:t>
            </a:r>
            <a:r>
              <a:rPr lang="en-US" b="1" i="1" dirty="0" smtClean="0"/>
              <a:t>Establish</a:t>
            </a:r>
            <a:r>
              <a:rPr lang="en-US" dirty="0" smtClean="0"/>
              <a:t> and maintain good relationship with the members of the public, other professions, trade unions, employers and nurses and all the governments of Nigeria.</a:t>
            </a:r>
          </a:p>
          <a:p>
            <a:pPr algn="just">
              <a:buNone/>
            </a:pPr>
            <a:r>
              <a:rPr lang="en-US" dirty="0" smtClean="0"/>
              <a:t>xiii. To </a:t>
            </a:r>
            <a:r>
              <a:rPr lang="en-US" b="1" i="1" dirty="0" smtClean="0"/>
              <a:t>Establish</a:t>
            </a:r>
            <a:r>
              <a:rPr lang="en-US" dirty="0" smtClean="0"/>
              <a:t> and maintain good relationship with nursing colleagues in Africa, commonwealth and other parts of the world.</a:t>
            </a:r>
          </a:p>
          <a:p>
            <a:pPr algn="just">
              <a:buNone/>
            </a:pPr>
            <a:r>
              <a:rPr lang="en-US" dirty="0" smtClean="0"/>
              <a:t>xiv. To </a:t>
            </a:r>
            <a:r>
              <a:rPr lang="en-US" b="1" i="1" dirty="0" smtClean="0"/>
              <a:t>Operate</a:t>
            </a:r>
            <a:r>
              <a:rPr lang="en-US" dirty="0" smtClean="0"/>
              <a:t> benefit schemes for the members as may be decided by the national executive council from time to time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915400" cy="609600"/>
          </a:xfrm>
        </p:spPr>
        <p:txBody>
          <a:bodyPr>
            <a:normAutofit/>
          </a:bodyPr>
          <a:lstStyle/>
          <a:p>
            <a:pPr algn="ctr"/>
            <a:r>
              <a:rPr lang="en-US" sz="2000" b="1" u="sng" dirty="0" smtClean="0"/>
              <a:t>OFFICERS OF THE NATIONAL ASSOCIATION OF NIGERIA NURSES AND MIDWIVES.</a:t>
            </a:r>
            <a:endParaRPr lang="en-US" sz="2000" dirty="0"/>
          </a:p>
        </p:txBody>
      </p:sp>
      <p:sp>
        <p:nvSpPr>
          <p:cNvPr id="3" name="Content Placeholder 2"/>
          <p:cNvSpPr>
            <a:spLocks noGrp="1"/>
          </p:cNvSpPr>
          <p:nvPr>
            <p:ph idx="1"/>
          </p:nvPr>
        </p:nvSpPr>
        <p:spPr>
          <a:xfrm>
            <a:off x="457200" y="838200"/>
            <a:ext cx="8915400" cy="5715000"/>
          </a:xfrm>
        </p:spPr>
        <p:txBody>
          <a:bodyPr>
            <a:normAutofit fontScale="62500" lnSpcReduction="20000"/>
          </a:bodyPr>
          <a:lstStyle/>
          <a:p>
            <a:pPr>
              <a:buNone/>
            </a:pPr>
            <a:r>
              <a:rPr lang="en-US" dirty="0" smtClean="0"/>
              <a:t> There are two categories of Officers of the Association:-</a:t>
            </a:r>
          </a:p>
          <a:p>
            <a:pPr>
              <a:buNone/>
            </a:pPr>
            <a:r>
              <a:rPr lang="en-US" dirty="0" smtClean="0"/>
              <a:t>I) </a:t>
            </a:r>
            <a:r>
              <a:rPr lang="en-US" u="sng" dirty="0" smtClean="0"/>
              <a:t>ELECTED OFFICERS</a:t>
            </a:r>
            <a:r>
              <a:rPr lang="en-US" dirty="0" smtClean="0"/>
              <a:t>:</a:t>
            </a:r>
          </a:p>
          <a:p>
            <a:pPr algn="just">
              <a:buNone/>
            </a:pPr>
            <a:r>
              <a:rPr lang="en-US" dirty="0" smtClean="0"/>
              <a:t>These are Nurses and Midwives who are members of the Association at their various working place and are elected by other members at either National, State or Unit Delegate Conference to serve the Association at leadership level.</a:t>
            </a:r>
          </a:p>
          <a:p>
            <a:pPr algn="just">
              <a:buNone/>
            </a:pPr>
            <a:r>
              <a:rPr lang="en-US" dirty="0" smtClean="0"/>
              <a:t>Their Tenure of Office is as spelt out in the Constitution. They are entitled to various allowances only as approved by the appropriate Organs of the Association.</a:t>
            </a:r>
          </a:p>
          <a:p>
            <a:pPr algn="just">
              <a:buNone/>
            </a:pPr>
            <a:r>
              <a:rPr lang="en-US" dirty="0" smtClean="0"/>
              <a:t>The National Officers are the President, Deputy President, 3 Vice President, Treasurer, Financial Secretary and 2 National Auditors. At the state and unit levels they have; instead, Chairman,  Vice Chairman.</a:t>
            </a:r>
          </a:p>
          <a:p>
            <a:pPr>
              <a:buNone/>
            </a:pPr>
            <a:r>
              <a:rPr lang="en-US" dirty="0" smtClean="0"/>
              <a:t>II) </a:t>
            </a:r>
            <a:r>
              <a:rPr lang="en-US" u="sng" dirty="0" smtClean="0"/>
              <a:t>APPOINTED OFFICERS/STAFF OF THE ASSOCIATION.</a:t>
            </a:r>
          </a:p>
          <a:p>
            <a:pPr algn="just">
              <a:buNone/>
            </a:pPr>
            <a:r>
              <a:rPr lang="en-US" dirty="0" smtClean="0"/>
              <a:t>These are Nurses employed by the Association to serve as Secretaries. They have Scheme of Service drawn and approved by the Association and are on Salaries according to their position/status i.e. General/Principal/Senior Secretary. </a:t>
            </a:r>
          </a:p>
          <a:p>
            <a:pPr algn="ctr">
              <a:buNone/>
            </a:pPr>
            <a:r>
              <a:rPr lang="en-US" sz="2800" b="1" u="sng" dirty="0" smtClean="0"/>
              <a:t>THE GOVERNING ORGANS OF THE ASSOCIATION</a:t>
            </a:r>
            <a:r>
              <a:rPr lang="en-US" sz="2800" b="1" dirty="0" smtClean="0"/>
              <a:t>.</a:t>
            </a:r>
          </a:p>
          <a:p>
            <a:pPr>
              <a:buNone/>
            </a:pPr>
            <a:r>
              <a:rPr lang="en-US" dirty="0" smtClean="0"/>
              <a:t>The government of NANNM is in the following organs of the association</a:t>
            </a:r>
          </a:p>
          <a:p>
            <a:pPr>
              <a:buNone/>
            </a:pPr>
            <a:r>
              <a:rPr lang="en-US" dirty="0" smtClean="0"/>
              <a:t>(a). National Delegates Conference. (b). National Executive Council. (c). National Administrative Council. (d). State Delegates Conference. (e). State Executive Council. (f). State Administrative Council. (h) Unit Branch Council</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050" y="457200"/>
            <a:ext cx="8420100" cy="579438"/>
          </a:xfrm>
        </p:spPr>
        <p:txBody>
          <a:bodyPr>
            <a:normAutofit/>
          </a:bodyPr>
          <a:lstStyle/>
          <a:p>
            <a:pPr algn="ctr"/>
            <a:r>
              <a:rPr lang="en-US" sz="2800" u="sng" dirty="0" smtClean="0"/>
              <a:t>NATIONAL REGISTERED BOARD OF TRUSTEES</a:t>
            </a:r>
            <a:endParaRPr lang="en-US" sz="2800" dirty="0"/>
          </a:p>
        </p:txBody>
      </p:sp>
      <p:sp>
        <p:nvSpPr>
          <p:cNvPr id="3" name="Content Placeholder 2"/>
          <p:cNvSpPr>
            <a:spLocks noGrp="1"/>
          </p:cNvSpPr>
          <p:nvPr>
            <p:ph idx="1"/>
          </p:nvPr>
        </p:nvSpPr>
        <p:spPr/>
        <p:txBody>
          <a:bodyPr/>
          <a:lstStyle/>
          <a:p>
            <a:r>
              <a:rPr lang="en-US" dirty="0" smtClean="0"/>
              <a:t>The national board of trustees shall consist of</a:t>
            </a:r>
          </a:p>
          <a:p>
            <a:r>
              <a:rPr lang="en-US" dirty="0" smtClean="0"/>
              <a:t>a) THE NATIONAL PRESIDENT </a:t>
            </a:r>
          </a:p>
          <a:p>
            <a:r>
              <a:rPr lang="en-US" dirty="0" smtClean="0"/>
              <a:t>b) DEPUTY NATIONAL PRESIDENT</a:t>
            </a:r>
          </a:p>
          <a:p>
            <a:r>
              <a:rPr lang="en-US" dirty="0" smtClean="0"/>
              <a:t>c) GENERAL SECRETARY</a:t>
            </a:r>
          </a:p>
          <a:p>
            <a:r>
              <a:rPr lang="en-US" dirty="0" smtClean="0"/>
              <a:t>d) NATIONAL TREASURER</a:t>
            </a:r>
          </a:p>
          <a:p>
            <a:r>
              <a:rPr lang="en-US" dirty="0" smtClean="0"/>
              <a:t>e) NATIONAL FINANCIAL SECRETARY AND</a:t>
            </a:r>
          </a:p>
          <a:p>
            <a:r>
              <a:rPr lang="en-US" dirty="0" smtClean="0"/>
              <a:t>f) DEPUTYGENERAL SECRETARY.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420100" cy="639762"/>
          </a:xfrm>
        </p:spPr>
        <p:txBody>
          <a:bodyPr>
            <a:normAutofit fontScale="90000"/>
          </a:bodyPr>
          <a:lstStyle/>
          <a:p>
            <a:pPr algn="ctr"/>
            <a:r>
              <a:rPr lang="en-US" u="sng" dirty="0" smtClean="0"/>
              <a:t>AFFILIATION</a:t>
            </a:r>
            <a:endParaRPr lang="en-US" dirty="0"/>
          </a:p>
        </p:txBody>
      </p:sp>
      <p:sp>
        <p:nvSpPr>
          <p:cNvPr id="3" name="Content Placeholder 2"/>
          <p:cNvSpPr>
            <a:spLocks noGrp="1"/>
          </p:cNvSpPr>
          <p:nvPr>
            <p:ph idx="1"/>
          </p:nvPr>
        </p:nvSpPr>
        <p:spPr>
          <a:xfrm>
            <a:off x="825500" y="838200"/>
            <a:ext cx="8585200" cy="5410200"/>
          </a:xfrm>
        </p:spPr>
        <p:txBody>
          <a:bodyPr>
            <a:noAutofit/>
          </a:bodyPr>
          <a:lstStyle/>
          <a:p>
            <a:pPr>
              <a:buNone/>
            </a:pPr>
            <a:r>
              <a:rPr lang="en-US" sz="1800" dirty="0" smtClean="0"/>
              <a:t> The National Association of Nigeria Nurses and Midwives is affiliated to,</a:t>
            </a:r>
          </a:p>
          <a:p>
            <a:pPr>
              <a:buNone/>
            </a:pPr>
            <a:r>
              <a:rPr lang="en-US" sz="1800" u="sng" dirty="0" smtClean="0"/>
              <a:t>I) NIGERIA LABOUR CONGRESS</a:t>
            </a:r>
            <a:r>
              <a:rPr lang="en-US" sz="1800" dirty="0" smtClean="0"/>
              <a:t>.(NLC)</a:t>
            </a:r>
            <a:r>
              <a:rPr lang="en-US" sz="1800" b="1" dirty="0" smtClean="0"/>
              <a:t> </a:t>
            </a:r>
            <a:endParaRPr lang="en-US" sz="1800" dirty="0" smtClean="0"/>
          </a:p>
          <a:p>
            <a:pPr algn="just">
              <a:buNone/>
            </a:pPr>
            <a:r>
              <a:rPr lang="en-US" sz="1800" b="1" dirty="0" smtClean="0"/>
              <a:t>      </a:t>
            </a:r>
            <a:r>
              <a:rPr lang="en-US" sz="1800" dirty="0" smtClean="0"/>
              <a:t>Nigeria </a:t>
            </a:r>
            <a:r>
              <a:rPr lang="en-US" sz="1800" dirty="0" err="1" smtClean="0"/>
              <a:t>Labour</a:t>
            </a:r>
            <a:r>
              <a:rPr lang="en-US" sz="1800" dirty="0" smtClean="0"/>
              <a:t> Congress (NLC) is an </a:t>
            </a:r>
            <a:r>
              <a:rPr lang="en-US" sz="1800" u="sng" dirty="0" smtClean="0">
                <a:hlinkClick r:id="rId2" tooltip="Umbrella organisation"/>
              </a:rPr>
              <a:t>umbrella </a:t>
            </a:r>
            <a:r>
              <a:rPr lang="en-US" sz="1800" u="sng" dirty="0" err="1" smtClean="0">
                <a:hlinkClick r:id="rId2" tooltip="Umbrella organisation"/>
              </a:rPr>
              <a:t>organisation</a:t>
            </a:r>
            <a:r>
              <a:rPr lang="en-US" sz="1800" dirty="0" smtClean="0"/>
              <a:t> for </a:t>
            </a:r>
            <a:r>
              <a:rPr lang="en-US" sz="1800" u="sng" dirty="0" smtClean="0">
                <a:hlinkClick r:id="rId3" tooltip="Trade union"/>
              </a:rPr>
              <a:t>trade unions</a:t>
            </a:r>
            <a:r>
              <a:rPr lang="en-US" sz="1800" dirty="0" smtClean="0"/>
              <a:t> in </a:t>
            </a:r>
            <a:r>
              <a:rPr lang="en-US" sz="1800" u="sng" dirty="0" smtClean="0">
                <a:hlinkClick r:id="rId4" tooltip="Nigeria"/>
              </a:rPr>
              <a:t>Nigeria</a:t>
            </a:r>
            <a:r>
              <a:rPr lang="en-US" sz="1800" dirty="0" smtClean="0"/>
              <a:t>. It was founded in 1978 following a merger of four different </a:t>
            </a:r>
            <a:r>
              <a:rPr lang="en-US" sz="1800" dirty="0" err="1" smtClean="0"/>
              <a:t>organisations</a:t>
            </a:r>
            <a:r>
              <a:rPr lang="en-US" sz="1800" dirty="0" smtClean="0"/>
              <a:t>: Nigeria Trade Union Congress (NTUC), </a:t>
            </a:r>
            <a:r>
              <a:rPr lang="en-US" sz="1800" dirty="0" err="1" smtClean="0"/>
              <a:t>Labour</a:t>
            </a:r>
            <a:r>
              <a:rPr lang="en-US" sz="1800" dirty="0" smtClean="0"/>
              <a:t> Unity Front (LUF), United </a:t>
            </a:r>
            <a:r>
              <a:rPr lang="en-US" sz="1800" dirty="0" err="1" smtClean="0"/>
              <a:t>Labour</a:t>
            </a:r>
            <a:r>
              <a:rPr lang="en-US" sz="1800" dirty="0" smtClean="0"/>
              <a:t> Congress (ULC) and Nigeria Workers Council (NWC).</a:t>
            </a:r>
          </a:p>
          <a:p>
            <a:pPr algn="just">
              <a:buNone/>
            </a:pPr>
            <a:r>
              <a:rPr lang="en-US" sz="1800" dirty="0" smtClean="0"/>
              <a:t>      The numerous affiliated unions were restructured into 42 industrial unions. The NLC has 29 affiliated unions. In total, they gather around 4 million members, according to their own figures. This makes the NLC one of the largest trade union </a:t>
            </a:r>
            <a:r>
              <a:rPr lang="en-US" sz="1800" dirty="0" err="1" smtClean="0"/>
              <a:t>organisations</a:t>
            </a:r>
            <a:r>
              <a:rPr lang="en-US" sz="1800" dirty="0" smtClean="0"/>
              <a:t> in Africa</a:t>
            </a:r>
          </a:p>
          <a:p>
            <a:pPr>
              <a:buNone/>
            </a:pPr>
            <a:r>
              <a:rPr lang="en-US" sz="1800" u="sng" dirty="0" smtClean="0"/>
              <a:t>II) INTERNATIONAL COUNCIL OF NURSES</a:t>
            </a:r>
            <a:r>
              <a:rPr lang="en-US" sz="1800" dirty="0" smtClean="0"/>
              <a:t> (ICN) </a:t>
            </a:r>
          </a:p>
          <a:p>
            <a:pPr algn="just">
              <a:buNone/>
            </a:pPr>
            <a:r>
              <a:rPr lang="en-US" sz="1800" dirty="0" smtClean="0"/>
              <a:t>             The International Council of Nurses (ICN) is a federation of more than 130 national nurses associations (NNAs), representing the more than 16 million nurses worldwide.</a:t>
            </a:r>
          </a:p>
          <a:p>
            <a:pPr algn="just">
              <a:buNone/>
            </a:pPr>
            <a:r>
              <a:rPr lang="en-US" sz="1800" dirty="0" smtClean="0"/>
              <a:t>      Founded in 1899, ICN is the world’s first and widest reaching international </a:t>
            </a:r>
            <a:r>
              <a:rPr lang="en-US" sz="1800" dirty="0" err="1" smtClean="0"/>
              <a:t>organisation</a:t>
            </a:r>
            <a:r>
              <a:rPr lang="en-US" sz="1800" dirty="0" smtClean="0"/>
              <a:t> for health professionals. Operated by nurses and leading nurses internationally,</a:t>
            </a:r>
          </a:p>
          <a:p>
            <a:pPr algn="just">
              <a:buNone/>
            </a:pPr>
            <a:r>
              <a:rPr lang="en-US" sz="1800" dirty="0" smtClean="0"/>
              <a:t>      ICN works to ensure quality nursing care for all, sound health policies globally, the advancement of nursing knowledge, and the presence worldwide of a respected nursing profession and a competent and satisfied nursing workforce.</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420100" cy="731838"/>
          </a:xfrm>
        </p:spPr>
        <p:txBody>
          <a:bodyPr>
            <a:normAutofit/>
          </a:bodyPr>
          <a:lstStyle/>
          <a:p>
            <a:pPr algn="ctr"/>
            <a:r>
              <a:rPr lang="en-US" sz="2400" b="1" u="sng" dirty="0" smtClean="0"/>
              <a:t>PAST PRESIDENTS OF NANNM.</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 Comrade E. </a:t>
            </a:r>
            <a:r>
              <a:rPr lang="en-US" dirty="0" err="1" smtClean="0"/>
              <a:t>Hannatu</a:t>
            </a:r>
            <a:r>
              <a:rPr lang="en-US" dirty="0" smtClean="0"/>
              <a:t> </a:t>
            </a:r>
            <a:r>
              <a:rPr lang="en-US" dirty="0" err="1" smtClean="0"/>
              <a:t>Omole</a:t>
            </a:r>
            <a:r>
              <a:rPr lang="en-US" dirty="0" smtClean="0"/>
              <a:t> --The Pioneer President,  from   1978-1983.</a:t>
            </a:r>
          </a:p>
          <a:p>
            <a:pPr>
              <a:buNone/>
            </a:pPr>
            <a:r>
              <a:rPr lang="en-US" dirty="0" smtClean="0"/>
              <a:t>2) Comrade Josephine A. U. </a:t>
            </a:r>
            <a:r>
              <a:rPr lang="en-US" dirty="0" err="1" smtClean="0"/>
              <a:t>Anyamene</a:t>
            </a:r>
            <a:r>
              <a:rPr lang="en-US" dirty="0" smtClean="0"/>
              <a:t> ,from 1983-1986</a:t>
            </a:r>
          </a:p>
          <a:p>
            <a:pPr>
              <a:buNone/>
            </a:pPr>
            <a:r>
              <a:rPr lang="en-US" dirty="0" smtClean="0"/>
              <a:t> 3) Comrade Job G. Micah ,from 1987-1992.</a:t>
            </a:r>
          </a:p>
          <a:p>
            <a:pPr>
              <a:buNone/>
            </a:pPr>
            <a:r>
              <a:rPr lang="en-US" dirty="0" smtClean="0"/>
              <a:t>4) </a:t>
            </a:r>
            <a:r>
              <a:rPr lang="en-US" dirty="0" err="1" smtClean="0"/>
              <a:t>Alhaji</a:t>
            </a:r>
            <a:r>
              <a:rPr lang="en-US" dirty="0" smtClean="0"/>
              <a:t> </a:t>
            </a:r>
            <a:r>
              <a:rPr lang="en-US" dirty="0" err="1" smtClean="0"/>
              <a:t>Abdulsalami</a:t>
            </a:r>
            <a:r>
              <a:rPr lang="en-US" dirty="0" smtClean="0"/>
              <a:t> A. </a:t>
            </a:r>
            <a:r>
              <a:rPr lang="en-US" dirty="0" err="1" smtClean="0"/>
              <a:t>Shiru,from</a:t>
            </a:r>
            <a:r>
              <a:rPr lang="en-US" dirty="0" smtClean="0"/>
              <a:t>  1992-1993.(Died after 6 months in office) </a:t>
            </a:r>
          </a:p>
          <a:p>
            <a:pPr>
              <a:buNone/>
            </a:pPr>
            <a:r>
              <a:rPr lang="en-US" dirty="0" smtClean="0"/>
              <a:t> 5) Comrade Lawrence O. </a:t>
            </a:r>
            <a:r>
              <a:rPr lang="en-US" dirty="0" err="1" smtClean="0"/>
              <a:t>Awowoyin,from</a:t>
            </a:r>
            <a:r>
              <a:rPr lang="en-US" dirty="0" smtClean="0"/>
              <a:t>- April 1993.-October 2000.</a:t>
            </a:r>
          </a:p>
          <a:p>
            <a:pPr>
              <a:buNone/>
            </a:pPr>
            <a:r>
              <a:rPr lang="en-US" dirty="0" smtClean="0"/>
              <a:t>6) Comrade Pat </a:t>
            </a:r>
            <a:r>
              <a:rPr lang="en-US" dirty="0" err="1" smtClean="0"/>
              <a:t>Emembolu</a:t>
            </a:r>
            <a:r>
              <a:rPr lang="en-US" dirty="0" smtClean="0"/>
              <a:t> </a:t>
            </a:r>
            <a:r>
              <a:rPr lang="en-US" dirty="0" err="1" smtClean="0"/>
              <a:t>Eze,from</a:t>
            </a:r>
            <a:r>
              <a:rPr lang="en-US" dirty="0" smtClean="0"/>
              <a:t> -October 2000-2004</a:t>
            </a:r>
          </a:p>
          <a:p>
            <a:pPr>
              <a:buNone/>
            </a:pPr>
            <a:r>
              <a:rPr lang="en-US" dirty="0" smtClean="0"/>
              <a:t>7) Comrade </a:t>
            </a:r>
            <a:r>
              <a:rPr lang="en-US" dirty="0" err="1" smtClean="0"/>
              <a:t>Linus</a:t>
            </a:r>
            <a:r>
              <a:rPr lang="en-US" dirty="0" smtClean="0"/>
              <a:t> </a:t>
            </a:r>
            <a:r>
              <a:rPr lang="en-US" dirty="0" err="1" smtClean="0"/>
              <a:t>Abdulkadir</a:t>
            </a:r>
            <a:r>
              <a:rPr lang="en-US" dirty="0" smtClean="0"/>
              <a:t> </a:t>
            </a:r>
            <a:r>
              <a:rPr lang="en-US" dirty="0" err="1" smtClean="0"/>
              <a:t>Sabulu,from</a:t>
            </a:r>
            <a:r>
              <a:rPr lang="en-US" dirty="0" smtClean="0"/>
              <a:t> – 2004- October 2005 (Died in the ill-fated Belleview plane crash of 2005).</a:t>
            </a:r>
          </a:p>
          <a:p>
            <a:pPr>
              <a:buNone/>
            </a:pPr>
            <a:r>
              <a:rPr lang="en-US" dirty="0" smtClean="0"/>
              <a:t>8) Comrade </a:t>
            </a:r>
            <a:r>
              <a:rPr lang="en-US" dirty="0" err="1" smtClean="0"/>
              <a:t>Lawal</a:t>
            </a:r>
            <a:r>
              <a:rPr lang="en-US" dirty="0" smtClean="0"/>
              <a:t> </a:t>
            </a:r>
            <a:r>
              <a:rPr lang="en-US" dirty="0" err="1" smtClean="0"/>
              <a:t>Hussaini</a:t>
            </a:r>
            <a:r>
              <a:rPr lang="en-US" dirty="0" smtClean="0"/>
              <a:t> </a:t>
            </a:r>
            <a:r>
              <a:rPr lang="en-US" dirty="0" err="1" smtClean="0"/>
              <a:t>Dutsinma,from</a:t>
            </a:r>
            <a:r>
              <a:rPr lang="en-US" dirty="0" smtClean="0"/>
              <a:t>- 2006—November, 2010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INTRODUCTION</a:t>
            </a:r>
            <a:r>
              <a:rPr lang="en-US" u="sng" dirty="0" smtClean="0"/>
              <a:t>.</a:t>
            </a:r>
            <a:r>
              <a:rPr lang="en-US" dirty="0" smtClean="0"/>
              <a:t/>
            </a:r>
            <a:br>
              <a:rPr lang="en-US" dirty="0" smtClean="0"/>
            </a:br>
            <a:endParaRPr lang="en-US" dirty="0"/>
          </a:p>
        </p:txBody>
      </p:sp>
      <p:sp>
        <p:nvSpPr>
          <p:cNvPr id="3" name="Content Placeholder 2"/>
          <p:cNvSpPr>
            <a:spLocks noGrp="1"/>
          </p:cNvSpPr>
          <p:nvPr>
            <p:ph idx="1"/>
          </p:nvPr>
        </p:nvSpPr>
        <p:spPr>
          <a:xfrm>
            <a:off x="247650" y="990601"/>
            <a:ext cx="9410700" cy="4525963"/>
          </a:xfrm>
        </p:spPr>
        <p:txBody>
          <a:bodyPr>
            <a:noAutofit/>
          </a:bodyPr>
          <a:lstStyle/>
          <a:p>
            <a:pPr algn="just"/>
            <a:r>
              <a:rPr lang="en-US" sz="2000" dirty="0" smtClean="0"/>
              <a:t>The </a:t>
            </a:r>
            <a:r>
              <a:rPr lang="en-US" sz="2000" dirty="0"/>
              <a:t>National Association of Nigeria Nurses and Midwives (NANNM) is a professional-cum trade union organization empowered by the Trade Unions (Amendment) Act of 2005.  It is a non-governmental organization authorized to organize all professional nurses and midwives who are trained, registered and licensed to practice Nursing Profession in Nigeria, at both public and private sectors. .</a:t>
            </a:r>
            <a:br>
              <a:rPr lang="en-US" sz="2000" dirty="0"/>
            </a:br>
            <a:r>
              <a:rPr lang="en-US" sz="2000" dirty="0"/>
              <a:t>         The National Association of Nigeria Nurses and Midwives came into being by the enactment of Decree no- 22 of 1978, the Association became a Trade Union Organization and with the Industrial Arbitration Panel Award of 1980, confirmed and gazette in May, 1981, Professional Status of Nursing became a reality.       	Consequently National Association of Nigeria Nurses and Midwives mandatorily acquired the responsibility of a Trade Union Cum Professional </a:t>
            </a:r>
            <a:r>
              <a:rPr lang="en-US" sz="2000" dirty="0" err="1"/>
              <a:t>Organisation</a:t>
            </a:r>
            <a:r>
              <a:rPr lang="en-US" sz="2000" dirty="0"/>
              <a:t>, to perform oversight functions on Socio-economic welfare of Nurses and Midwives. This includes assessing, demanding, negotiating and effecting appropriate professional conditions of service for its members, employed in the public and well organized private sectors.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11162"/>
            <a:ext cx="8420100" cy="655638"/>
          </a:xfrm>
        </p:spPr>
        <p:txBody>
          <a:bodyPr>
            <a:normAutofit/>
          </a:bodyPr>
          <a:lstStyle/>
          <a:p>
            <a:pPr algn="ctr"/>
            <a:r>
              <a:rPr lang="en-US" sz="3200" b="1" u="sng" dirty="0" smtClean="0"/>
              <a:t>PAST DEPUTY PRESIDENTS OF NANNM.</a:t>
            </a:r>
            <a:endParaRPr lang="en-US" sz="3200" dirty="0"/>
          </a:p>
        </p:txBody>
      </p:sp>
      <p:sp>
        <p:nvSpPr>
          <p:cNvPr id="3" name="Content Placeholder 2"/>
          <p:cNvSpPr>
            <a:spLocks noGrp="1"/>
          </p:cNvSpPr>
          <p:nvPr>
            <p:ph idx="1"/>
          </p:nvPr>
        </p:nvSpPr>
        <p:spPr/>
        <p:txBody>
          <a:bodyPr/>
          <a:lstStyle/>
          <a:p>
            <a:pPr>
              <a:buNone/>
            </a:pPr>
            <a:r>
              <a:rPr lang="en-US" dirty="0" smtClean="0"/>
              <a:t>1) Comrade </a:t>
            </a:r>
            <a:r>
              <a:rPr lang="en-US" dirty="0" err="1" smtClean="0"/>
              <a:t>Mrs.Anigbo</a:t>
            </a:r>
            <a:r>
              <a:rPr lang="en-US" dirty="0" smtClean="0"/>
              <a:t>, 1978-1983</a:t>
            </a:r>
          </a:p>
          <a:p>
            <a:pPr>
              <a:buNone/>
            </a:pPr>
            <a:r>
              <a:rPr lang="en-US" dirty="0" smtClean="0"/>
              <a:t>2) Comrade Job Micah,1983-1987.</a:t>
            </a:r>
          </a:p>
          <a:p>
            <a:pPr>
              <a:buNone/>
            </a:pPr>
            <a:r>
              <a:rPr lang="en-US" dirty="0" smtClean="0"/>
              <a:t>3) Comrade </a:t>
            </a:r>
            <a:r>
              <a:rPr lang="en-US" dirty="0" err="1" smtClean="0"/>
              <a:t>Mrs.Uduak</a:t>
            </a:r>
            <a:r>
              <a:rPr lang="en-US" dirty="0" smtClean="0"/>
              <a:t> Akpan,1987-1992.</a:t>
            </a:r>
          </a:p>
          <a:p>
            <a:pPr>
              <a:buNone/>
            </a:pPr>
            <a:r>
              <a:rPr lang="en-US" dirty="0" smtClean="0"/>
              <a:t>4) Comrade </a:t>
            </a:r>
            <a:r>
              <a:rPr lang="en-US" dirty="0" err="1" smtClean="0"/>
              <a:t>Garba</a:t>
            </a:r>
            <a:r>
              <a:rPr lang="en-US" dirty="0" smtClean="0"/>
              <a:t> Mohammed,1992-1996.</a:t>
            </a:r>
          </a:p>
          <a:p>
            <a:pPr>
              <a:buNone/>
            </a:pPr>
            <a:r>
              <a:rPr lang="en-US" dirty="0" smtClean="0"/>
              <a:t>5) Comrade Mustapha Jumare,1996-2000.</a:t>
            </a:r>
          </a:p>
          <a:p>
            <a:pPr>
              <a:buNone/>
            </a:pPr>
            <a:r>
              <a:rPr lang="en-US" dirty="0" smtClean="0"/>
              <a:t>6) Comrade </a:t>
            </a:r>
            <a:r>
              <a:rPr lang="en-US" dirty="0" err="1" smtClean="0"/>
              <a:t>F.O.Omoregbe</a:t>
            </a:r>
            <a:r>
              <a:rPr lang="en-US" dirty="0" smtClean="0"/>
              <a:t>, 2004-2008.</a:t>
            </a:r>
          </a:p>
          <a:p>
            <a:pPr>
              <a:buNone/>
            </a:pPr>
            <a:r>
              <a:rPr lang="en-US" dirty="0" smtClean="0"/>
              <a:t>7) Comrade </a:t>
            </a:r>
            <a:r>
              <a:rPr lang="en-US" dirty="0" err="1" smtClean="0"/>
              <a:t>R.O.Tonade</a:t>
            </a:r>
            <a:r>
              <a:rPr lang="en-US" dirty="0" smtClean="0"/>
              <a:t>, 2008-2012</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PAST GENERAL SECRETARIES NANNM</a:t>
            </a:r>
            <a:r>
              <a:rPr lang="en-US" dirty="0" smtClean="0"/>
              <a:t>.</a:t>
            </a:r>
            <a:endParaRPr lang="en-US" dirty="0"/>
          </a:p>
        </p:txBody>
      </p:sp>
      <p:sp>
        <p:nvSpPr>
          <p:cNvPr id="3" name="Content Placeholder 2"/>
          <p:cNvSpPr>
            <a:spLocks noGrp="1"/>
          </p:cNvSpPr>
          <p:nvPr>
            <p:ph idx="1"/>
          </p:nvPr>
        </p:nvSpPr>
        <p:spPr/>
        <p:txBody>
          <a:bodyPr/>
          <a:lstStyle/>
          <a:p>
            <a:r>
              <a:rPr lang="en-US" dirty="0" smtClean="0"/>
              <a:t>1) Comrade Moses A. </a:t>
            </a:r>
            <a:r>
              <a:rPr lang="en-US" dirty="0" err="1" smtClean="0"/>
              <a:t>Olabode</a:t>
            </a:r>
            <a:r>
              <a:rPr lang="en-US" dirty="0" smtClean="0"/>
              <a:t>, Pioneer General Secretary, 1978-1992.</a:t>
            </a:r>
          </a:p>
          <a:p>
            <a:r>
              <a:rPr lang="en-US" dirty="0" smtClean="0"/>
              <a:t>2) Comrade Moses </a:t>
            </a:r>
            <a:r>
              <a:rPr lang="en-US" dirty="0" err="1" smtClean="0"/>
              <a:t>Ahura</a:t>
            </a:r>
            <a:r>
              <a:rPr lang="en-US" dirty="0" smtClean="0"/>
              <a:t> </a:t>
            </a:r>
            <a:r>
              <a:rPr lang="en-US" dirty="0" err="1" smtClean="0"/>
              <a:t>Matu</a:t>
            </a:r>
            <a:r>
              <a:rPr lang="en-US" dirty="0" smtClean="0"/>
              <a:t>, (1994 to 2004), </a:t>
            </a:r>
          </a:p>
          <a:p>
            <a:r>
              <a:rPr lang="en-US" dirty="0" smtClean="0"/>
              <a:t>3) Comrade Samson </a:t>
            </a:r>
            <a:r>
              <a:rPr lang="en-US" dirty="0" err="1" smtClean="0"/>
              <a:t>Bolawole</a:t>
            </a:r>
            <a:r>
              <a:rPr lang="en-US" dirty="0" smtClean="0"/>
              <a:t> (2006 to 2008), </a:t>
            </a:r>
          </a:p>
          <a:p>
            <a:r>
              <a:rPr lang="en-US" dirty="0" smtClean="0"/>
              <a:t>4) Comrade George M. </a:t>
            </a:r>
            <a:r>
              <a:rPr lang="en-US" dirty="0" err="1" smtClean="0"/>
              <a:t>Ayua</a:t>
            </a:r>
            <a:r>
              <a:rPr lang="en-US" dirty="0" smtClean="0"/>
              <a:t> (2008 to November 2013</a:t>
            </a:r>
          </a:p>
          <a:p>
            <a:r>
              <a:rPr lang="en-US" dirty="0" smtClean="0"/>
              <a:t>5)  </a:t>
            </a:r>
            <a:r>
              <a:rPr lang="en-US" dirty="0" err="1" smtClean="0"/>
              <a:t>ComradeYusuf-Badmus</a:t>
            </a:r>
            <a:r>
              <a:rPr lang="en-US" dirty="0" smtClean="0"/>
              <a:t>, W. G.  November 2013-2014.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420100" cy="639762"/>
          </a:xfrm>
        </p:spPr>
        <p:txBody>
          <a:bodyPr>
            <a:normAutofit fontScale="90000"/>
          </a:bodyPr>
          <a:lstStyle/>
          <a:p>
            <a:pPr algn="ctr"/>
            <a:r>
              <a:rPr lang="en-US" u="sng" dirty="0" smtClean="0"/>
              <a:t/>
            </a:r>
            <a:br>
              <a:rPr lang="en-US" u="sng" dirty="0" smtClean="0"/>
            </a:br>
            <a:r>
              <a:rPr lang="en-US" u="sng" dirty="0" smtClean="0"/>
              <a:t/>
            </a:r>
            <a:br>
              <a:rPr lang="en-US" u="sng" dirty="0" smtClean="0"/>
            </a:br>
            <a:r>
              <a:rPr lang="en-US" b="1" u="sng" dirty="0" smtClean="0"/>
              <a:t>CONCLUSION</a:t>
            </a:r>
            <a:endParaRPr lang="en-US" b="1" dirty="0"/>
          </a:p>
        </p:txBody>
      </p:sp>
      <p:sp>
        <p:nvSpPr>
          <p:cNvPr id="3" name="Content Placeholder 2"/>
          <p:cNvSpPr>
            <a:spLocks noGrp="1"/>
          </p:cNvSpPr>
          <p:nvPr>
            <p:ph idx="1"/>
          </p:nvPr>
        </p:nvSpPr>
        <p:spPr>
          <a:xfrm>
            <a:off x="990600" y="1447800"/>
            <a:ext cx="8420100" cy="5410200"/>
          </a:xfrm>
        </p:spPr>
        <p:txBody>
          <a:bodyPr>
            <a:normAutofit fontScale="70000" lnSpcReduction="20000"/>
          </a:bodyPr>
          <a:lstStyle/>
          <a:p>
            <a:pPr algn="just">
              <a:buNone/>
            </a:pPr>
            <a:r>
              <a:rPr lang="en-US" sz="2800" dirty="0" smtClean="0"/>
              <a:t>While it is obvious that the power house of Nursing Profession is the National Association of Nigeria Nurses and Midwives, it is equally undisputable that without Unity of Purpose and support of members, the Association may find it difficult to meet the yearnings of Nigeria Nurses and Midwives. However it is important that the Association must always make available appropriate information through effective communication channels.</a:t>
            </a:r>
          </a:p>
          <a:p>
            <a:pPr algn="just">
              <a:buNone/>
            </a:pPr>
            <a:r>
              <a:rPr lang="en-US" sz="2800" dirty="0" smtClean="0"/>
              <a:t>         Nurses and Midwives at all levels are therefore enjoined to shun any divisive tendencies, be critically minded and always establish facts before action as Professionals must always seek for information on our Profession, Clinical practice and Career progression rather than becoming angry, perpetual Complainants and slipped into negative indoctrination, against our professional Association.</a:t>
            </a:r>
          </a:p>
          <a:p>
            <a:pPr algn="just">
              <a:buNone/>
            </a:pPr>
            <a:r>
              <a:rPr lang="en-US" sz="2800" dirty="0" smtClean="0"/>
              <a:t>         We must support our leaders at all levels to serve us better, were necessary, appreciate their challenges and together find solutions. In a technology driven, competitive World and politically cloned Nigeria Health Sector, the Professional Association must always come up with effective strategies to meet the needs of members.</a:t>
            </a:r>
          </a:p>
          <a:p>
            <a:pPr>
              <a:buNone/>
            </a:pP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8420100" cy="5181600"/>
          </a:xfrm>
        </p:spPr>
        <p:txBody>
          <a:bodyPr>
            <a:normAutofit fontScale="70000" lnSpcReduction="20000"/>
          </a:bodyPr>
          <a:lstStyle/>
          <a:p>
            <a:pPr algn="just">
              <a:buNone/>
            </a:pPr>
            <a:r>
              <a:rPr lang="en-US" dirty="0" smtClean="0"/>
              <a:t>The National Association of Nigeria Nurses and Midwives must be proactive on Professional development and conditions of service for members. Regular educational </a:t>
            </a:r>
            <a:r>
              <a:rPr lang="en-US" dirty="0" err="1" smtClean="0"/>
              <a:t>programmes</a:t>
            </a:r>
            <a:r>
              <a:rPr lang="en-US" dirty="0" smtClean="0"/>
              <a:t> that will effectively equip Nurses and Midwives with the needed knowledge about their profession, Consumers of nursing services and professional assertiveness must be floated at all levels of nursing practice.</a:t>
            </a:r>
          </a:p>
          <a:p>
            <a:pPr algn="just">
              <a:buNone/>
            </a:pPr>
            <a:r>
              <a:rPr lang="en-US" dirty="0" smtClean="0"/>
              <a:t>         If Nurses and Midwives are to enjoy socio-economic advantage with professional fulfillment, the Association must develop strong political lobbying culture for professional demands, negotiation and appropriate reward.</a:t>
            </a:r>
          </a:p>
          <a:p>
            <a:pPr algn="just">
              <a:buNone/>
            </a:pPr>
            <a:r>
              <a:rPr lang="en-US" dirty="0" smtClean="0"/>
              <a:t>        In general, our leaders must demonstrate at all levels, altruism and patience in leadership, transparency in service, honesty in accountability and love in relationship.</a:t>
            </a:r>
          </a:p>
          <a:p>
            <a:pPr algn="just">
              <a:buNone/>
            </a:pPr>
            <a:endParaRPr lang="en-US" dirty="0"/>
          </a:p>
          <a:p>
            <a:pPr algn="ctr">
              <a:buNone/>
            </a:pPr>
            <a:r>
              <a:rPr lang="en-US" b="1" i="1" dirty="0" smtClean="0"/>
              <a:t>THANK YOU FOR LISTENING</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990600"/>
            <a:ext cx="8915400" cy="5135563"/>
          </a:xfrm>
        </p:spPr>
        <p:txBody>
          <a:bodyPr>
            <a:normAutofit fontScale="92500"/>
          </a:bodyPr>
          <a:lstStyle/>
          <a:p>
            <a:pPr algn="just">
              <a:buNone/>
            </a:pPr>
            <a:r>
              <a:rPr lang="en-US" dirty="0" smtClean="0"/>
              <a:t>		The </a:t>
            </a:r>
            <a:r>
              <a:rPr lang="en-US" dirty="0"/>
              <a:t>Association of Nigeria Nurses and Midwives is the only recognized non-governmental voice of Nurses and Midwives on matters affecting their Professional practice in </a:t>
            </a:r>
            <a:r>
              <a:rPr lang="en-US" dirty="0" smtClean="0"/>
              <a:t>Nigeria</a:t>
            </a:r>
            <a:endParaRPr lang="en-US" dirty="0"/>
          </a:p>
          <a:p>
            <a:pPr algn="just">
              <a:buNone/>
            </a:pPr>
            <a:r>
              <a:rPr lang="en-US" dirty="0"/>
              <a:t>        It is important to note that the wrong classification of Nurses as sub-Professionals and poor inappropriate conditions of service motivated the various groups of Nurses that were  existing differently and a times working against each other, claiming superiority of training and functions.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533401"/>
            <a:ext cx="8915400" cy="5592763"/>
          </a:xfrm>
        </p:spPr>
        <p:txBody>
          <a:bodyPr>
            <a:normAutofit fontScale="92500" lnSpcReduction="20000"/>
          </a:bodyPr>
          <a:lstStyle/>
          <a:p>
            <a:pPr algn="just"/>
            <a:r>
              <a:rPr lang="en-US" dirty="0"/>
              <a:t> The Government exploited this division to underrate Nurses and Midwives in Nigeria with poor conditions of service. It became worse with the report of </a:t>
            </a:r>
            <a:r>
              <a:rPr lang="en-US" dirty="0" err="1"/>
              <a:t>Udoji</a:t>
            </a:r>
            <a:r>
              <a:rPr lang="en-US" dirty="0"/>
              <a:t> Commission of 1975, which classified Nurses as second class Professionals by placing them on Grade Level 06 while other Professionals were placed on Grade Level 08.</a:t>
            </a:r>
          </a:p>
          <a:p>
            <a:pPr algn="just"/>
            <a:r>
              <a:rPr lang="en-US" dirty="0"/>
              <a:t>          The above was the non- disputable precursor, to the birth of National Association of Nigeria Nurses and Midwives; inaugurated at the City Hall Lagos on the 8th of December,1977 and by Decree 22 of 1978, made the only Government legally recognized voice of Nurses and Midwives, on their conditions of Service and Professional practice of Nursing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a:t>RATING AND CONDITIONS OF SERVICE OF NURSES BEFOFE 1978.</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a:t>Before 1978, Nurses and Midwives were classified as </a:t>
            </a:r>
            <a:r>
              <a:rPr lang="en-US" dirty="0" smtClean="0"/>
              <a:t>allied Professionals</a:t>
            </a:r>
            <a:r>
              <a:rPr lang="en-US" dirty="0"/>
              <a:t>, paramedical, Sub professionals, with different salary structures for various groups of Nurses</a:t>
            </a:r>
            <a:r>
              <a:rPr lang="en-US" dirty="0" smtClean="0"/>
              <a:t>. Namely,</a:t>
            </a:r>
            <a:endParaRPr lang="en-US" sz="2400" dirty="0"/>
          </a:p>
          <a:p>
            <a:pPr algn="just">
              <a:buNone/>
            </a:pPr>
            <a:r>
              <a:rPr lang="en-US" dirty="0" smtClean="0"/>
              <a:t>The </a:t>
            </a:r>
            <a:r>
              <a:rPr lang="en-US" dirty="0"/>
              <a:t>Psychiatric </a:t>
            </a:r>
            <a:r>
              <a:rPr lang="en-US" dirty="0" smtClean="0"/>
              <a:t>Nurses, The </a:t>
            </a:r>
            <a:r>
              <a:rPr lang="en-US" dirty="0"/>
              <a:t>Oversees trained </a:t>
            </a:r>
            <a:r>
              <a:rPr lang="en-US" dirty="0" smtClean="0"/>
              <a:t>Nurses (PATNON), The </a:t>
            </a:r>
            <a:r>
              <a:rPr lang="en-US" dirty="0"/>
              <a:t>Government </a:t>
            </a:r>
            <a:r>
              <a:rPr lang="en-US" dirty="0" smtClean="0"/>
              <a:t>Nurses, The </a:t>
            </a:r>
            <a:r>
              <a:rPr lang="en-US" dirty="0"/>
              <a:t>Local Government </a:t>
            </a:r>
            <a:r>
              <a:rPr lang="en-US" dirty="0" smtClean="0"/>
              <a:t>Nurses, The </a:t>
            </a:r>
            <a:r>
              <a:rPr lang="en-US" dirty="0"/>
              <a:t>Midwives- Grade </a:t>
            </a:r>
            <a:r>
              <a:rPr lang="en-US" dirty="0" smtClean="0"/>
              <a:t>I,  The </a:t>
            </a:r>
            <a:r>
              <a:rPr lang="en-US" dirty="0"/>
              <a:t>Midwives-Grade II</a:t>
            </a:r>
            <a:r>
              <a:rPr lang="en-US" dirty="0" smtClean="0"/>
              <a:t>.</a:t>
            </a:r>
          </a:p>
          <a:p>
            <a:pPr algn="just">
              <a:buNone/>
            </a:pPr>
            <a:r>
              <a:rPr lang="en-US" dirty="0" smtClean="0"/>
              <a:t>These groups of Nurses earned different salary structures from less than GL.06 and maximum of GL.12. The period of Sisters, Superintendents (Super) and Matrons on “N” scale and later “CT” scale (Technician scale) at one time or the other. The frequent agitations by these groups, though differently, showed that they were not happy, hence the need to do something to redress the situation.</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685800"/>
          </a:xfrm>
        </p:spPr>
        <p:txBody>
          <a:bodyPr>
            <a:noAutofit/>
          </a:bodyPr>
          <a:lstStyle/>
          <a:p>
            <a:r>
              <a:rPr lang="en-US" sz="2000" b="1" u="sng" dirty="0" smtClean="0"/>
              <a:t>BACKGROUND </a:t>
            </a:r>
            <a:r>
              <a:rPr lang="en-US" sz="2000" b="1" u="sng" dirty="0"/>
              <a:t>TO THE RESOLVE OF NURSES AND MIDWIVES TO COME TOGETHER AND FORM ONE STRONG TRADE UNION BOBY</a:t>
            </a:r>
            <a:endParaRPr lang="en-US" sz="2000" dirty="0"/>
          </a:p>
        </p:txBody>
      </p:sp>
      <p:sp>
        <p:nvSpPr>
          <p:cNvPr id="3" name="Content Placeholder 2"/>
          <p:cNvSpPr>
            <a:spLocks noGrp="1"/>
          </p:cNvSpPr>
          <p:nvPr>
            <p:ph idx="1"/>
          </p:nvPr>
        </p:nvSpPr>
        <p:spPr>
          <a:xfrm>
            <a:off x="533400" y="1143000"/>
            <a:ext cx="8915400" cy="4525963"/>
          </a:xfrm>
        </p:spPr>
        <p:txBody>
          <a:bodyPr>
            <a:normAutofit lnSpcReduction="10000"/>
          </a:bodyPr>
          <a:lstStyle/>
          <a:p>
            <a:pPr marL="514350" indent="-514350">
              <a:buNone/>
            </a:pPr>
            <a:r>
              <a:rPr lang="en-US" dirty="0" smtClean="0"/>
              <a:t>What let to nurses and midwives to come together to form a trade union body;</a:t>
            </a:r>
          </a:p>
          <a:p>
            <a:pPr marL="514350" indent="-514350">
              <a:buAutoNum type="alphaUcParenBoth"/>
            </a:pPr>
            <a:r>
              <a:rPr lang="en-US" dirty="0" smtClean="0"/>
              <a:t>Review </a:t>
            </a:r>
            <a:r>
              <a:rPr lang="en-US" dirty="0"/>
              <a:t>of Conditions of Service in the Public Service and Nurses’ plight during this </a:t>
            </a:r>
            <a:r>
              <a:rPr lang="en-US" dirty="0" smtClean="0"/>
              <a:t>period. This was done through:-</a:t>
            </a:r>
          </a:p>
          <a:p>
            <a:pPr>
              <a:buFont typeface="Wingdings" pitchFamily="2" charset="2"/>
              <a:buChar char="v"/>
            </a:pPr>
            <a:r>
              <a:rPr lang="en-US" sz="1900" b="1" u="sng" dirty="0" smtClean="0"/>
              <a:t>ELWOOD </a:t>
            </a:r>
            <a:r>
              <a:rPr lang="en-US" sz="1900" b="1" u="sng" dirty="0"/>
              <a:t>COMMISSION,1964</a:t>
            </a:r>
            <a:r>
              <a:rPr lang="en-US" sz="1900" u="sng" dirty="0" smtClean="0"/>
              <a:t>. </a:t>
            </a:r>
          </a:p>
          <a:p>
            <a:pPr>
              <a:buFont typeface="Wingdings" pitchFamily="2" charset="2"/>
              <a:buChar char="v"/>
            </a:pPr>
            <a:r>
              <a:rPr lang="en-US" sz="1900" b="1" u="sng" dirty="0" err="1" smtClean="0"/>
              <a:t>Udo</a:t>
            </a:r>
            <a:r>
              <a:rPr lang="en-US" sz="1900" b="1" u="sng" dirty="0" smtClean="0"/>
              <a:t> </a:t>
            </a:r>
            <a:r>
              <a:rPr lang="en-US" sz="1900" b="1" u="sng" dirty="0" err="1" smtClean="0"/>
              <a:t>Udoma</a:t>
            </a:r>
            <a:r>
              <a:rPr lang="en-US" sz="1900" b="1" u="sng" dirty="0" smtClean="0"/>
              <a:t> Commission,1972</a:t>
            </a:r>
            <a:r>
              <a:rPr lang="en-US" sz="1900" u="sng" dirty="0" smtClean="0"/>
              <a:t>.</a:t>
            </a:r>
          </a:p>
          <a:p>
            <a:pPr>
              <a:buFont typeface="Wingdings" pitchFamily="2" charset="2"/>
              <a:buChar char="v"/>
            </a:pPr>
            <a:r>
              <a:rPr lang="en-US" sz="2000" b="1" u="sng" dirty="0" smtClean="0"/>
              <a:t>UDOJI COOMISSION, 1975.</a:t>
            </a:r>
          </a:p>
          <a:p>
            <a:pPr>
              <a:buFont typeface="Wingdings" pitchFamily="2" charset="2"/>
              <a:buChar char="v"/>
            </a:pPr>
            <a:r>
              <a:rPr lang="en-US" sz="2000" b="1" u="sng" dirty="0" smtClean="0"/>
              <a:t>JUSTICE M.MOHAMMED PANEL, 1976</a:t>
            </a:r>
            <a:r>
              <a:rPr lang="en-US" sz="2000" u="sng" dirty="0" smtClean="0"/>
              <a:t>.</a:t>
            </a:r>
            <a:endParaRPr lang="en-US" dirty="0"/>
          </a:p>
          <a:p>
            <a:pPr>
              <a:buNone/>
            </a:pP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8420100" cy="5257800"/>
          </a:xfrm>
        </p:spPr>
        <p:txBody>
          <a:bodyPr>
            <a:normAutofit fontScale="70000" lnSpcReduction="20000"/>
          </a:bodyPr>
          <a:lstStyle/>
          <a:p>
            <a:pPr>
              <a:buNone/>
            </a:pPr>
            <a:r>
              <a:rPr lang="en-US" sz="2000" b="1" dirty="0" smtClean="0"/>
              <a:t>B)</a:t>
            </a:r>
            <a:r>
              <a:rPr lang="en-US" sz="2000" b="1" u="sng" dirty="0" smtClean="0"/>
              <a:t> THE NEED FOR UNITY OF PURPOSE RECOGNISED IN 1976.</a:t>
            </a:r>
            <a:endParaRPr lang="en-US" sz="2000" dirty="0" smtClean="0"/>
          </a:p>
          <a:p>
            <a:pPr algn="just">
              <a:buFont typeface="Wingdings" pitchFamily="2" charset="2"/>
              <a:buChar char="v"/>
            </a:pPr>
            <a:r>
              <a:rPr lang="en-US" dirty="0" smtClean="0"/>
              <a:t>The various commissions/panels above led to the need for nurses to come together. </a:t>
            </a:r>
          </a:p>
          <a:p>
            <a:pPr algn="just">
              <a:buFont typeface="Wingdings" pitchFamily="2" charset="2"/>
              <a:buChar char="v"/>
            </a:pPr>
            <a:r>
              <a:rPr lang="en-US" dirty="0" smtClean="0"/>
              <a:t>The meeting of five opinion nurse leaders from five different Associations, that came together to work for the unity of all Nurses for effective negotiation of conditions of service. They are namely: </a:t>
            </a:r>
          </a:p>
          <a:p>
            <a:pPr>
              <a:buNone/>
            </a:pPr>
            <a:r>
              <a:rPr lang="en-US" dirty="0" smtClean="0"/>
              <a:t>1 Oba </a:t>
            </a:r>
            <a:r>
              <a:rPr lang="en-US" dirty="0" err="1" smtClean="0"/>
              <a:t>M.A.Olabode</a:t>
            </a:r>
            <a:r>
              <a:rPr lang="en-US" dirty="0" smtClean="0"/>
              <a:t>, then the NNA zonal secretary, Western State	   </a:t>
            </a:r>
          </a:p>
          <a:p>
            <a:pPr>
              <a:buNone/>
            </a:pPr>
            <a:r>
              <a:rPr lang="en-US" dirty="0" smtClean="0"/>
              <a:t>2 </a:t>
            </a:r>
            <a:r>
              <a:rPr lang="en-US" dirty="0" err="1" smtClean="0"/>
              <a:t>Dr.Kola</a:t>
            </a:r>
            <a:r>
              <a:rPr lang="en-US" dirty="0" smtClean="0"/>
              <a:t> </a:t>
            </a:r>
            <a:r>
              <a:rPr lang="en-US" dirty="0" err="1" smtClean="0"/>
              <a:t>Oyedepo</a:t>
            </a:r>
            <a:r>
              <a:rPr lang="en-US" dirty="0" smtClean="0"/>
              <a:t>, then the Head of Department of   Nursing, University of Ibadan.</a:t>
            </a:r>
          </a:p>
          <a:p>
            <a:pPr>
              <a:buNone/>
            </a:pPr>
            <a:r>
              <a:rPr lang="en-US" dirty="0" smtClean="0"/>
              <a:t>3 Chief </a:t>
            </a:r>
            <a:r>
              <a:rPr lang="en-US" dirty="0" err="1" smtClean="0"/>
              <a:t>Olu</a:t>
            </a:r>
            <a:r>
              <a:rPr lang="en-US" dirty="0" smtClean="0"/>
              <a:t> </a:t>
            </a:r>
            <a:r>
              <a:rPr lang="en-US" dirty="0" err="1" smtClean="0"/>
              <a:t>Babajide</a:t>
            </a:r>
            <a:r>
              <a:rPr lang="en-US" dirty="0" smtClean="0"/>
              <a:t>, then representing the Nurse  Educators. </a:t>
            </a:r>
          </a:p>
          <a:p>
            <a:pPr>
              <a:buNone/>
            </a:pPr>
            <a:r>
              <a:rPr lang="en-US" dirty="0" smtClean="0"/>
              <a:t>4 Late Mr. </a:t>
            </a:r>
            <a:r>
              <a:rPr lang="en-US" dirty="0" err="1" smtClean="0"/>
              <a:t>E.Adelowo</a:t>
            </a:r>
            <a:r>
              <a:rPr lang="en-US" dirty="0" smtClean="0"/>
              <a:t>, then National Secretary of PAMON.                 </a:t>
            </a:r>
          </a:p>
          <a:p>
            <a:pPr>
              <a:buNone/>
            </a:pPr>
            <a:r>
              <a:rPr lang="en-US" dirty="0" smtClean="0"/>
              <a:t>5 Late </a:t>
            </a:r>
            <a:r>
              <a:rPr lang="en-US" dirty="0" err="1" smtClean="0"/>
              <a:t>Alhaji</a:t>
            </a:r>
            <a:r>
              <a:rPr lang="en-US" dirty="0" smtClean="0"/>
              <a:t> </a:t>
            </a:r>
            <a:r>
              <a:rPr lang="en-US" dirty="0" err="1" smtClean="0"/>
              <a:t>Yaya</a:t>
            </a:r>
            <a:r>
              <a:rPr lang="en-US" dirty="0" smtClean="0"/>
              <a:t> Ali, then Branch Secretary of NNA.</a:t>
            </a:r>
          </a:p>
          <a:p>
            <a:pPr>
              <a:buNone/>
            </a:pPr>
            <a:r>
              <a:rPr lang="en-US" dirty="0" smtClean="0"/>
              <a:t>The efforts of these Nurse Patriots led to the formation of the National Association of Nigeria Nurses and Midwives, hence they are known today as. </a:t>
            </a:r>
            <a:r>
              <a:rPr lang="en-US" b="1" dirty="0" smtClean="0"/>
              <a:t>The Founding Fathers Of NANNM</a:t>
            </a:r>
            <a:r>
              <a:rPr lang="en-US" dirty="0" smtClean="0"/>
              <a:t>. </a:t>
            </a:r>
          </a:p>
          <a:p>
            <a:pPr algn="just">
              <a:buFont typeface="Wingdings" pitchFamily="2" charset="2"/>
              <a:buChar char="v"/>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It is instructive to know that the efforts to form another Trade Union organization apart from Nigeria Nurses Association which was formed in 1946 with Mr. Nathaniel Cole as the General Secretaries and later </a:t>
            </a:r>
            <a:r>
              <a:rPr lang="en-US" dirty="0" err="1" smtClean="0"/>
              <a:t>Mr.S.S</a:t>
            </a:r>
            <a:r>
              <a:rPr lang="en-US" dirty="0" smtClean="0"/>
              <a:t>. </a:t>
            </a:r>
            <a:r>
              <a:rPr lang="en-US" dirty="0" err="1" smtClean="0"/>
              <a:t>Okezie</a:t>
            </a:r>
            <a:r>
              <a:rPr lang="en-US" dirty="0" smtClean="0"/>
              <a:t> in 1974faced serious resistance, especially from the Nigeria Nurses Association. But the following put a close to the controversies over the choice of National Association of Nigeria Nurses and Midwives:-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US" dirty="0" err="1" smtClean="0"/>
              <a:t>i</a:t>
            </a:r>
            <a:r>
              <a:rPr lang="en-US" dirty="0" smtClean="0"/>
              <a:t>) The enactment of Decree 22 of 1978 that recognized and registered NANNM as the only trade union of nurses and midwives in Nigeria.    </a:t>
            </a:r>
          </a:p>
          <a:p>
            <a:pPr algn="just">
              <a:buNone/>
            </a:pPr>
            <a:r>
              <a:rPr lang="en-US" dirty="0" smtClean="0"/>
              <a:t>(ii) The Supreme Court judgment of November,1981 confirmed     NANNM the only legal body for nurses and midwives in Nigeria.</a:t>
            </a:r>
          </a:p>
          <a:p>
            <a:pPr>
              <a:buNone/>
            </a:pPr>
            <a:r>
              <a:rPr lang="en-US" dirty="0" smtClean="0"/>
              <a:t>(iii)  The May 1982  “JOS ACCORD”  which agreed on the recognition and registration of  NANNM as the sole  Professional  and Trade Union </a:t>
            </a:r>
            <a:r>
              <a:rPr lang="en-US" dirty="0" err="1" smtClean="0"/>
              <a:t>Organisation</a:t>
            </a:r>
            <a:r>
              <a:rPr lang="en-US" dirty="0" smtClean="0"/>
              <a:t> for all Nurses and Midwives in Nigeria.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2249</Words>
  <Application>Microsoft Office PowerPoint</Application>
  <PresentationFormat>A4 Paper (210x297 mm)</PresentationFormat>
  <Paragraphs>127</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HISTORY OF THE NATIONAL ASSOCIATION OF NIGERIA NURSES AND MIDWIVES (NANNM) IN NIGERIA</vt:lpstr>
      <vt:lpstr>INTRODUCTION. </vt:lpstr>
      <vt:lpstr>PowerPoint Presentation</vt:lpstr>
      <vt:lpstr>PowerPoint Presentation</vt:lpstr>
      <vt:lpstr>RATING AND CONDITIONS OF SERVICE OF NURSES BEFOFE 1978.</vt:lpstr>
      <vt:lpstr>BACKGROUND TO THE RESOLVE OF NURSES AND MIDWIVES TO COME TOGETHER AND FORM ONE STRONG TRADE UNION BOBY</vt:lpstr>
      <vt:lpstr>PowerPoint Presentation</vt:lpstr>
      <vt:lpstr>PowerPoint Presentation</vt:lpstr>
      <vt:lpstr>PowerPoint Presentation</vt:lpstr>
      <vt:lpstr>PowerPoint Presentation</vt:lpstr>
      <vt:lpstr>PowerPoint Presentation</vt:lpstr>
      <vt:lpstr>PowerPoint Presentation</vt:lpstr>
      <vt:lpstr>PHILOSOPHY OF THE ASSOCIATION.</vt:lpstr>
      <vt:lpstr>THE AIMS AND OBJECTIVE OF THE ASSOCIATION.</vt:lpstr>
      <vt:lpstr>PowerPoint Presentation</vt:lpstr>
      <vt:lpstr>OFFICERS OF THE NATIONAL ASSOCIATION OF NIGERIA NURSES AND MIDWIVES.</vt:lpstr>
      <vt:lpstr>NATIONAL REGISTERED BOARD OF TRUSTEES</vt:lpstr>
      <vt:lpstr>AFFILIATION</vt:lpstr>
      <vt:lpstr>PAST PRESIDENTS OF NANNM.</vt:lpstr>
      <vt:lpstr>PAST DEPUTY PRESIDENTS OF NANNM.</vt:lpstr>
      <vt:lpstr>PAST GENERAL SECRETARIES NANNM.</vt:lpstr>
      <vt:lpstr>  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THE NATIONAL ASSOCIATION OF    NIGERIA NURSES AND MIDWIVES IN NIGERIA</dc:title>
  <dc:creator>user</dc:creator>
  <cp:lastModifiedBy>WUMI</cp:lastModifiedBy>
  <cp:revision>132</cp:revision>
  <dcterms:created xsi:type="dcterms:W3CDTF">2015-12-03T12:27:14Z</dcterms:created>
  <dcterms:modified xsi:type="dcterms:W3CDTF">2015-12-13T17:18:44Z</dcterms:modified>
</cp:coreProperties>
</file>