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0" r:id="rId20"/>
    <p:sldId id="281" r:id="rId21"/>
    <p:sldId id="282" r:id="rId22"/>
    <p:sldId id="283" r:id="rId23"/>
    <p:sldId id="275" r:id="rId24"/>
    <p:sldId id="277" r:id="rId25"/>
    <p:sldId id="278" r:id="rId26"/>
    <p:sldId id="279"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0"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FB4EC-46B8-4F7E-B437-F06E0A8FADAA}" type="datetimeFigureOut">
              <a:rPr lang="en-US" smtClean="0"/>
              <a:pPr/>
              <a:t>4/18/2019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7194D1-C546-46E4-ADE6-B669053A30EF}" type="slidenum">
              <a:rPr lang="en-US" smtClean="0"/>
              <a:pPr/>
              <a:t>‹#›</a:t>
            </a:fld>
            <a:endParaRPr lang="en-US"/>
          </a:p>
        </p:txBody>
      </p:sp>
    </p:spTree>
    <p:extLst>
      <p:ext uri="{BB962C8B-B14F-4D97-AF65-F5344CB8AC3E}">
        <p14:creationId xmlns:p14="http://schemas.microsoft.com/office/powerpoint/2010/main" xmlns="" val="59360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BFEA951-2A1F-47B3-9196-EBC1C65431F7}" type="slidenum">
              <a:rPr lang="en-US" smtClean="0"/>
              <a:pPr/>
              <a:t>1</a:t>
            </a:fld>
            <a:endParaRPr lang="en-US"/>
          </a:p>
        </p:txBody>
      </p:sp>
    </p:spTree>
    <p:extLst>
      <p:ext uri="{BB962C8B-B14F-4D97-AF65-F5344CB8AC3E}">
        <p14:creationId xmlns:p14="http://schemas.microsoft.com/office/powerpoint/2010/main" xmlns="" val="242822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FEA951-2A1F-47B3-9196-EBC1C65431F7}" type="slidenum">
              <a:rPr lang="en-US" smtClean="0"/>
              <a:pPr/>
              <a:t>2</a:t>
            </a:fld>
            <a:endParaRPr lang="en-US"/>
          </a:p>
        </p:txBody>
      </p:sp>
    </p:spTree>
    <p:extLst>
      <p:ext uri="{BB962C8B-B14F-4D97-AF65-F5344CB8AC3E}">
        <p14:creationId xmlns:p14="http://schemas.microsoft.com/office/powerpoint/2010/main" xmlns="" val="131956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FEA951-2A1F-47B3-9196-EBC1C65431F7}" type="slidenum">
              <a:rPr lang="en-US" smtClean="0"/>
              <a:pPr/>
              <a:t>11</a:t>
            </a:fld>
            <a:endParaRPr lang="en-US"/>
          </a:p>
        </p:txBody>
      </p:sp>
    </p:spTree>
    <p:extLst>
      <p:ext uri="{BB962C8B-B14F-4D97-AF65-F5344CB8AC3E}">
        <p14:creationId xmlns:p14="http://schemas.microsoft.com/office/powerpoint/2010/main" xmlns="" val="338099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669D2-CCFF-4D11-8390-43436B1081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8999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669D2-CCFF-4D11-8390-43436B1081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137037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669D2-CCFF-4D11-8390-43436B1081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18499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669D2-CCFF-4D11-8390-43436B1081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271034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669D2-CCFF-4D11-8390-43436B1081E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976053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669D2-CCFF-4D11-8390-43436B1081E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215409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669D2-CCFF-4D11-8390-43436B1081E3}" type="datetimeFigureOut">
              <a:rPr lang="en-US" smtClean="0"/>
              <a:pPr/>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72493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669D2-CCFF-4D11-8390-43436B1081E3}" type="datetimeFigureOut">
              <a:rPr lang="en-US" smtClean="0"/>
              <a:pPr/>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24101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669D2-CCFF-4D11-8390-43436B1081E3}" type="datetimeFigureOut">
              <a:rPr lang="en-US" smtClean="0"/>
              <a:pPr/>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182275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669D2-CCFF-4D11-8390-43436B1081E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373344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669D2-CCFF-4D11-8390-43436B1081E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54653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669D2-CCFF-4D11-8390-43436B1081E3}" type="datetimeFigureOut">
              <a:rPr lang="en-US" smtClean="0"/>
              <a:pPr/>
              <a:t>4/18/2019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91D19-F7DA-4014-8CCB-6DC38C64AA02}" type="slidenum">
              <a:rPr lang="en-US" smtClean="0"/>
              <a:pPr/>
              <a:t>‹#›</a:t>
            </a:fld>
            <a:endParaRPr lang="en-US"/>
          </a:p>
        </p:txBody>
      </p:sp>
    </p:spTree>
    <p:extLst>
      <p:ext uri="{BB962C8B-B14F-4D97-AF65-F5344CB8AC3E}">
        <p14:creationId xmlns:p14="http://schemas.microsoft.com/office/powerpoint/2010/main" xmlns="" val="3750208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362200"/>
          </a:xfrm>
        </p:spPr>
        <p:txBody>
          <a:bodyPr>
            <a:noAutofit/>
          </a:bodyPr>
          <a:lstStyle/>
          <a:p>
            <a:r>
              <a:rPr lang="en-GB" sz="3200" b="1" dirty="0">
                <a:latin typeface="Berlin Sans FB" pitchFamily="34" charset="0"/>
              </a:rPr>
              <a:t>A KEY NOTE ADDRESS ON INTERNATIONAL MIDWIVES DAY</a:t>
            </a:r>
            <a:r>
              <a:rPr lang="en-US" sz="3200" dirty="0">
                <a:latin typeface="Berlin Sans FB" pitchFamily="34" charset="0"/>
              </a:rPr>
              <a:t/>
            </a:r>
            <a:br>
              <a:rPr lang="en-US" sz="3200" dirty="0">
                <a:latin typeface="Berlin Sans FB" pitchFamily="34" charset="0"/>
              </a:rPr>
            </a:br>
            <a:r>
              <a:rPr lang="en-GB" sz="3200" b="1" dirty="0">
                <a:latin typeface="Berlin Sans FB" pitchFamily="34" charset="0"/>
              </a:rPr>
              <a:t>THEME: - </a:t>
            </a:r>
            <a:r>
              <a:rPr lang="en-GB" sz="3200" dirty="0">
                <a:latin typeface="Berlin Sans FB" pitchFamily="34" charset="0"/>
              </a:rPr>
              <a:t>MIDWIVES: DEFENDERS OF WOMEN RIGHTS. </a:t>
            </a:r>
            <a:endParaRPr lang="en-US" sz="3200" dirty="0">
              <a:latin typeface="Berlin Sans FB" pitchFamily="34" charset="0"/>
            </a:endParaRPr>
          </a:p>
        </p:txBody>
      </p:sp>
      <p:sp>
        <p:nvSpPr>
          <p:cNvPr id="3" name="Subtitle 2"/>
          <p:cNvSpPr>
            <a:spLocks noGrp="1"/>
          </p:cNvSpPr>
          <p:nvPr>
            <p:ph type="subTitle" idx="1"/>
          </p:nvPr>
        </p:nvSpPr>
        <p:spPr>
          <a:xfrm>
            <a:off x="152400" y="2971800"/>
            <a:ext cx="8610600" cy="3200400"/>
          </a:xfrm>
        </p:spPr>
        <p:txBody>
          <a:bodyPr>
            <a:noAutofit/>
          </a:bodyPr>
          <a:lstStyle/>
          <a:p>
            <a:r>
              <a:rPr lang="en-GB" sz="2800" dirty="0" smtClean="0">
                <a:solidFill>
                  <a:srgbClr val="FF0000"/>
                </a:solidFill>
                <a:latin typeface="Berlin Sans FB" pitchFamily="34" charset="0"/>
              </a:rPr>
              <a:t>BY</a:t>
            </a:r>
          </a:p>
          <a:p>
            <a:r>
              <a:rPr lang="en-GB" sz="2800" dirty="0" smtClean="0">
                <a:solidFill>
                  <a:srgbClr val="FF0000"/>
                </a:solidFill>
                <a:latin typeface="Berlin Sans FB" pitchFamily="34" charset="0"/>
              </a:rPr>
              <a:t>HALIMA </a:t>
            </a:r>
            <a:r>
              <a:rPr lang="en-GB" sz="2800" dirty="0">
                <a:solidFill>
                  <a:srgbClr val="FF0000"/>
                </a:solidFill>
                <a:latin typeface="Berlin Sans FB" pitchFamily="34" charset="0"/>
              </a:rPr>
              <a:t>KALLAH YAHAYA</a:t>
            </a:r>
            <a:endParaRPr lang="en-US" sz="2800" dirty="0">
              <a:solidFill>
                <a:srgbClr val="FF0000"/>
              </a:solidFill>
              <a:latin typeface="Berlin Sans FB" pitchFamily="34" charset="0"/>
            </a:endParaRPr>
          </a:p>
          <a:p>
            <a:r>
              <a:rPr lang="en-GB" sz="2800" dirty="0">
                <a:solidFill>
                  <a:srgbClr val="FF0000"/>
                </a:solidFill>
                <a:latin typeface="Berlin Sans FB" pitchFamily="34" charset="0"/>
              </a:rPr>
              <a:t>DIRECTOR</a:t>
            </a:r>
            <a:endParaRPr lang="en-US" sz="2800" dirty="0">
              <a:solidFill>
                <a:srgbClr val="FF0000"/>
              </a:solidFill>
              <a:latin typeface="Berlin Sans FB" pitchFamily="34" charset="0"/>
            </a:endParaRPr>
          </a:p>
          <a:p>
            <a:r>
              <a:rPr lang="en-GB" sz="2800" dirty="0">
                <a:solidFill>
                  <a:srgbClr val="FF0000"/>
                </a:solidFill>
                <a:latin typeface="Berlin Sans FB" pitchFamily="34" charset="0"/>
              </a:rPr>
              <a:t>SCHOOL OF MIDWIFERY, MALUMFASHI</a:t>
            </a:r>
            <a:endParaRPr lang="en-US" sz="2800" dirty="0">
              <a:solidFill>
                <a:srgbClr val="FF0000"/>
              </a:solidFill>
              <a:latin typeface="Berlin Sans FB" pitchFamily="34" charset="0"/>
            </a:endParaRPr>
          </a:p>
          <a:p>
            <a:r>
              <a:rPr lang="en-GB" sz="2800" dirty="0">
                <a:solidFill>
                  <a:srgbClr val="FF0000"/>
                </a:solidFill>
                <a:latin typeface="Berlin Sans FB" pitchFamily="34" charset="0"/>
              </a:rPr>
              <a:t>KATSINA </a:t>
            </a:r>
            <a:r>
              <a:rPr lang="en-GB" sz="2800" dirty="0" smtClean="0">
                <a:solidFill>
                  <a:srgbClr val="FF0000"/>
                </a:solidFill>
                <a:latin typeface="Berlin Sans FB" pitchFamily="34" charset="0"/>
              </a:rPr>
              <a:t>STATE.</a:t>
            </a:r>
            <a:endParaRPr lang="en-US" sz="2800" dirty="0">
              <a:solidFill>
                <a:srgbClr val="FF0000"/>
              </a:solidFill>
              <a:latin typeface="Berlin Sans FB" pitchFamily="34" charset="0"/>
            </a:endParaRPr>
          </a:p>
        </p:txBody>
      </p:sp>
    </p:spTree>
    <p:extLst>
      <p:ext uri="{BB962C8B-B14F-4D97-AF65-F5344CB8AC3E}">
        <p14:creationId xmlns:p14="http://schemas.microsoft.com/office/powerpoint/2010/main" xmlns="" val="204303480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lvl="0" algn="just"/>
            <a:r>
              <a:rPr lang="en-GB" sz="2800" dirty="0" smtClean="0">
                <a:latin typeface="Berlin Sans FB" pitchFamily="34" charset="0"/>
              </a:rPr>
              <a:t>Every Woman has a right to privacy.</a:t>
            </a:r>
            <a:endParaRPr lang="en-US" sz="2800" dirty="0" smtClean="0">
              <a:latin typeface="Berlin Sans FB" pitchFamily="34" charset="0"/>
            </a:endParaRPr>
          </a:p>
          <a:p>
            <a:pPr lvl="0" algn="just"/>
            <a:r>
              <a:rPr lang="en-GB" sz="2800" dirty="0" smtClean="0">
                <a:latin typeface="Berlin Sans FB" pitchFamily="34" charset="0"/>
              </a:rPr>
              <a:t>Every Woman has a right to security of her body.</a:t>
            </a:r>
            <a:endParaRPr lang="en-US" sz="2800" dirty="0" smtClean="0">
              <a:latin typeface="Berlin Sans FB" pitchFamily="34" charset="0"/>
            </a:endParaRPr>
          </a:p>
          <a:p>
            <a:pPr lvl="0" algn="just"/>
            <a:r>
              <a:rPr lang="en-GB" sz="2800" dirty="0" smtClean="0">
                <a:latin typeface="Berlin Sans FB" pitchFamily="34" charset="0"/>
              </a:rPr>
              <a:t>Every Woman has a right to participate actively in decisions about her health care and to offer informed consent.</a:t>
            </a:r>
            <a:endParaRPr lang="en-US" sz="2800" dirty="0" smtClean="0">
              <a:latin typeface="Berlin Sans FB" pitchFamily="34" charset="0"/>
            </a:endParaRPr>
          </a:p>
          <a:p>
            <a:pPr lvl="0" algn="just"/>
            <a:r>
              <a:rPr lang="en-GB" sz="2800" dirty="0" smtClean="0">
                <a:latin typeface="Berlin Sans FB" pitchFamily="34" charset="0"/>
              </a:rPr>
              <a:t>Every Woman has a right to choose the place where she gives birth.</a:t>
            </a:r>
            <a:endParaRPr lang="en-US" sz="2800" dirty="0" smtClean="0">
              <a:latin typeface="Berlin Sans FB" pitchFamily="34" charset="0"/>
            </a:endParaRPr>
          </a:p>
        </p:txBody>
      </p:sp>
    </p:spTree>
    <p:extLst>
      <p:ext uri="{BB962C8B-B14F-4D97-AF65-F5344CB8AC3E}">
        <p14:creationId xmlns:p14="http://schemas.microsoft.com/office/powerpoint/2010/main" xmlns="" val="356236670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248400"/>
          </a:xfrm>
        </p:spPr>
        <p:txBody>
          <a:bodyPr>
            <a:noAutofit/>
          </a:bodyPr>
          <a:lstStyle/>
          <a:p>
            <a:pPr marL="0" indent="0" algn="just">
              <a:buNone/>
            </a:pPr>
            <a:r>
              <a:rPr lang="en-GB" sz="2800" dirty="0">
                <a:latin typeface="Berlin Sans FB" pitchFamily="34" charset="0"/>
              </a:rPr>
              <a:t>However, Midwives have their own rights.</a:t>
            </a:r>
            <a:endParaRPr lang="en-US" sz="2800" dirty="0">
              <a:latin typeface="Berlin Sans FB" pitchFamily="34" charset="0"/>
            </a:endParaRPr>
          </a:p>
          <a:p>
            <a:pPr lvl="0" algn="just"/>
            <a:r>
              <a:rPr lang="en-GB" sz="2800" dirty="0">
                <a:latin typeface="Berlin Sans FB" pitchFamily="34" charset="0"/>
              </a:rPr>
              <a:t>Every Midwife has the right to a Midwifery- Specific education that will enable her to develop and maintain competency as a Midwife.</a:t>
            </a:r>
            <a:endParaRPr lang="en-US" sz="2800" dirty="0">
              <a:latin typeface="Berlin Sans FB" pitchFamily="34" charset="0"/>
            </a:endParaRPr>
          </a:p>
          <a:p>
            <a:pPr lvl="0" algn="just"/>
            <a:r>
              <a:rPr lang="en-GB" sz="2800" dirty="0">
                <a:latin typeface="Berlin Sans FB" pitchFamily="34" charset="0"/>
              </a:rPr>
              <a:t>Every Midwife has the right to practice on her own responsibility within the international confederation of Midwives definition and scope of practice of a Midwife.</a:t>
            </a:r>
            <a:endParaRPr lang="en-US" sz="2800" dirty="0">
              <a:latin typeface="Berlin Sans FB" pitchFamily="34" charset="0"/>
            </a:endParaRPr>
          </a:p>
          <a:p>
            <a:pPr lvl="0" algn="just"/>
            <a:r>
              <a:rPr lang="en-GB" sz="2800" dirty="0">
                <a:latin typeface="Berlin Sans FB" pitchFamily="34" charset="0"/>
              </a:rPr>
              <a:t>Every Midwife has the right to be  recognised, respected and supported as a health professional. Midwives have the right to access a strong midwifery association that can contribute to Midwifery and maternity policy and services at a national level.</a:t>
            </a:r>
            <a:endParaRPr lang="en-US" sz="2800" dirty="0">
              <a:latin typeface="Berlin Sans FB" pitchFamily="34" charset="0"/>
            </a:endParaRPr>
          </a:p>
          <a:p>
            <a:pPr algn="just"/>
            <a:endParaRPr lang="en-US" sz="2800" dirty="0">
              <a:solidFill>
                <a:srgbClr val="0070C0"/>
              </a:solidFill>
              <a:latin typeface="Berlin Sans FB" pitchFamily="34" charset="0"/>
            </a:endParaRPr>
          </a:p>
        </p:txBody>
      </p:sp>
    </p:spTree>
    <p:extLst>
      <p:ext uri="{BB962C8B-B14F-4D97-AF65-F5344CB8AC3E}">
        <p14:creationId xmlns:p14="http://schemas.microsoft.com/office/powerpoint/2010/main" xmlns="" val="220736082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724400"/>
          </a:xfrm>
        </p:spPr>
        <p:txBody>
          <a:bodyPr>
            <a:noAutofit/>
          </a:bodyPr>
          <a:lstStyle/>
          <a:p>
            <a:pPr marL="0" indent="0" algn="just">
              <a:buNone/>
            </a:pPr>
            <a:r>
              <a:rPr lang="en-GB" sz="2800" dirty="0">
                <a:latin typeface="Berlin Sans FB" pitchFamily="34" charset="0"/>
              </a:rPr>
              <a:t>Ladies and Gentlemen, Beautiful Midwives, let us use our rights to defend their rights.</a:t>
            </a:r>
            <a:endParaRPr lang="en-US" sz="2800" dirty="0">
              <a:latin typeface="Berlin Sans FB" pitchFamily="34" charset="0"/>
            </a:endParaRPr>
          </a:p>
          <a:p>
            <a:pPr algn="just"/>
            <a:r>
              <a:rPr lang="en-GB" sz="2800" dirty="0">
                <a:latin typeface="Berlin Sans FB" pitchFamily="34" charset="0"/>
              </a:rPr>
              <a:t>The ICM International code of ethics for Midwives emphasises the importance of Midwives recognising, advocating for, and respecting Woman rights of all people especially for Women. Specifically, section 3D which reads “Midwives understands the adverse consequences that ethical and Human right violations have on the health of Women and Infants and will work to eliminate these violations”</a:t>
            </a:r>
            <a:endParaRPr lang="en-US" sz="2800" dirty="0">
              <a:latin typeface="Berlin Sans FB" pitchFamily="34" charset="0"/>
            </a:endParaRPr>
          </a:p>
          <a:p>
            <a:pPr marL="0" indent="0" algn="just">
              <a:buNone/>
            </a:pPr>
            <a:endParaRPr lang="en-US" sz="2800" dirty="0" smtClean="0">
              <a:solidFill>
                <a:srgbClr val="0070C0"/>
              </a:solidFill>
              <a:latin typeface="Berlin Sans FB" pitchFamily="34" charset="0"/>
            </a:endParaRPr>
          </a:p>
        </p:txBody>
      </p:sp>
    </p:spTree>
    <p:extLst>
      <p:ext uri="{BB962C8B-B14F-4D97-AF65-F5344CB8AC3E}">
        <p14:creationId xmlns:p14="http://schemas.microsoft.com/office/powerpoint/2010/main" xmlns="" val="308170013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886200"/>
          </a:xfrm>
        </p:spPr>
        <p:txBody>
          <a:bodyPr>
            <a:normAutofit/>
          </a:bodyPr>
          <a:lstStyle/>
          <a:p>
            <a:pPr marL="0" indent="0" algn="just">
              <a:buNone/>
            </a:pPr>
            <a:r>
              <a:rPr lang="en-GB" sz="2800" dirty="0">
                <a:latin typeface="Berlin Sans FB" pitchFamily="34" charset="0"/>
              </a:rPr>
              <a:t>A Human is not Isolated like an Island, but is inter connected with families and communities. The work of Midwives around the World is based on Human connections that is ideal for furthering social justice.</a:t>
            </a:r>
            <a:endParaRPr lang="en-US" sz="2800" dirty="0">
              <a:latin typeface="Berlin Sans FB" pitchFamily="34" charset="0"/>
            </a:endParaRPr>
          </a:p>
          <a:p>
            <a:pPr marL="0" indent="0" algn="just">
              <a:buNone/>
            </a:pPr>
            <a:r>
              <a:rPr lang="en-GB" sz="2800" dirty="0">
                <a:latin typeface="Berlin Sans FB" pitchFamily="34" charset="0"/>
              </a:rPr>
              <a:t>Quality Midwifery care incorporate values and philosophy that arise from a Human right perspective, perspective that takes account of social determination of health and their contribution to health. </a:t>
            </a:r>
            <a:endParaRPr lang="en-US" sz="2800" dirty="0">
              <a:latin typeface="Berlin Sans FB" pitchFamily="34" charset="0"/>
            </a:endParaRPr>
          </a:p>
        </p:txBody>
      </p:sp>
    </p:spTree>
    <p:extLst>
      <p:ext uri="{BB962C8B-B14F-4D97-AF65-F5344CB8AC3E}">
        <p14:creationId xmlns:p14="http://schemas.microsoft.com/office/powerpoint/2010/main" xmlns="" val="200011059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10600" cy="4267200"/>
          </a:xfrm>
        </p:spPr>
        <p:txBody>
          <a:bodyPr>
            <a:noAutofit/>
          </a:bodyPr>
          <a:lstStyle/>
          <a:p>
            <a:pPr marL="0" indent="0" algn="just">
              <a:buNone/>
            </a:pPr>
            <a:r>
              <a:rPr lang="en-GB" sz="2800" dirty="0">
                <a:latin typeface="Berlin Sans FB" pitchFamily="34" charset="0"/>
              </a:rPr>
              <a:t>In the Midwifery code of ethics, there is a moral imperative for Midwives to care for Mothers and Babies </a:t>
            </a:r>
            <a:r>
              <a:rPr lang="en-GB" sz="2800" dirty="0" smtClean="0">
                <a:latin typeface="Berlin Sans FB" pitchFamily="34" charset="0"/>
              </a:rPr>
              <a:t>regardless of  </a:t>
            </a:r>
            <a:r>
              <a:rPr lang="en-GB" sz="2800" dirty="0">
                <a:latin typeface="Berlin Sans FB" pitchFamily="34" charset="0"/>
              </a:rPr>
              <a:t>their context or circumstances. The imperative is based on the principles of fairness and universal Human right to attainable standard of health to rectify health disparities. This ethical stance establishes a Human rights approach to Women, New-born and Families around the Globe, an approach that is echoed in codes of ethics for Midwives.</a:t>
            </a:r>
            <a:endParaRPr lang="en-US" sz="2800" dirty="0">
              <a:latin typeface="Berlin Sans FB" pitchFamily="34" charset="0"/>
            </a:endParaRPr>
          </a:p>
        </p:txBody>
      </p:sp>
    </p:spTree>
    <p:extLst>
      <p:ext uri="{BB962C8B-B14F-4D97-AF65-F5344CB8AC3E}">
        <p14:creationId xmlns:p14="http://schemas.microsoft.com/office/powerpoint/2010/main" xmlns="" val="255205912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9067800" cy="4876800"/>
          </a:xfrm>
        </p:spPr>
        <p:txBody>
          <a:bodyPr>
            <a:normAutofit/>
          </a:bodyPr>
          <a:lstStyle/>
          <a:p>
            <a:pPr marL="800100" lvl="2" indent="0" algn="just">
              <a:buNone/>
            </a:pPr>
            <a:r>
              <a:rPr lang="en-GB" sz="2800" dirty="0">
                <a:latin typeface="Berlin Sans FB" pitchFamily="34" charset="0"/>
              </a:rPr>
              <a:t>ICM is the International Midwifery Association that speak globally for and about Midwife the code (3) acknowledges Women as Person with Human right, seek justice for all people and equity in access to health care, and is based on mutual relationship of respect, trust and the dignity of all members of society. The code direct Midwives to develop partnership, facilitates informed decision, making and empowering Women/Families to define issues affecting the health of Women and Families within their culture/society.</a:t>
            </a:r>
            <a:endParaRPr lang="en-US" sz="2800" dirty="0">
              <a:solidFill>
                <a:srgbClr val="0070C0"/>
              </a:solidFill>
              <a:latin typeface="Berlin Sans FB" pitchFamily="34" charset="0"/>
            </a:endParaRPr>
          </a:p>
        </p:txBody>
      </p:sp>
    </p:spTree>
    <p:extLst>
      <p:ext uri="{BB962C8B-B14F-4D97-AF65-F5344CB8AC3E}">
        <p14:creationId xmlns:p14="http://schemas.microsoft.com/office/powerpoint/2010/main" xmlns="" val="1320863693"/>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1"/>
            <a:ext cx="8610600" cy="5486399"/>
          </a:xfrm>
        </p:spPr>
        <p:txBody>
          <a:bodyPr>
            <a:normAutofit/>
          </a:bodyPr>
          <a:lstStyle/>
          <a:p>
            <a:pPr marL="0" indent="0" algn="just">
              <a:buNone/>
            </a:pPr>
            <a:r>
              <a:rPr lang="en-GB" sz="2800" dirty="0">
                <a:latin typeface="Berlin Sans FB" pitchFamily="34" charset="0"/>
              </a:rPr>
              <a:t>The code also state that Midwives respond to the psychological, Physical, Emotion &amp; Spiritual needs of Women seeking health care, whatever their circumstances. This is a clear call to act in non-discriminatory ways. In addition, the code state that Midwives together with Women work with policy and funding agencies to define Women needs for health service and to ensure that resources are Family allocated considering priorities and availability. Here we have support for Midwifery advocacy at all policy level to improve approaches to care for Women, their Babies and Families</a:t>
            </a:r>
            <a:r>
              <a:rPr lang="en-GB" sz="2800" dirty="0" smtClean="0">
                <a:latin typeface="Berlin Sans FB" pitchFamily="34" charset="0"/>
              </a:rPr>
              <a:t>.</a:t>
            </a:r>
            <a:endParaRPr lang="en-US" sz="2800" dirty="0">
              <a:latin typeface="Berlin Sans FB" pitchFamily="34" charset="0"/>
            </a:endParaRPr>
          </a:p>
        </p:txBody>
      </p:sp>
    </p:spTree>
    <p:extLst>
      <p:ext uri="{BB962C8B-B14F-4D97-AF65-F5344CB8AC3E}">
        <p14:creationId xmlns:p14="http://schemas.microsoft.com/office/powerpoint/2010/main" xmlns="" val="820869558"/>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867400"/>
          </a:xfrm>
        </p:spPr>
        <p:txBody>
          <a:bodyPr>
            <a:normAutofit/>
          </a:bodyPr>
          <a:lstStyle/>
          <a:p>
            <a:pPr marL="0" indent="0" algn="just">
              <a:buNone/>
            </a:pPr>
            <a:r>
              <a:rPr lang="en-GB" sz="2800" dirty="0">
                <a:latin typeface="Berlin Sans FB" pitchFamily="34" charset="0"/>
              </a:rPr>
              <a:t>Together the selected statements from the ICM illustrate the centrality of Human right approach to the provision of Midwifery services.</a:t>
            </a:r>
            <a:endParaRPr lang="en-US" sz="2800" dirty="0">
              <a:latin typeface="Berlin Sans FB" pitchFamily="34" charset="0"/>
            </a:endParaRPr>
          </a:p>
          <a:p>
            <a:pPr marL="0" indent="0" algn="just">
              <a:buNone/>
            </a:pPr>
            <a:r>
              <a:rPr lang="en-GB" sz="2800" dirty="0" smtClean="0">
                <a:latin typeface="Berlin Sans FB" pitchFamily="34" charset="0"/>
              </a:rPr>
              <a:t>The </a:t>
            </a:r>
            <a:r>
              <a:rPr lang="en-GB" sz="2800" dirty="0">
                <a:latin typeface="Berlin Sans FB" pitchFamily="34" charset="0"/>
              </a:rPr>
              <a:t>statutory framework of supervision can easily be aligned to the right to health. Supervisors of midwives  are experienced Midwives with statutory responsibilities specifically appointed to protect Women and Babies and ensure maternity services respond to their need .they  support Women, They advocate for the right of all Women to make informed choices about their care and to actively promote a safe standard of Midwifery care. They are accountable to Women in how maternity care are provided.</a:t>
            </a:r>
            <a:endParaRPr lang="en-US" sz="2800" dirty="0">
              <a:latin typeface="Berlin Sans FB" pitchFamily="34" charset="0"/>
            </a:endParaRPr>
          </a:p>
          <a:p>
            <a:pPr marL="0" indent="0" algn="just">
              <a:buNone/>
            </a:pPr>
            <a:endParaRPr lang="en-US" sz="3000" dirty="0">
              <a:solidFill>
                <a:srgbClr val="0070C0"/>
              </a:solidFill>
              <a:latin typeface="Berlin Sans FB" pitchFamily="34" charset="0"/>
            </a:endParaRPr>
          </a:p>
        </p:txBody>
      </p:sp>
    </p:spTree>
    <p:extLst>
      <p:ext uri="{BB962C8B-B14F-4D97-AF65-F5344CB8AC3E}">
        <p14:creationId xmlns:p14="http://schemas.microsoft.com/office/powerpoint/2010/main" xmlns="" val="1442110629"/>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 xmlns:a16="http://schemas.microsoft.com/office/drawing/2014/main" id="{07E44CB6-A6B1-4B49-9140-25C18367D160}"/>
              </a:ext>
            </a:extLst>
          </p:cNvPr>
          <p:cNvSpPr>
            <a:spLocks noGrp="1"/>
          </p:cNvSpPr>
          <p:nvPr>
            <p:ph idx="1"/>
          </p:nvPr>
        </p:nvSpPr>
        <p:spPr>
          <a:xfrm>
            <a:off x="228600" y="228600"/>
            <a:ext cx="8686800" cy="6248400"/>
          </a:xfrm>
        </p:spPr>
        <p:txBody>
          <a:bodyPr>
            <a:normAutofit/>
          </a:bodyPr>
          <a:lstStyle/>
          <a:p>
            <a:pPr marL="0" indent="0" algn="just">
              <a:buNone/>
            </a:pPr>
            <a:r>
              <a:rPr lang="en-GB" sz="2800" dirty="0">
                <a:latin typeface="Berlin Sans FB" pitchFamily="34" charset="0"/>
              </a:rPr>
              <a:t>It requires to be 24 hours accessible a day and work with and for the Women to ensure they are actively involved in maternity services, SOMs are heard and seen locally and nationally as defenders of health right of child bearing Women therefore in the area of child birth they perform a role similar to that of a Human right defender</a:t>
            </a:r>
            <a:r>
              <a:rPr lang="en-GB" sz="2800" dirty="0" smtClean="0">
                <a:latin typeface="Berlin Sans FB" pitchFamily="34" charset="0"/>
              </a:rPr>
              <a:t>.</a:t>
            </a:r>
          </a:p>
          <a:p>
            <a:pPr marL="0" indent="0" algn="just">
              <a:buNone/>
            </a:pPr>
            <a:endParaRPr lang="en-GB" sz="2800" dirty="0">
              <a:latin typeface="Berlin Sans FB" pitchFamily="34" charset="0"/>
            </a:endParaRPr>
          </a:p>
          <a:p>
            <a:pPr marL="0" indent="0" algn="just">
              <a:buNone/>
            </a:pPr>
            <a:r>
              <a:rPr lang="en-GB" sz="2800" dirty="0">
                <a:latin typeface="Berlin Sans FB" pitchFamily="34" charset="0"/>
              </a:rPr>
              <a:t>Distinguished participants, Midwives are celebrated and recognised all over the World for their contribution in defending one of the fundamental Human right, the right of Women. (Kate Gilmore) the UN Deputy high commissioner for Human right in her words said, and I </a:t>
            </a:r>
            <a:r>
              <a:rPr lang="en-GB" sz="2800" dirty="0" smtClean="0">
                <a:latin typeface="Berlin Sans FB" pitchFamily="34" charset="0"/>
              </a:rPr>
              <a:t>quote:</a:t>
            </a:r>
            <a:endParaRPr lang="en-US" sz="2800" dirty="0">
              <a:latin typeface="Berlin Sans FB" pitchFamily="34" charset="0"/>
            </a:endParaRPr>
          </a:p>
          <a:p>
            <a:pPr marL="0" indent="0" algn="just">
              <a:buNone/>
            </a:pPr>
            <a:endParaRPr lang="en-US" sz="2800" dirty="0">
              <a:latin typeface="Berlin Sans FB" pitchFamily="34" charset="0"/>
            </a:endParaRPr>
          </a:p>
          <a:p>
            <a:pPr marL="0" indent="0" algn="just">
              <a:buNone/>
            </a:pPr>
            <a:endParaRPr lang="en-GB" sz="3000" dirty="0">
              <a:solidFill>
                <a:srgbClr val="0070C0"/>
              </a:solidFill>
              <a:latin typeface="Berlin Sans FB" pitchFamily="34" charset="0"/>
            </a:endParaRPr>
          </a:p>
        </p:txBody>
      </p:sp>
    </p:spTree>
    <p:extLst>
      <p:ext uri="{BB962C8B-B14F-4D97-AF65-F5344CB8AC3E}">
        <p14:creationId xmlns:p14="http://schemas.microsoft.com/office/powerpoint/2010/main" xmlns="" val="3313675002"/>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“human rights are not primarily about law, judges and court </a:t>
            </a:r>
            <a:r>
              <a:rPr lang="en-US" dirty="0" err="1" smtClean="0"/>
              <a:t>rooms,human</a:t>
            </a:r>
            <a:r>
              <a:rPr lang="en-US" dirty="0" smtClean="0"/>
              <a:t> rights are our shared definition of the person and the nature of human being</a:t>
            </a:r>
          </a:p>
          <a:p>
            <a:r>
              <a:rPr lang="en-US" dirty="0" smtClean="0"/>
              <a:t>Be midwives who provide dignified access of </a:t>
            </a:r>
            <a:r>
              <a:rPr lang="en-US" dirty="0" err="1" smtClean="0"/>
              <a:t>care,regardless</a:t>
            </a:r>
            <a:r>
              <a:rPr lang="en-US" dirty="0" smtClean="0"/>
              <a:t> of the patients identity or social status</a:t>
            </a:r>
          </a:p>
          <a:p>
            <a:r>
              <a:rPr lang="en-US" dirty="0" smtClean="0"/>
              <a:t>thank you-you </a:t>
            </a:r>
            <a:r>
              <a:rPr lang="en-US" dirty="0" err="1" smtClean="0"/>
              <a:t>dignifiers</a:t>
            </a:r>
            <a:r>
              <a:rPr lang="en-US" dirty="0" smtClean="0"/>
              <a:t> of women and you guardians of us at our smallest and most fragile</a:t>
            </a:r>
          </a:p>
          <a:p>
            <a:endParaRPr lang="en-US" dirty="0"/>
          </a:p>
        </p:txBody>
      </p:sp>
    </p:spTree>
    <p:extLst>
      <p:ext uri="{BB962C8B-B14F-4D97-AF65-F5344CB8AC3E}">
        <p14:creationId xmlns:p14="http://schemas.microsoft.com/office/powerpoint/2010/main" xmlns="" val="307467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953000"/>
          </a:xfrm>
        </p:spPr>
        <p:txBody>
          <a:bodyPr>
            <a:normAutofit/>
          </a:bodyPr>
          <a:lstStyle/>
          <a:p>
            <a:pPr marL="0" indent="0" algn="just">
              <a:buNone/>
            </a:pPr>
            <a:r>
              <a:rPr lang="en-GB" sz="3000" dirty="0">
                <a:latin typeface="Berlin Sans FB" pitchFamily="34" charset="0"/>
              </a:rPr>
              <a:t>Distinguished participants, Ladies and Gentlemen,</a:t>
            </a:r>
            <a:endParaRPr lang="en-US" sz="3000" dirty="0">
              <a:latin typeface="Berlin Sans FB" pitchFamily="34" charset="0"/>
            </a:endParaRPr>
          </a:p>
          <a:p>
            <a:pPr marL="0" indent="0" algn="just">
              <a:buNone/>
            </a:pPr>
            <a:r>
              <a:rPr lang="en-GB" sz="3000" dirty="0">
                <a:latin typeface="Berlin Sans FB" pitchFamily="34" charset="0"/>
              </a:rPr>
              <a:t>It is an honour for me to join all of you at this International Midwives Day.</a:t>
            </a:r>
            <a:endParaRPr lang="en-US" sz="3000" dirty="0">
              <a:latin typeface="Berlin Sans FB" pitchFamily="34" charset="0"/>
            </a:endParaRPr>
          </a:p>
          <a:p>
            <a:pPr marL="0" indent="0" algn="just">
              <a:buNone/>
            </a:pPr>
            <a:r>
              <a:rPr lang="en-GB" sz="3000" dirty="0">
                <a:latin typeface="Berlin Sans FB" pitchFamily="34" charset="0"/>
              </a:rPr>
              <a:t>I would like to Congratulate and appreciate the effort of the National Association of Nigerian Nurses and Midwives for convening this Conference and for asking me to speak on a topic close to my heart because Midwifery is the Barometer with which societal happiness is being measured.</a:t>
            </a:r>
            <a:endParaRPr lang="en-US" sz="3000" dirty="0">
              <a:latin typeface="Berlin Sans FB" pitchFamily="34" charset="0"/>
            </a:endParaRPr>
          </a:p>
        </p:txBody>
      </p:sp>
    </p:spTree>
    <p:extLst>
      <p:ext uri="{BB962C8B-B14F-4D97-AF65-F5344CB8AC3E}">
        <p14:creationId xmlns:p14="http://schemas.microsoft.com/office/powerpoint/2010/main" xmlns="" val="281763565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thank </a:t>
            </a:r>
            <a:r>
              <a:rPr lang="en-US" dirty="0"/>
              <a:t>y</a:t>
            </a:r>
            <a:r>
              <a:rPr lang="en-US" dirty="0" smtClean="0"/>
              <a:t>ou-those who uphold these highest standard for the most intimate </a:t>
            </a:r>
            <a:r>
              <a:rPr lang="en-US" dirty="0" err="1" smtClean="0"/>
              <a:t>compassion,the</a:t>
            </a:r>
            <a:r>
              <a:rPr lang="en-US" dirty="0" smtClean="0"/>
              <a:t> providers of solidarity even when live saving commodities stock </a:t>
            </a:r>
            <a:r>
              <a:rPr lang="en-US" dirty="0" err="1" smtClean="0"/>
              <a:t>out,when</a:t>
            </a:r>
            <a:r>
              <a:rPr lang="en-US" dirty="0" smtClean="0"/>
              <a:t> essentials services fail or are simply absent when health system crumble and betray</a:t>
            </a:r>
          </a:p>
          <a:p>
            <a:r>
              <a:rPr lang="en-US" dirty="0" smtClean="0"/>
              <a:t>Thank you-for your death-defying acts when bomb fall on hospital </a:t>
            </a:r>
            <a:r>
              <a:rPr lang="en-US" dirty="0" err="1" smtClean="0"/>
              <a:t>grounds,as</a:t>
            </a:r>
            <a:r>
              <a:rPr lang="en-US" dirty="0" smtClean="0"/>
              <a:t> bullets spray the clinics </a:t>
            </a:r>
            <a:r>
              <a:rPr lang="en-US" dirty="0" err="1" smtClean="0"/>
              <a:t>walls,when</a:t>
            </a:r>
            <a:r>
              <a:rPr lang="en-US" dirty="0" smtClean="0"/>
              <a:t> surgical theatre collapse under deliberate and targeted </a:t>
            </a:r>
            <a:r>
              <a:rPr lang="en-US" dirty="0" err="1" smtClean="0"/>
              <a:t>attacks,when</a:t>
            </a:r>
            <a:r>
              <a:rPr lang="en-US" dirty="0" smtClean="0"/>
              <a:t> </a:t>
            </a:r>
            <a:r>
              <a:rPr lang="en-US" dirty="0" err="1" smtClean="0"/>
              <a:t>labour</a:t>
            </a:r>
            <a:r>
              <a:rPr lang="en-US" dirty="0" smtClean="0"/>
              <a:t> wards are swept away by flood or terror</a:t>
            </a:r>
            <a:endParaRPr lang="en-US" dirty="0"/>
          </a:p>
        </p:txBody>
      </p:sp>
    </p:spTree>
    <p:extLst>
      <p:ext uri="{BB962C8B-B14F-4D97-AF65-F5344CB8AC3E}">
        <p14:creationId xmlns:p14="http://schemas.microsoft.com/office/powerpoint/2010/main" xmlns="" val="2884791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When you are pushed unto a front line that places your own health at risk too.</a:t>
            </a:r>
          </a:p>
          <a:p>
            <a:r>
              <a:rPr lang="en-US" dirty="0" smtClean="0"/>
              <a:t>Thank you those who gave up their own lives in pursuits of </a:t>
            </a:r>
            <a:r>
              <a:rPr lang="en-US" dirty="0" err="1" smtClean="0"/>
              <a:t>lifes</a:t>
            </a:r>
            <a:r>
              <a:rPr lang="en-US" dirty="0" smtClean="0"/>
              <a:t> protection</a:t>
            </a:r>
          </a:p>
          <a:p>
            <a:r>
              <a:rPr lang="en-US" dirty="0" smtClean="0"/>
              <a:t>Thank you for your </a:t>
            </a:r>
            <a:r>
              <a:rPr lang="en-US" dirty="0" err="1" smtClean="0"/>
              <a:t>resilence</a:t>
            </a:r>
            <a:r>
              <a:rPr lang="en-US" dirty="0" smtClean="0"/>
              <a:t> even though your stories are rarely fully told; when your courage is never fully seen as just this bold</a:t>
            </a:r>
          </a:p>
          <a:p>
            <a:r>
              <a:rPr lang="en-US" dirty="0" smtClean="0"/>
              <a:t>In these processes you accompany us-across life choices from life exploring to life </a:t>
            </a:r>
            <a:r>
              <a:rPr lang="en-US" dirty="0" err="1" smtClean="0"/>
              <a:t>making,life</a:t>
            </a:r>
            <a:r>
              <a:rPr lang="en-US" dirty="0" smtClean="0"/>
              <a:t> carrying and life delivering the process by which we are brought into human being-ness. enabling effective family planning, preventing malaria in pregnancy ,guarding against  mother to child transmission of HIV</a:t>
            </a:r>
            <a:endParaRPr lang="en-US" dirty="0"/>
          </a:p>
        </p:txBody>
      </p:sp>
    </p:spTree>
    <p:extLst>
      <p:ext uri="{BB962C8B-B14F-4D97-AF65-F5344CB8AC3E}">
        <p14:creationId xmlns:p14="http://schemas.microsoft.com/office/powerpoint/2010/main" xmlns="" val="2685132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Essentially if we are to eradicate obstetric </a:t>
            </a:r>
            <a:r>
              <a:rPr lang="en-US" dirty="0" err="1" smtClean="0"/>
              <a:t>fistula,you</a:t>
            </a:r>
            <a:r>
              <a:rPr lang="en-US" dirty="0" smtClean="0"/>
              <a:t> are primarily means by which cultural sensitive care can be offered, death from unsafe abortion prevented; by which  gender based violence can be responded to and the child bearing </a:t>
            </a:r>
            <a:r>
              <a:rPr lang="en-US" dirty="0" err="1" smtClean="0"/>
              <a:t>achild</a:t>
            </a:r>
            <a:r>
              <a:rPr lang="en-US" dirty="0" smtClean="0"/>
              <a:t> can be supported and perhaps even protected at last”</a:t>
            </a:r>
            <a:endParaRPr lang="en-US" dirty="0"/>
          </a:p>
        </p:txBody>
      </p:sp>
    </p:spTree>
    <p:extLst>
      <p:ext uri="{BB962C8B-B14F-4D97-AF65-F5344CB8AC3E}">
        <p14:creationId xmlns:p14="http://schemas.microsoft.com/office/powerpoint/2010/main" xmlns="" val="459255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A9784A86-8897-4006-8F3F-58FB1D729F42}"/>
              </a:ext>
            </a:extLst>
          </p:cNvPr>
          <p:cNvSpPr>
            <a:spLocks noGrp="1"/>
          </p:cNvSpPr>
          <p:nvPr>
            <p:ph idx="1"/>
          </p:nvPr>
        </p:nvSpPr>
        <p:spPr>
          <a:xfrm>
            <a:off x="152400" y="1143000"/>
            <a:ext cx="8839200" cy="4419600"/>
          </a:xfrm>
        </p:spPr>
        <p:txBody>
          <a:bodyPr>
            <a:noAutofit/>
          </a:bodyPr>
          <a:lstStyle/>
          <a:p>
            <a:pPr marL="0" indent="0" algn="just">
              <a:buNone/>
            </a:pPr>
            <a:r>
              <a:rPr lang="en-GB" sz="2800" smtClean="0">
                <a:latin typeface="Berlin Sans FB" pitchFamily="34" charset="0"/>
              </a:rPr>
              <a:t>“Thank </a:t>
            </a:r>
            <a:r>
              <a:rPr lang="en-GB" sz="2800" dirty="0">
                <a:latin typeface="Berlin Sans FB" pitchFamily="34" charset="0"/>
              </a:rPr>
              <a:t>you for being “</a:t>
            </a:r>
            <a:r>
              <a:rPr lang="en-GB" sz="2800" dirty="0" err="1" smtClean="0">
                <a:latin typeface="Berlin Sans FB" pitchFamily="34" charset="0"/>
              </a:rPr>
              <a:t>Ia</a:t>
            </a:r>
            <a:r>
              <a:rPr lang="en-GB" sz="2800" dirty="0" smtClean="0">
                <a:latin typeface="Berlin Sans FB" pitchFamily="34" charset="0"/>
              </a:rPr>
              <a:t> </a:t>
            </a:r>
            <a:r>
              <a:rPr lang="en-GB" sz="2800" dirty="0">
                <a:latin typeface="Berlin Sans FB" pitchFamily="34" charset="0"/>
              </a:rPr>
              <a:t>sage femme”- for being wise women and for being “ </a:t>
            </a:r>
            <a:r>
              <a:rPr lang="en-GB" sz="2800" dirty="0" err="1" smtClean="0">
                <a:latin typeface="Berlin Sans FB" pitchFamily="34" charset="0"/>
              </a:rPr>
              <a:t>Midwyf</a:t>
            </a:r>
            <a:r>
              <a:rPr lang="en-GB" sz="2800" dirty="0" smtClean="0">
                <a:latin typeface="Berlin Sans FB" pitchFamily="34" charset="0"/>
              </a:rPr>
              <a:t>” </a:t>
            </a:r>
            <a:r>
              <a:rPr lang="en-GB" sz="2800" dirty="0">
                <a:latin typeface="Berlin Sans FB" pitchFamily="34" charset="0"/>
              </a:rPr>
              <a:t>or in other words with Women, In your Unique and persistent roles in conception, pregnancy, labour, birth and early infancy, early Motherhood and onwards you accompany – not only heal; you bear witness are not mere observers; you stand for dignity not merely with science, by this accompaniment you are numbered too among the earliest of Humanist and among the first, albeit, more often unseen, defenders of the most fundamental right as Human being”</a:t>
            </a:r>
            <a:endParaRPr lang="en-US" sz="2800" dirty="0">
              <a:latin typeface="Berlin Sans FB" pitchFamily="34" charset="0"/>
            </a:endParaRPr>
          </a:p>
          <a:p>
            <a:pPr marL="0" indent="0" algn="just">
              <a:buNone/>
            </a:pPr>
            <a:endParaRPr lang="en-GB" sz="3000" dirty="0">
              <a:solidFill>
                <a:srgbClr val="0070C0"/>
              </a:solidFill>
              <a:latin typeface="Berlin Sans FB" pitchFamily="34" charset="0"/>
            </a:endParaRPr>
          </a:p>
        </p:txBody>
      </p:sp>
    </p:spTree>
    <p:extLst>
      <p:ext uri="{BB962C8B-B14F-4D97-AF65-F5344CB8AC3E}">
        <p14:creationId xmlns:p14="http://schemas.microsoft.com/office/powerpoint/2010/main" xmlns="" val="684246851"/>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429000"/>
          </a:xfrm>
        </p:spPr>
        <p:txBody>
          <a:bodyPr>
            <a:normAutofit lnSpcReduction="10000"/>
          </a:bodyPr>
          <a:lstStyle/>
          <a:p>
            <a:pPr marL="0" indent="0" algn="just">
              <a:buNone/>
            </a:pPr>
            <a:r>
              <a:rPr lang="en-GB" sz="2800" dirty="0">
                <a:latin typeface="Berlin Sans FB" pitchFamily="34" charset="0"/>
              </a:rPr>
              <a:t>She further stated, and I quote,</a:t>
            </a:r>
            <a:endParaRPr lang="en-US" sz="2800" dirty="0">
              <a:latin typeface="Berlin Sans FB" pitchFamily="34" charset="0"/>
            </a:endParaRPr>
          </a:p>
          <a:p>
            <a:pPr marL="0" indent="0" algn="just">
              <a:buNone/>
            </a:pPr>
            <a:r>
              <a:rPr lang="en-GB" sz="2800" dirty="0">
                <a:latin typeface="Berlin Sans FB" pitchFamily="34" charset="0"/>
              </a:rPr>
              <a:t>“We must accompany those who bear inequalities highest burdens. We must accompany all those the World seeks to deny, exclude or deprive of their fundamental Human right, midwives are essential creators of the solidarity &amp; unity the World need so desperate to see”</a:t>
            </a:r>
            <a:endParaRPr lang="en-US" sz="2800" dirty="0">
              <a:latin typeface="Berlin Sans FB" pitchFamily="34" charset="0"/>
            </a:endParaRPr>
          </a:p>
          <a:p>
            <a:pPr marL="0" indent="0" algn="just">
              <a:buNone/>
            </a:pPr>
            <a:r>
              <a:rPr lang="en-GB" sz="2800" dirty="0">
                <a:latin typeface="Berlin Sans FB" pitchFamily="34" charset="0"/>
              </a:rPr>
              <a:t> </a:t>
            </a:r>
            <a:endParaRPr lang="en-US" sz="2800" dirty="0">
              <a:latin typeface="Berlin Sans FB" pitchFamily="34" charset="0"/>
            </a:endParaRPr>
          </a:p>
          <a:p>
            <a:pPr algn="just"/>
            <a:endParaRPr lang="en-US" sz="2800" dirty="0">
              <a:latin typeface="Berlin Sans FB" pitchFamily="34" charset="0"/>
            </a:endParaRPr>
          </a:p>
        </p:txBody>
      </p:sp>
    </p:spTree>
    <p:extLst>
      <p:ext uri="{BB962C8B-B14F-4D97-AF65-F5344CB8AC3E}">
        <p14:creationId xmlns:p14="http://schemas.microsoft.com/office/powerpoint/2010/main" xmlns="" val="1790014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458200" cy="6019800"/>
          </a:xfrm>
        </p:spPr>
        <p:txBody>
          <a:bodyPr>
            <a:normAutofit fontScale="92500" lnSpcReduction="10000"/>
          </a:bodyPr>
          <a:lstStyle/>
          <a:p>
            <a:pPr marL="0" indent="0" algn="just">
              <a:buNone/>
            </a:pPr>
            <a:r>
              <a:rPr lang="en-GB" sz="2800" dirty="0">
                <a:latin typeface="Berlin Sans FB" pitchFamily="34" charset="0"/>
              </a:rPr>
              <a:t>Distinguish Ladies and Gentlemen, at this juncture, </a:t>
            </a:r>
            <a:r>
              <a:rPr lang="en-GB" sz="2800" dirty="0" err="1" smtClean="0">
                <a:latin typeface="Berlin Sans FB" pitchFamily="34" charset="0"/>
              </a:rPr>
              <a:t>Iwant</a:t>
            </a:r>
            <a:r>
              <a:rPr lang="en-GB" sz="2800" dirty="0" smtClean="0">
                <a:latin typeface="Berlin Sans FB" pitchFamily="34" charset="0"/>
              </a:rPr>
              <a:t> us to </a:t>
            </a:r>
            <a:r>
              <a:rPr lang="en-GB" sz="2800" dirty="0" err="1" smtClean="0">
                <a:latin typeface="Berlin Sans FB" pitchFamily="34" charset="0"/>
              </a:rPr>
              <a:t>rememberthat</a:t>
            </a:r>
            <a:r>
              <a:rPr lang="en-GB" sz="2800" dirty="0" smtClean="0">
                <a:latin typeface="Berlin Sans FB" pitchFamily="34" charset="0"/>
              </a:rPr>
              <a:t> the most important difference between the developing countries and the developed is in the field of “mother and child health” so also the midwife is one of the most important members of the health care profession in terms of </a:t>
            </a:r>
            <a:r>
              <a:rPr lang="en-GB" sz="2800" dirty="0" err="1" smtClean="0">
                <a:latin typeface="Berlin Sans FB" pitchFamily="34" charset="0"/>
              </a:rPr>
              <a:t>duties,powers</a:t>
            </a:r>
            <a:r>
              <a:rPr lang="en-GB" sz="2800" dirty="0" smtClean="0">
                <a:latin typeface="Berlin Sans FB" pitchFamily="34" charset="0"/>
              </a:rPr>
              <a:t> and </a:t>
            </a:r>
            <a:r>
              <a:rPr lang="en-GB" sz="2800" dirty="0" err="1" smtClean="0">
                <a:latin typeface="Berlin Sans FB" pitchFamily="34" charset="0"/>
              </a:rPr>
              <a:t>responsibilities.therefore</a:t>
            </a:r>
            <a:r>
              <a:rPr lang="en-GB" sz="2800" dirty="0" smtClean="0">
                <a:latin typeface="Berlin Sans FB" pitchFamily="34" charset="0"/>
              </a:rPr>
              <a:t> i </a:t>
            </a:r>
            <a:r>
              <a:rPr lang="en-GB" sz="2800" dirty="0">
                <a:latin typeface="Berlin Sans FB" pitchFamily="34" charset="0"/>
              </a:rPr>
              <a:t>am calling on these Wonderful creatures, Compassionate Warriors, Defenders of Women right to re-double their effort in protecting and promoting Human right for Women</a:t>
            </a:r>
            <a:r>
              <a:rPr lang="en-GB" sz="2800" dirty="0" smtClean="0">
                <a:latin typeface="Berlin Sans FB" pitchFamily="34" charset="0"/>
              </a:rPr>
              <a:t>.</a:t>
            </a:r>
          </a:p>
          <a:p>
            <a:pPr marL="0" indent="0" algn="just">
              <a:buNone/>
            </a:pPr>
            <a:endParaRPr lang="en-US" sz="2800" dirty="0">
              <a:latin typeface="Berlin Sans FB" pitchFamily="34" charset="0"/>
            </a:endParaRPr>
          </a:p>
          <a:p>
            <a:pPr marL="0" indent="0" algn="just">
              <a:buNone/>
            </a:pPr>
            <a:r>
              <a:rPr lang="en-GB" sz="2800" dirty="0" smtClean="0">
                <a:latin typeface="Berlin Sans FB" pitchFamily="34" charset="0"/>
              </a:rPr>
              <a:t>I would like to also extend the call to all policy makers around the Globe to create and implement policies that will protect these </a:t>
            </a:r>
            <a:r>
              <a:rPr lang="en-GB" sz="2800" dirty="0" err="1" smtClean="0">
                <a:latin typeface="Berlin Sans FB" pitchFamily="34" charset="0"/>
              </a:rPr>
              <a:t>unseen,resilence</a:t>
            </a:r>
            <a:r>
              <a:rPr lang="en-GB" sz="2800" dirty="0" smtClean="0">
                <a:latin typeface="Berlin Sans FB" pitchFamily="34" charset="0"/>
              </a:rPr>
              <a:t> defenders of Women rights that discharge their duties some times in most difficult situations around the World.</a:t>
            </a:r>
            <a:br>
              <a:rPr lang="en-GB" sz="2800" dirty="0" smtClean="0">
                <a:latin typeface="Berlin Sans FB" pitchFamily="34" charset="0"/>
              </a:rPr>
            </a:br>
            <a:endParaRPr lang="en-GB" sz="2800" dirty="0" smtClean="0">
              <a:latin typeface="Berlin Sans FB" pitchFamily="34" charset="0"/>
            </a:endParaRPr>
          </a:p>
          <a:p>
            <a:pPr marL="0" indent="0" algn="just">
              <a:buNone/>
            </a:pPr>
            <a:endParaRPr lang="en-US" sz="2800" dirty="0">
              <a:latin typeface="Berlin Sans FB" pitchFamily="34" charset="0"/>
            </a:endParaRPr>
          </a:p>
        </p:txBody>
      </p:sp>
    </p:spTree>
    <p:extLst>
      <p:ext uri="{BB962C8B-B14F-4D97-AF65-F5344CB8AC3E}">
        <p14:creationId xmlns:p14="http://schemas.microsoft.com/office/powerpoint/2010/main" xmlns="" val="3069033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610600" cy="2514600"/>
          </a:xfrm>
        </p:spPr>
        <p:txBody>
          <a:bodyPr>
            <a:normAutofit/>
          </a:bodyPr>
          <a:lstStyle/>
          <a:p>
            <a:pPr marL="0" indent="0" algn="just">
              <a:buNone/>
            </a:pPr>
            <a:r>
              <a:rPr lang="en-GB" sz="2800" dirty="0" smtClean="0">
                <a:latin typeface="Berlin Sans FB" pitchFamily="34" charset="0"/>
              </a:rPr>
              <a:t>Lastly</a:t>
            </a:r>
            <a:r>
              <a:rPr lang="en-GB" sz="2800" dirty="0">
                <a:latin typeface="Berlin Sans FB" pitchFamily="34" charset="0"/>
              </a:rPr>
              <a:t>, I would like to Congratulate organizers of this wonderful and educative gathering and wish all participant safe journey back to </a:t>
            </a:r>
            <a:r>
              <a:rPr lang="en-GB" sz="2800" dirty="0" smtClean="0">
                <a:latin typeface="Berlin Sans FB" pitchFamily="34" charset="0"/>
              </a:rPr>
              <a:t>your </a:t>
            </a:r>
            <a:r>
              <a:rPr lang="en-GB" sz="2800" dirty="0">
                <a:latin typeface="Berlin Sans FB" pitchFamily="34" charset="0"/>
              </a:rPr>
              <a:t>respective </a:t>
            </a:r>
            <a:r>
              <a:rPr lang="en-GB" sz="2800" dirty="0" smtClean="0">
                <a:latin typeface="Berlin Sans FB" pitchFamily="34" charset="0"/>
              </a:rPr>
              <a:t>destinations</a:t>
            </a:r>
            <a:r>
              <a:rPr lang="en-GB" sz="2800" dirty="0">
                <a:latin typeface="Berlin Sans FB" pitchFamily="34" charset="0"/>
              </a:rPr>
              <a:t>.</a:t>
            </a:r>
            <a:endParaRPr lang="en-GB" sz="2800" dirty="0" smtClean="0">
              <a:latin typeface="Berlin Sans FB" pitchFamily="34" charset="0"/>
            </a:endParaRPr>
          </a:p>
          <a:p>
            <a:pPr marL="0" indent="0" algn="just">
              <a:buNone/>
            </a:pPr>
            <a:endParaRPr lang="en-US" sz="2800" dirty="0">
              <a:latin typeface="Berlin Sans FB" pitchFamily="34" charset="0"/>
            </a:endParaRPr>
          </a:p>
          <a:p>
            <a:pPr marL="0" indent="0" algn="just">
              <a:buNone/>
            </a:pPr>
            <a:endParaRPr lang="en-US" sz="2800" dirty="0">
              <a:latin typeface="Berlin Sans FB" pitchFamily="34" charset="0"/>
            </a:endParaRPr>
          </a:p>
        </p:txBody>
      </p:sp>
    </p:spTree>
    <p:extLst>
      <p:ext uri="{BB962C8B-B14F-4D97-AF65-F5344CB8AC3E}">
        <p14:creationId xmlns:p14="http://schemas.microsoft.com/office/powerpoint/2010/main" xmlns="" val="2605020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1"/>
            <a:ext cx="8229600" cy="1828799"/>
          </a:xfrm>
        </p:spPr>
        <p:txBody>
          <a:bodyPr>
            <a:noAutofit/>
          </a:bodyPr>
          <a:lstStyle/>
          <a:p>
            <a:pPr marL="0" indent="0" algn="ctr">
              <a:buNone/>
            </a:pPr>
            <a:r>
              <a:rPr lang="en-US" sz="6000" dirty="0" smtClean="0">
                <a:solidFill>
                  <a:srgbClr val="FF0000"/>
                </a:solidFill>
                <a:latin typeface="Berlin Sans FB Demi" pitchFamily="34" charset="0"/>
              </a:rPr>
              <a:t>THANK YOU FOR LISTENING.</a:t>
            </a:r>
            <a:endParaRPr lang="en-US" sz="6000" dirty="0">
              <a:solidFill>
                <a:srgbClr val="FF0000"/>
              </a:solidFill>
              <a:latin typeface="Berlin Sans FB Demi" pitchFamily="34" charset="0"/>
            </a:endParaRPr>
          </a:p>
        </p:txBody>
      </p:sp>
    </p:spTree>
    <p:extLst>
      <p:ext uri="{BB962C8B-B14F-4D97-AF65-F5344CB8AC3E}">
        <p14:creationId xmlns:p14="http://schemas.microsoft.com/office/powerpoint/2010/main" xmlns="" val="266660144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096000"/>
          </a:xfrm>
        </p:spPr>
        <p:txBody>
          <a:bodyPr>
            <a:normAutofit fontScale="85000" lnSpcReduction="20000"/>
          </a:bodyPr>
          <a:lstStyle/>
          <a:p>
            <a:pPr marL="0" indent="0" algn="just">
              <a:buNone/>
            </a:pPr>
            <a:r>
              <a:rPr lang="en-GB" sz="2800" dirty="0">
                <a:latin typeface="Berlin Sans FB" pitchFamily="34" charset="0"/>
              </a:rPr>
              <a:t>Ladies and Gentlemen, let me share a story with you, A story of Agnes </a:t>
            </a:r>
            <a:r>
              <a:rPr lang="en-GB" sz="2800" dirty="0" err="1">
                <a:latin typeface="Berlin Sans FB" pitchFamily="34" charset="0"/>
              </a:rPr>
              <a:t>Gereb</a:t>
            </a:r>
            <a:r>
              <a:rPr lang="en-GB" sz="2800" dirty="0">
                <a:latin typeface="Berlin Sans FB" pitchFamily="34" charset="0"/>
              </a:rPr>
              <a:t> in Budapest, Hungry.</a:t>
            </a:r>
            <a:endParaRPr lang="en-US" sz="2800" dirty="0">
              <a:latin typeface="Berlin Sans FB" pitchFamily="34" charset="0"/>
            </a:endParaRPr>
          </a:p>
          <a:p>
            <a:pPr marL="0" indent="0" algn="just">
              <a:buNone/>
            </a:pPr>
            <a:r>
              <a:rPr lang="en-GB" sz="2800" dirty="0">
                <a:latin typeface="Berlin Sans FB" pitchFamily="34" charset="0"/>
              </a:rPr>
              <a:t>She is a Midwife and Obstetrician, who supported women giving birth at Home,</a:t>
            </a:r>
            <a:endParaRPr lang="en-US" sz="2800" dirty="0">
              <a:latin typeface="Berlin Sans FB" pitchFamily="34" charset="0"/>
            </a:endParaRPr>
          </a:p>
          <a:p>
            <a:pPr marL="0" indent="0" algn="just">
              <a:buNone/>
            </a:pPr>
            <a:r>
              <a:rPr lang="en-GB" sz="2800" dirty="0">
                <a:latin typeface="Berlin Sans FB" pitchFamily="34" charset="0"/>
              </a:rPr>
              <a:t>She attends to any call on her by women delivering at Home because she believes that Women have a right to Home delivery .she is  an Advocate of Home delivery at National level. Home delivery was then illegal up until 2018. In 2012 she was sentenced to 2 years for medical negligence and 10 years ban on professional activity (A UN Special rapporteur stated that the detention may be link to her work in depending Human rights). She was subjected to humiliation and degrading treatments while in detention, she appeared in court in Hand cuffs and shackles, she spends 3 Month in pre-trial  detention and more than 3 years under House arrest. In 2018, An appeal was made to The President of Hungry by an Organisation of Human right defenders and the sentence was cancelled but the ban and penalty still remains. Today Home deliveries and Male presence during delivery is allowed in Budapest because of her struggles and effort.</a:t>
            </a:r>
            <a:endParaRPr lang="en-US" sz="2800" dirty="0">
              <a:latin typeface="Berlin Sans FB" pitchFamily="34" charset="0"/>
            </a:endParaRPr>
          </a:p>
        </p:txBody>
      </p:sp>
    </p:spTree>
    <p:extLst>
      <p:ext uri="{BB962C8B-B14F-4D97-AF65-F5344CB8AC3E}">
        <p14:creationId xmlns:p14="http://schemas.microsoft.com/office/powerpoint/2010/main" xmlns="" val="48482001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5867400"/>
          </a:xfrm>
        </p:spPr>
        <p:txBody>
          <a:bodyPr>
            <a:noAutofit/>
          </a:bodyPr>
          <a:lstStyle/>
          <a:p>
            <a:pPr marL="0" indent="0" algn="just">
              <a:buNone/>
            </a:pPr>
            <a:r>
              <a:rPr lang="en-GB" sz="2800" b="1" dirty="0">
                <a:latin typeface="Berlin Sans FB" pitchFamily="34" charset="0"/>
              </a:rPr>
              <a:t>Distinguish Ladies and Gentlemen, who are Human right defenders and what do they do?</a:t>
            </a:r>
            <a:endParaRPr lang="en-US" sz="2800" b="1" dirty="0">
              <a:latin typeface="Berlin Sans FB" pitchFamily="34" charset="0"/>
            </a:endParaRPr>
          </a:p>
          <a:p>
            <a:pPr lvl="0" algn="just"/>
            <a:r>
              <a:rPr lang="en-GB" sz="2800" dirty="0">
                <a:latin typeface="Berlin Sans FB" pitchFamily="34" charset="0"/>
              </a:rPr>
              <a:t>Human right defenders are people who, individually or with others act to promote or protect Human right. The right to health is a Woman’s Human right. The </a:t>
            </a:r>
            <a:r>
              <a:rPr lang="en-GB" sz="2800" dirty="0" smtClean="0">
                <a:latin typeface="Berlin Sans FB" pitchFamily="34" charset="0"/>
              </a:rPr>
              <a:t>Midwives you </a:t>
            </a:r>
            <a:r>
              <a:rPr lang="en-GB" sz="2800" dirty="0">
                <a:latin typeface="Berlin Sans FB" pitchFamily="34" charset="0"/>
              </a:rPr>
              <a:t>are right holders as workers and right defenders for </a:t>
            </a:r>
            <a:r>
              <a:rPr lang="en-GB" sz="2800" dirty="0" smtClean="0">
                <a:latin typeface="Berlin Sans FB" pitchFamily="34" charset="0"/>
              </a:rPr>
              <a:t>your </a:t>
            </a:r>
            <a:r>
              <a:rPr lang="en-GB" sz="2800" dirty="0">
                <a:latin typeface="Berlin Sans FB" pitchFamily="34" charset="0"/>
              </a:rPr>
              <a:t>particular role of ensuring the implementation of the right to health and in facilitating access to mechanism for holding the state accountable.</a:t>
            </a:r>
            <a:endParaRPr lang="en-US" sz="2800" dirty="0">
              <a:latin typeface="Berlin Sans FB" pitchFamily="34" charset="0"/>
            </a:endParaRPr>
          </a:p>
          <a:p>
            <a:pPr lvl="0" algn="just"/>
            <a:r>
              <a:rPr lang="en-GB" sz="2800" dirty="0">
                <a:latin typeface="Berlin Sans FB" pitchFamily="34" charset="0"/>
              </a:rPr>
              <a:t>Human right defender act to address any Human right (or rights) on behalf of individuals in seeking to protect and promote their rights</a:t>
            </a:r>
            <a:r>
              <a:rPr lang="en-GB" sz="2800" dirty="0" smtClean="0">
                <a:latin typeface="Berlin Sans FB" pitchFamily="34" charset="0"/>
              </a:rPr>
              <a:t>.</a:t>
            </a:r>
            <a:endParaRPr lang="en-US" sz="2800" dirty="0">
              <a:latin typeface="Berlin Sans FB" pitchFamily="34" charset="0"/>
            </a:endParaRPr>
          </a:p>
        </p:txBody>
      </p:sp>
    </p:spTree>
    <p:extLst>
      <p:ext uri="{BB962C8B-B14F-4D97-AF65-F5344CB8AC3E}">
        <p14:creationId xmlns:p14="http://schemas.microsoft.com/office/powerpoint/2010/main" xmlns="" val="46015179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553200"/>
          </a:xfrm>
        </p:spPr>
        <p:txBody>
          <a:bodyPr>
            <a:normAutofit lnSpcReduction="10000"/>
          </a:bodyPr>
          <a:lstStyle/>
          <a:p>
            <a:pPr lvl="0" algn="just"/>
            <a:r>
              <a:rPr lang="en-GB" sz="2800" dirty="0" smtClean="0">
                <a:latin typeface="Berlin Sans FB" pitchFamily="34" charset="0"/>
              </a:rPr>
              <a:t>Human right defender are active in every part of the Country, all States whether conflict or not, economically developed or not, democratic or not.</a:t>
            </a:r>
          </a:p>
          <a:p>
            <a:pPr lvl="0" algn="just"/>
            <a:r>
              <a:rPr lang="en-GB" sz="2800" dirty="0">
                <a:latin typeface="Berlin Sans FB" pitchFamily="34" charset="0"/>
              </a:rPr>
              <a:t>Human right defender work at all levels (local, National, Regional and International) supporting human right within their own Communities and Countries. In order to </a:t>
            </a:r>
            <a:r>
              <a:rPr lang="en-GB" sz="2800" dirty="0" smtClean="0">
                <a:latin typeface="Berlin Sans FB" pitchFamily="34" charset="0"/>
              </a:rPr>
              <a:t>support, </a:t>
            </a:r>
            <a:r>
              <a:rPr lang="en-GB" sz="2800" dirty="0">
                <a:latin typeface="Berlin Sans FB" pitchFamily="34" charset="0"/>
              </a:rPr>
              <a:t>respect for Human right in their own community, Midwives discharge their professional duties at local, National, regional and International levels.</a:t>
            </a:r>
            <a:endParaRPr lang="en-US" sz="2800" dirty="0">
              <a:latin typeface="Berlin Sans FB" pitchFamily="34" charset="0"/>
            </a:endParaRPr>
          </a:p>
          <a:p>
            <a:pPr lvl="0" algn="just"/>
            <a:r>
              <a:rPr lang="en-GB" sz="2800" dirty="0">
                <a:latin typeface="Berlin Sans FB" pitchFamily="34" charset="0"/>
              </a:rPr>
              <a:t>Human right defender collect and disseminate information on violations of Human rights, Midwives collect information from Clients and their relatives on right violation and report to the appropriate organisation for further actions</a:t>
            </a:r>
            <a:endParaRPr lang="en-US" sz="2800" dirty="0">
              <a:latin typeface="Berlin Sans FB" pitchFamily="34" charset="0"/>
            </a:endParaRPr>
          </a:p>
          <a:p>
            <a:pPr lvl="0" algn="just"/>
            <a:endParaRPr lang="en-US" sz="2800" dirty="0">
              <a:latin typeface="Berlin Sans FB" pitchFamily="34" charset="0"/>
            </a:endParaRPr>
          </a:p>
        </p:txBody>
      </p:sp>
    </p:spTree>
    <p:extLst>
      <p:ext uri="{BB962C8B-B14F-4D97-AF65-F5344CB8AC3E}">
        <p14:creationId xmlns:p14="http://schemas.microsoft.com/office/powerpoint/2010/main" xmlns="" val="121168622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Autofit/>
          </a:bodyPr>
          <a:lstStyle/>
          <a:p>
            <a:pPr lvl="0" algn="just"/>
            <a:r>
              <a:rPr lang="en-GB" sz="2800" dirty="0">
                <a:latin typeface="Berlin Sans FB" pitchFamily="34" charset="0"/>
              </a:rPr>
              <a:t>Human right defender investigates, gather information and reports right violations. Midwives are usually the first to see the individuals in must judicial cases, the first to contact the family and relatives, and the first to examine and collect biological and physical evidences.</a:t>
            </a:r>
            <a:endParaRPr lang="en-US" sz="2800" dirty="0">
              <a:latin typeface="Berlin Sans FB" pitchFamily="34" charset="0"/>
            </a:endParaRPr>
          </a:p>
          <a:p>
            <a:pPr lvl="0" algn="just"/>
            <a:r>
              <a:rPr lang="en-GB" sz="2800" dirty="0">
                <a:latin typeface="Berlin Sans FB" pitchFamily="34" charset="0"/>
              </a:rPr>
              <a:t>Human right defender support victims of Human right violation. Midwives provides moral, psychological and physical  support to victims and families and also submit complains on their behalf</a:t>
            </a:r>
            <a:r>
              <a:rPr lang="en-GB" sz="2800" dirty="0" smtClean="0">
                <a:latin typeface="Berlin Sans FB" pitchFamily="34" charset="0"/>
              </a:rPr>
              <a:t>.</a:t>
            </a:r>
          </a:p>
          <a:p>
            <a:pPr algn="just"/>
            <a:r>
              <a:rPr lang="en-GB" sz="2800" dirty="0">
                <a:latin typeface="Berlin Sans FB" pitchFamily="34" charset="0"/>
              </a:rPr>
              <a:t>Human right defender educate and train people. Midwives gives information and counselling to Victims of violence and Women. Midwife Educators gives training on Human right education to future Midwives in preparation for more Women right defenders.</a:t>
            </a:r>
            <a:endParaRPr lang="en-US" sz="2800" dirty="0">
              <a:latin typeface="Berlin Sans FB" pitchFamily="34" charset="0"/>
            </a:endParaRPr>
          </a:p>
          <a:p>
            <a:pPr lvl="0" algn="just"/>
            <a:endParaRPr lang="en-US" sz="2800" dirty="0">
              <a:latin typeface="Berlin Sans FB" pitchFamily="34" charset="0"/>
            </a:endParaRPr>
          </a:p>
        </p:txBody>
      </p:sp>
    </p:spTree>
    <p:extLst>
      <p:ext uri="{BB962C8B-B14F-4D97-AF65-F5344CB8AC3E}">
        <p14:creationId xmlns:p14="http://schemas.microsoft.com/office/powerpoint/2010/main" xmlns="" val="37042651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610600" cy="2743200"/>
          </a:xfrm>
        </p:spPr>
        <p:txBody>
          <a:bodyPr>
            <a:noAutofit/>
          </a:bodyPr>
          <a:lstStyle/>
          <a:p>
            <a:pPr marL="0" indent="0" algn="just">
              <a:buNone/>
            </a:pPr>
            <a:r>
              <a:rPr lang="en-GB" sz="2800" dirty="0">
                <a:latin typeface="Berlin Sans FB" pitchFamily="34" charset="0"/>
              </a:rPr>
              <a:t>Ladies and Gentlemen, The International Confederation of Midwives (ICM) calls for government globally to recognise and support accessible and effective Midwifery care as a basic Human right of all Women, Babies and Midwives.</a:t>
            </a:r>
            <a:endParaRPr lang="en-US" sz="2800" dirty="0">
              <a:latin typeface="Berlin Sans FB" pitchFamily="34" charset="0"/>
            </a:endParaRPr>
          </a:p>
        </p:txBody>
      </p:sp>
    </p:spTree>
    <p:extLst>
      <p:ext uri="{BB962C8B-B14F-4D97-AF65-F5344CB8AC3E}">
        <p14:creationId xmlns:p14="http://schemas.microsoft.com/office/powerpoint/2010/main" xmlns="" val="24853068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12837"/>
            <a:ext cx="8610600" cy="4525963"/>
          </a:xfrm>
        </p:spPr>
        <p:txBody>
          <a:bodyPr>
            <a:noAutofit/>
          </a:bodyPr>
          <a:lstStyle/>
          <a:p>
            <a:pPr algn="just"/>
            <a:r>
              <a:rPr lang="en-GB" sz="2800" dirty="0">
                <a:latin typeface="Berlin Sans FB" pitchFamily="34" charset="0"/>
              </a:rPr>
              <a:t>The bill of right for Women and Midwives address those basic Human right for Women and Midwives that has been systematically denied and adds another framework to approach government when demanding change to improve Midwifery and maternal services.</a:t>
            </a:r>
            <a:endParaRPr lang="en-US" sz="2800" dirty="0">
              <a:latin typeface="Berlin Sans FB" pitchFamily="34" charset="0"/>
            </a:endParaRPr>
          </a:p>
          <a:p>
            <a:pPr algn="just"/>
            <a:r>
              <a:rPr lang="en-GB" sz="2800" dirty="0">
                <a:latin typeface="Berlin Sans FB" pitchFamily="34" charset="0"/>
              </a:rPr>
              <a:t>Women’s rights are; Every woman have the right to receive care in childbirth from an autonomous and competent Midwife.</a:t>
            </a:r>
            <a:endParaRPr lang="en-US" sz="2800" dirty="0">
              <a:latin typeface="Berlin Sans FB" pitchFamily="34" charset="0"/>
            </a:endParaRPr>
          </a:p>
        </p:txBody>
      </p:sp>
    </p:spTree>
    <p:extLst>
      <p:ext uri="{BB962C8B-B14F-4D97-AF65-F5344CB8AC3E}">
        <p14:creationId xmlns:p14="http://schemas.microsoft.com/office/powerpoint/2010/main" xmlns="" val="2595259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763000" cy="4114800"/>
          </a:xfrm>
        </p:spPr>
        <p:txBody>
          <a:bodyPr>
            <a:noAutofit/>
          </a:bodyPr>
          <a:lstStyle/>
          <a:p>
            <a:pPr lvl="0"/>
            <a:r>
              <a:rPr lang="en-GB" sz="2800" dirty="0">
                <a:latin typeface="Berlin Sans FB" pitchFamily="34" charset="0"/>
              </a:rPr>
              <a:t>Every new born Baby has the right to healthy and well informed Mother.</a:t>
            </a:r>
            <a:endParaRPr lang="en-US" sz="2800" dirty="0">
              <a:latin typeface="Berlin Sans FB" pitchFamily="34" charset="0"/>
            </a:endParaRPr>
          </a:p>
          <a:p>
            <a:pPr lvl="0"/>
            <a:r>
              <a:rPr lang="en-GB" sz="2800" dirty="0">
                <a:latin typeface="Berlin Sans FB" pitchFamily="34" charset="0"/>
              </a:rPr>
              <a:t>Every Woman has a right to be respected as a person of value and worth.</a:t>
            </a:r>
            <a:endParaRPr lang="en-US" sz="2800" dirty="0">
              <a:latin typeface="Berlin Sans FB" pitchFamily="34" charset="0"/>
            </a:endParaRPr>
          </a:p>
          <a:p>
            <a:pPr lvl="0"/>
            <a:r>
              <a:rPr lang="en-GB" sz="2800" dirty="0">
                <a:latin typeface="Berlin Sans FB" pitchFamily="34" charset="0"/>
              </a:rPr>
              <a:t>Every Woman has a right to be free from any form of discrimination.</a:t>
            </a:r>
            <a:endParaRPr lang="en-US" sz="2800" dirty="0">
              <a:latin typeface="Berlin Sans FB" pitchFamily="34" charset="0"/>
            </a:endParaRPr>
          </a:p>
          <a:p>
            <a:pPr lvl="0"/>
            <a:r>
              <a:rPr lang="en-GB" sz="2800" dirty="0">
                <a:latin typeface="Berlin Sans FB" pitchFamily="34" charset="0"/>
              </a:rPr>
              <a:t>Every Woman has a right to be up to date with health information.</a:t>
            </a:r>
            <a:endParaRPr lang="en-US" sz="2800" dirty="0">
              <a:latin typeface="Berlin Sans FB" pitchFamily="34" charset="0"/>
            </a:endParaRPr>
          </a:p>
          <a:p>
            <a:endParaRPr lang="en-US" sz="2800" dirty="0">
              <a:solidFill>
                <a:srgbClr val="0070C0"/>
              </a:solidFill>
              <a:latin typeface="Berlin Sans FB" pitchFamily="34" charset="0"/>
            </a:endParaRPr>
          </a:p>
        </p:txBody>
      </p:sp>
    </p:spTree>
    <p:extLst>
      <p:ext uri="{BB962C8B-B14F-4D97-AF65-F5344CB8AC3E}">
        <p14:creationId xmlns:p14="http://schemas.microsoft.com/office/powerpoint/2010/main" xmlns="" val="52746200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2182</Words>
  <Application>Microsoft Office PowerPoint</Application>
  <PresentationFormat>On-screen Show (4:3)</PresentationFormat>
  <Paragraphs>70</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 KEY NOTE ADDRESS ON INTERNATIONAL MIDWIVES DAY THEME: - MIDWIVES: DEFENDERS OF WOMEN RIGHTS.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KEY NOTE ADDRESS ON INTERNATIONAL MIDWIVES DAY THEME: - MIDWIVES: DEFENDERS OF WOMEN RIGHTS.</dc:title>
  <dc:creator>HP USER</dc:creator>
  <cp:lastModifiedBy>Gladys</cp:lastModifiedBy>
  <cp:revision>20</cp:revision>
  <dcterms:created xsi:type="dcterms:W3CDTF">2019-04-14T21:48:59Z</dcterms:created>
  <dcterms:modified xsi:type="dcterms:W3CDTF">2019-04-18T12:56:16Z</dcterms:modified>
</cp:coreProperties>
</file>