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57" r:id="rId3"/>
    <p:sldId id="258" r:id="rId4"/>
    <p:sldId id="301" r:id="rId5"/>
    <p:sldId id="300" r:id="rId6"/>
    <p:sldId id="299" r:id="rId7"/>
    <p:sldId id="275" r:id="rId8"/>
    <p:sldId id="286" r:id="rId9"/>
    <p:sldId id="287" r:id="rId10"/>
    <p:sldId id="288" r:id="rId11"/>
    <p:sldId id="302" r:id="rId12"/>
    <p:sldId id="289" r:id="rId13"/>
    <p:sldId id="291" r:id="rId14"/>
    <p:sldId id="285" r:id="rId15"/>
    <p:sldId id="283" r:id="rId16"/>
    <p:sldId id="282" r:id="rId17"/>
    <p:sldId id="261" r:id="rId18"/>
    <p:sldId id="262" r:id="rId19"/>
    <p:sldId id="263" r:id="rId20"/>
    <p:sldId id="317" r:id="rId21"/>
    <p:sldId id="272" r:id="rId22"/>
    <p:sldId id="295" r:id="rId23"/>
    <p:sldId id="273" r:id="rId24"/>
    <p:sldId id="314" r:id="rId25"/>
    <p:sldId id="316" r:id="rId26"/>
    <p:sldId id="315" r:id="rId27"/>
    <p:sldId id="318" r:id="rId28"/>
    <p:sldId id="297" r:id="rId29"/>
    <p:sldId id="319" r:id="rId30"/>
    <p:sldId id="320" r:id="rId31"/>
    <p:sldId id="292" r:id="rId32"/>
    <p:sldId id="265" r:id="rId33"/>
    <p:sldId id="303" r:id="rId34"/>
    <p:sldId id="279" r:id="rId35"/>
    <p:sldId id="309" r:id="rId36"/>
    <p:sldId id="310" r:id="rId37"/>
    <p:sldId id="305" r:id="rId38"/>
    <p:sldId id="304" r:id="rId39"/>
    <p:sldId id="306" r:id="rId40"/>
    <p:sldId id="307" r:id="rId41"/>
    <p:sldId id="308" r:id="rId42"/>
    <p:sldId id="311" r:id="rId43"/>
    <p:sldId id="321" r:id="rId44"/>
    <p:sldId id="324" r:id="rId45"/>
    <p:sldId id="313" r:id="rId46"/>
    <p:sldId id="323" r:id="rId47"/>
    <p:sldId id="322"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0"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D501E0-9C6D-4260-A07E-F282F689D4D1}" type="datetimeFigureOut">
              <a:rPr lang="en-US" smtClean="0"/>
              <a:pPr/>
              <a:t>12/14/2015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6BD9AE-B710-4FF9-AC06-561773344E23}" type="slidenum">
              <a:rPr lang="en-US" smtClean="0"/>
              <a:pPr/>
              <a:t>‹#›</a:t>
            </a:fld>
            <a:endParaRPr lang="en-US"/>
          </a:p>
        </p:txBody>
      </p:sp>
    </p:spTree>
    <p:extLst>
      <p:ext uri="{BB962C8B-B14F-4D97-AF65-F5344CB8AC3E}">
        <p14:creationId xmlns:p14="http://schemas.microsoft.com/office/powerpoint/2010/main" val="170804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8DBD73-E49E-4CDC-A699-4635D296E57D}" type="datetime1">
              <a:rPr lang="en-US" smtClean="0"/>
              <a:pPr/>
              <a:t>12/14/2015</a:t>
            </a:fld>
            <a:endParaRPr lang="en-US"/>
          </a:p>
        </p:txBody>
      </p:sp>
      <p:sp>
        <p:nvSpPr>
          <p:cNvPr id="5" name="Footer Placeholder 4"/>
          <p:cNvSpPr>
            <a:spLocks noGrp="1"/>
          </p:cNvSpPr>
          <p:nvPr>
            <p:ph type="ftr" sz="quarter" idx="11"/>
          </p:nvPr>
        </p:nvSpPr>
        <p:spPr/>
        <p:txBody>
          <a:bodyPr/>
          <a:lstStyle/>
          <a:p>
            <a:r>
              <a:rPr lang="en-US" smtClean="0"/>
              <a:t>NANNM INDUCTION WORKSHOP</a:t>
            </a:r>
            <a:endParaRPr lang="en-US"/>
          </a:p>
        </p:txBody>
      </p:sp>
      <p:sp>
        <p:nvSpPr>
          <p:cNvPr id="6" name="Slide Number Placeholder 5"/>
          <p:cNvSpPr>
            <a:spLocks noGrp="1"/>
          </p:cNvSpPr>
          <p:nvPr>
            <p:ph type="sldNum" sz="quarter" idx="12"/>
          </p:nvPr>
        </p:nvSpPr>
        <p:spPr/>
        <p:txBody>
          <a:bodyPr/>
          <a:lstStyle/>
          <a:p>
            <a:fld id="{6DD008EC-52B6-477F-B741-6176D189EACD}" type="slidenum">
              <a:rPr lang="en-US" smtClean="0"/>
              <a:pPr/>
              <a:t>‹#›</a:t>
            </a:fld>
            <a:endParaRPr lang="en-US"/>
          </a:p>
        </p:txBody>
      </p:sp>
    </p:spTree>
    <p:extLst>
      <p:ext uri="{BB962C8B-B14F-4D97-AF65-F5344CB8AC3E}">
        <p14:creationId xmlns:p14="http://schemas.microsoft.com/office/powerpoint/2010/main" val="398046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50493-386B-4CE1-B974-8E6050B7DA09}" type="datetime1">
              <a:rPr lang="en-US" smtClean="0"/>
              <a:pPr/>
              <a:t>12/14/2015</a:t>
            </a:fld>
            <a:endParaRPr lang="en-US"/>
          </a:p>
        </p:txBody>
      </p:sp>
      <p:sp>
        <p:nvSpPr>
          <p:cNvPr id="5" name="Footer Placeholder 4"/>
          <p:cNvSpPr>
            <a:spLocks noGrp="1"/>
          </p:cNvSpPr>
          <p:nvPr>
            <p:ph type="ftr" sz="quarter" idx="11"/>
          </p:nvPr>
        </p:nvSpPr>
        <p:spPr/>
        <p:txBody>
          <a:bodyPr/>
          <a:lstStyle/>
          <a:p>
            <a:r>
              <a:rPr lang="en-US" smtClean="0"/>
              <a:t>NANNM INDUCTION WORKSHOP</a:t>
            </a:r>
            <a:endParaRPr lang="en-US"/>
          </a:p>
        </p:txBody>
      </p:sp>
      <p:sp>
        <p:nvSpPr>
          <p:cNvPr id="6" name="Slide Number Placeholder 5"/>
          <p:cNvSpPr>
            <a:spLocks noGrp="1"/>
          </p:cNvSpPr>
          <p:nvPr>
            <p:ph type="sldNum" sz="quarter" idx="12"/>
          </p:nvPr>
        </p:nvSpPr>
        <p:spPr/>
        <p:txBody>
          <a:bodyPr/>
          <a:lstStyle/>
          <a:p>
            <a:fld id="{6DD008EC-52B6-477F-B741-6176D189EACD}" type="slidenum">
              <a:rPr lang="en-US" smtClean="0"/>
              <a:pPr/>
              <a:t>‹#›</a:t>
            </a:fld>
            <a:endParaRPr lang="en-US"/>
          </a:p>
        </p:txBody>
      </p:sp>
    </p:spTree>
    <p:extLst>
      <p:ext uri="{BB962C8B-B14F-4D97-AF65-F5344CB8AC3E}">
        <p14:creationId xmlns:p14="http://schemas.microsoft.com/office/powerpoint/2010/main" val="41914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1C68B4-E5C8-4F55-BF03-38F897D38718}" type="datetime1">
              <a:rPr lang="en-US" smtClean="0"/>
              <a:pPr/>
              <a:t>12/14/2015</a:t>
            </a:fld>
            <a:endParaRPr lang="en-US"/>
          </a:p>
        </p:txBody>
      </p:sp>
      <p:sp>
        <p:nvSpPr>
          <p:cNvPr id="5" name="Footer Placeholder 4"/>
          <p:cNvSpPr>
            <a:spLocks noGrp="1"/>
          </p:cNvSpPr>
          <p:nvPr>
            <p:ph type="ftr" sz="quarter" idx="11"/>
          </p:nvPr>
        </p:nvSpPr>
        <p:spPr/>
        <p:txBody>
          <a:bodyPr/>
          <a:lstStyle/>
          <a:p>
            <a:r>
              <a:rPr lang="en-US" smtClean="0"/>
              <a:t>NANNM INDUCTION WORKSHOP</a:t>
            </a:r>
            <a:endParaRPr lang="en-US"/>
          </a:p>
        </p:txBody>
      </p:sp>
      <p:sp>
        <p:nvSpPr>
          <p:cNvPr id="6" name="Slide Number Placeholder 5"/>
          <p:cNvSpPr>
            <a:spLocks noGrp="1"/>
          </p:cNvSpPr>
          <p:nvPr>
            <p:ph type="sldNum" sz="quarter" idx="12"/>
          </p:nvPr>
        </p:nvSpPr>
        <p:spPr/>
        <p:txBody>
          <a:bodyPr/>
          <a:lstStyle/>
          <a:p>
            <a:fld id="{6DD008EC-52B6-477F-B741-6176D189EACD}" type="slidenum">
              <a:rPr lang="en-US" smtClean="0"/>
              <a:pPr/>
              <a:t>‹#›</a:t>
            </a:fld>
            <a:endParaRPr lang="en-US"/>
          </a:p>
        </p:txBody>
      </p:sp>
    </p:spTree>
    <p:extLst>
      <p:ext uri="{BB962C8B-B14F-4D97-AF65-F5344CB8AC3E}">
        <p14:creationId xmlns:p14="http://schemas.microsoft.com/office/powerpoint/2010/main" val="228916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A8DEB-32E5-4ABD-BD5A-0BFFE97F7662}" type="datetime1">
              <a:rPr lang="en-US" smtClean="0"/>
              <a:pPr/>
              <a:t>12/14/2015</a:t>
            </a:fld>
            <a:endParaRPr lang="en-US"/>
          </a:p>
        </p:txBody>
      </p:sp>
      <p:sp>
        <p:nvSpPr>
          <p:cNvPr id="5" name="Footer Placeholder 4"/>
          <p:cNvSpPr>
            <a:spLocks noGrp="1"/>
          </p:cNvSpPr>
          <p:nvPr>
            <p:ph type="ftr" sz="quarter" idx="11"/>
          </p:nvPr>
        </p:nvSpPr>
        <p:spPr/>
        <p:txBody>
          <a:bodyPr/>
          <a:lstStyle/>
          <a:p>
            <a:r>
              <a:rPr lang="en-US" smtClean="0"/>
              <a:t>NANNM INDUCTION WORKSHOP</a:t>
            </a:r>
            <a:endParaRPr lang="en-US"/>
          </a:p>
        </p:txBody>
      </p:sp>
      <p:sp>
        <p:nvSpPr>
          <p:cNvPr id="6" name="Slide Number Placeholder 5"/>
          <p:cNvSpPr>
            <a:spLocks noGrp="1"/>
          </p:cNvSpPr>
          <p:nvPr>
            <p:ph type="sldNum" sz="quarter" idx="12"/>
          </p:nvPr>
        </p:nvSpPr>
        <p:spPr/>
        <p:txBody>
          <a:bodyPr/>
          <a:lstStyle/>
          <a:p>
            <a:fld id="{6DD008EC-52B6-477F-B741-6176D189EACD}" type="slidenum">
              <a:rPr lang="en-US" smtClean="0"/>
              <a:pPr/>
              <a:t>‹#›</a:t>
            </a:fld>
            <a:endParaRPr lang="en-US"/>
          </a:p>
        </p:txBody>
      </p:sp>
    </p:spTree>
    <p:extLst>
      <p:ext uri="{BB962C8B-B14F-4D97-AF65-F5344CB8AC3E}">
        <p14:creationId xmlns:p14="http://schemas.microsoft.com/office/powerpoint/2010/main" val="417727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5041CD-AB41-4923-91BC-CC8370325870}" type="datetime1">
              <a:rPr lang="en-US" smtClean="0"/>
              <a:pPr/>
              <a:t>12/14/2015</a:t>
            </a:fld>
            <a:endParaRPr lang="en-US"/>
          </a:p>
        </p:txBody>
      </p:sp>
      <p:sp>
        <p:nvSpPr>
          <p:cNvPr id="5" name="Footer Placeholder 4"/>
          <p:cNvSpPr>
            <a:spLocks noGrp="1"/>
          </p:cNvSpPr>
          <p:nvPr>
            <p:ph type="ftr" sz="quarter" idx="11"/>
          </p:nvPr>
        </p:nvSpPr>
        <p:spPr/>
        <p:txBody>
          <a:bodyPr/>
          <a:lstStyle/>
          <a:p>
            <a:r>
              <a:rPr lang="en-US" smtClean="0"/>
              <a:t>NANNM INDUCTION WORKSHOP</a:t>
            </a:r>
            <a:endParaRPr lang="en-US"/>
          </a:p>
        </p:txBody>
      </p:sp>
      <p:sp>
        <p:nvSpPr>
          <p:cNvPr id="6" name="Slide Number Placeholder 5"/>
          <p:cNvSpPr>
            <a:spLocks noGrp="1"/>
          </p:cNvSpPr>
          <p:nvPr>
            <p:ph type="sldNum" sz="quarter" idx="12"/>
          </p:nvPr>
        </p:nvSpPr>
        <p:spPr/>
        <p:txBody>
          <a:bodyPr/>
          <a:lstStyle/>
          <a:p>
            <a:fld id="{6DD008EC-52B6-477F-B741-6176D189EACD}" type="slidenum">
              <a:rPr lang="en-US" smtClean="0"/>
              <a:pPr/>
              <a:t>‹#›</a:t>
            </a:fld>
            <a:endParaRPr lang="en-US"/>
          </a:p>
        </p:txBody>
      </p:sp>
    </p:spTree>
    <p:extLst>
      <p:ext uri="{BB962C8B-B14F-4D97-AF65-F5344CB8AC3E}">
        <p14:creationId xmlns:p14="http://schemas.microsoft.com/office/powerpoint/2010/main" val="196677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DDA789-E2A3-4C18-82F6-00558A48892C}" type="datetime1">
              <a:rPr lang="en-US" smtClean="0"/>
              <a:pPr/>
              <a:t>12/14/2015</a:t>
            </a:fld>
            <a:endParaRPr lang="en-US"/>
          </a:p>
        </p:txBody>
      </p:sp>
      <p:sp>
        <p:nvSpPr>
          <p:cNvPr id="6" name="Footer Placeholder 5"/>
          <p:cNvSpPr>
            <a:spLocks noGrp="1"/>
          </p:cNvSpPr>
          <p:nvPr>
            <p:ph type="ftr" sz="quarter" idx="11"/>
          </p:nvPr>
        </p:nvSpPr>
        <p:spPr/>
        <p:txBody>
          <a:bodyPr/>
          <a:lstStyle/>
          <a:p>
            <a:r>
              <a:rPr lang="en-US" smtClean="0"/>
              <a:t>NANNM INDUCTION WORKSHOP</a:t>
            </a:r>
            <a:endParaRPr lang="en-US"/>
          </a:p>
        </p:txBody>
      </p:sp>
      <p:sp>
        <p:nvSpPr>
          <p:cNvPr id="7" name="Slide Number Placeholder 6"/>
          <p:cNvSpPr>
            <a:spLocks noGrp="1"/>
          </p:cNvSpPr>
          <p:nvPr>
            <p:ph type="sldNum" sz="quarter" idx="12"/>
          </p:nvPr>
        </p:nvSpPr>
        <p:spPr/>
        <p:txBody>
          <a:bodyPr/>
          <a:lstStyle/>
          <a:p>
            <a:fld id="{6DD008EC-52B6-477F-B741-6176D189EACD}" type="slidenum">
              <a:rPr lang="en-US" smtClean="0"/>
              <a:pPr/>
              <a:t>‹#›</a:t>
            </a:fld>
            <a:endParaRPr lang="en-US"/>
          </a:p>
        </p:txBody>
      </p:sp>
    </p:spTree>
    <p:extLst>
      <p:ext uri="{BB962C8B-B14F-4D97-AF65-F5344CB8AC3E}">
        <p14:creationId xmlns:p14="http://schemas.microsoft.com/office/powerpoint/2010/main" val="353386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49DDDB-9A54-4070-BD11-868990726941}" type="datetime1">
              <a:rPr lang="en-US" smtClean="0"/>
              <a:pPr/>
              <a:t>12/14/2015</a:t>
            </a:fld>
            <a:endParaRPr lang="en-US"/>
          </a:p>
        </p:txBody>
      </p:sp>
      <p:sp>
        <p:nvSpPr>
          <p:cNvPr id="8" name="Footer Placeholder 7"/>
          <p:cNvSpPr>
            <a:spLocks noGrp="1"/>
          </p:cNvSpPr>
          <p:nvPr>
            <p:ph type="ftr" sz="quarter" idx="11"/>
          </p:nvPr>
        </p:nvSpPr>
        <p:spPr/>
        <p:txBody>
          <a:bodyPr/>
          <a:lstStyle/>
          <a:p>
            <a:r>
              <a:rPr lang="en-US" smtClean="0"/>
              <a:t>NANNM INDUCTION WORKSHOP</a:t>
            </a:r>
            <a:endParaRPr lang="en-US"/>
          </a:p>
        </p:txBody>
      </p:sp>
      <p:sp>
        <p:nvSpPr>
          <p:cNvPr id="9" name="Slide Number Placeholder 8"/>
          <p:cNvSpPr>
            <a:spLocks noGrp="1"/>
          </p:cNvSpPr>
          <p:nvPr>
            <p:ph type="sldNum" sz="quarter" idx="12"/>
          </p:nvPr>
        </p:nvSpPr>
        <p:spPr/>
        <p:txBody>
          <a:bodyPr/>
          <a:lstStyle/>
          <a:p>
            <a:fld id="{6DD008EC-52B6-477F-B741-6176D189EACD}" type="slidenum">
              <a:rPr lang="en-US" smtClean="0"/>
              <a:pPr/>
              <a:t>‹#›</a:t>
            </a:fld>
            <a:endParaRPr lang="en-US"/>
          </a:p>
        </p:txBody>
      </p:sp>
    </p:spTree>
    <p:extLst>
      <p:ext uri="{BB962C8B-B14F-4D97-AF65-F5344CB8AC3E}">
        <p14:creationId xmlns:p14="http://schemas.microsoft.com/office/powerpoint/2010/main" val="118307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78440D-A28B-43B3-86D2-44F1846907FB}" type="datetime1">
              <a:rPr lang="en-US" smtClean="0"/>
              <a:pPr/>
              <a:t>12/14/2015</a:t>
            </a:fld>
            <a:endParaRPr lang="en-US"/>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a:t>
            </a:fld>
            <a:endParaRPr lang="en-US"/>
          </a:p>
        </p:txBody>
      </p:sp>
    </p:spTree>
    <p:extLst>
      <p:ext uri="{BB962C8B-B14F-4D97-AF65-F5344CB8AC3E}">
        <p14:creationId xmlns:p14="http://schemas.microsoft.com/office/powerpoint/2010/main" val="379234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9ECDA-C0E9-491C-8551-6076E3CECB56}" type="datetime1">
              <a:rPr lang="en-US" smtClean="0"/>
              <a:pPr/>
              <a:t>12/14/2015</a:t>
            </a:fld>
            <a:endParaRPr lang="en-US"/>
          </a:p>
        </p:txBody>
      </p:sp>
      <p:sp>
        <p:nvSpPr>
          <p:cNvPr id="3" name="Footer Placeholder 2"/>
          <p:cNvSpPr>
            <a:spLocks noGrp="1"/>
          </p:cNvSpPr>
          <p:nvPr>
            <p:ph type="ftr" sz="quarter" idx="11"/>
          </p:nvPr>
        </p:nvSpPr>
        <p:spPr/>
        <p:txBody>
          <a:bodyPr/>
          <a:lstStyle/>
          <a:p>
            <a:r>
              <a:rPr lang="en-US" smtClean="0"/>
              <a:t>NANNM INDUCTION WORKSHOP</a:t>
            </a:r>
            <a:endParaRPr lang="en-US"/>
          </a:p>
        </p:txBody>
      </p:sp>
      <p:sp>
        <p:nvSpPr>
          <p:cNvPr id="4" name="Slide Number Placeholder 3"/>
          <p:cNvSpPr>
            <a:spLocks noGrp="1"/>
          </p:cNvSpPr>
          <p:nvPr>
            <p:ph type="sldNum" sz="quarter" idx="12"/>
          </p:nvPr>
        </p:nvSpPr>
        <p:spPr/>
        <p:txBody>
          <a:bodyPr/>
          <a:lstStyle/>
          <a:p>
            <a:fld id="{6DD008EC-52B6-477F-B741-6176D189EACD}" type="slidenum">
              <a:rPr lang="en-US" smtClean="0"/>
              <a:pPr/>
              <a:t>‹#›</a:t>
            </a:fld>
            <a:endParaRPr lang="en-US"/>
          </a:p>
        </p:txBody>
      </p:sp>
    </p:spTree>
    <p:extLst>
      <p:ext uri="{BB962C8B-B14F-4D97-AF65-F5344CB8AC3E}">
        <p14:creationId xmlns:p14="http://schemas.microsoft.com/office/powerpoint/2010/main" val="1375702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874F4-CAEC-4844-A21C-C9C34ED2313C}" type="datetime1">
              <a:rPr lang="en-US" smtClean="0"/>
              <a:pPr/>
              <a:t>12/14/2015</a:t>
            </a:fld>
            <a:endParaRPr lang="en-US"/>
          </a:p>
        </p:txBody>
      </p:sp>
      <p:sp>
        <p:nvSpPr>
          <p:cNvPr id="6" name="Footer Placeholder 5"/>
          <p:cNvSpPr>
            <a:spLocks noGrp="1"/>
          </p:cNvSpPr>
          <p:nvPr>
            <p:ph type="ftr" sz="quarter" idx="11"/>
          </p:nvPr>
        </p:nvSpPr>
        <p:spPr/>
        <p:txBody>
          <a:bodyPr/>
          <a:lstStyle/>
          <a:p>
            <a:r>
              <a:rPr lang="en-US" smtClean="0"/>
              <a:t>NANNM INDUCTION WORKSHOP</a:t>
            </a:r>
            <a:endParaRPr lang="en-US"/>
          </a:p>
        </p:txBody>
      </p:sp>
      <p:sp>
        <p:nvSpPr>
          <p:cNvPr id="7" name="Slide Number Placeholder 6"/>
          <p:cNvSpPr>
            <a:spLocks noGrp="1"/>
          </p:cNvSpPr>
          <p:nvPr>
            <p:ph type="sldNum" sz="quarter" idx="12"/>
          </p:nvPr>
        </p:nvSpPr>
        <p:spPr/>
        <p:txBody>
          <a:bodyPr/>
          <a:lstStyle/>
          <a:p>
            <a:fld id="{6DD008EC-52B6-477F-B741-6176D189EACD}" type="slidenum">
              <a:rPr lang="en-US" smtClean="0"/>
              <a:pPr/>
              <a:t>‹#›</a:t>
            </a:fld>
            <a:endParaRPr lang="en-US"/>
          </a:p>
        </p:txBody>
      </p:sp>
    </p:spTree>
    <p:extLst>
      <p:ext uri="{BB962C8B-B14F-4D97-AF65-F5344CB8AC3E}">
        <p14:creationId xmlns:p14="http://schemas.microsoft.com/office/powerpoint/2010/main" val="311029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FF671-5E10-45D2-992B-A337258CE8DE}" type="datetime1">
              <a:rPr lang="en-US" smtClean="0"/>
              <a:pPr/>
              <a:t>12/14/2015</a:t>
            </a:fld>
            <a:endParaRPr lang="en-US"/>
          </a:p>
        </p:txBody>
      </p:sp>
      <p:sp>
        <p:nvSpPr>
          <p:cNvPr id="6" name="Footer Placeholder 5"/>
          <p:cNvSpPr>
            <a:spLocks noGrp="1"/>
          </p:cNvSpPr>
          <p:nvPr>
            <p:ph type="ftr" sz="quarter" idx="11"/>
          </p:nvPr>
        </p:nvSpPr>
        <p:spPr/>
        <p:txBody>
          <a:bodyPr/>
          <a:lstStyle/>
          <a:p>
            <a:r>
              <a:rPr lang="en-US" smtClean="0"/>
              <a:t>NANNM INDUCTION WORKSHOP</a:t>
            </a:r>
            <a:endParaRPr lang="en-US"/>
          </a:p>
        </p:txBody>
      </p:sp>
      <p:sp>
        <p:nvSpPr>
          <p:cNvPr id="7" name="Slide Number Placeholder 6"/>
          <p:cNvSpPr>
            <a:spLocks noGrp="1"/>
          </p:cNvSpPr>
          <p:nvPr>
            <p:ph type="sldNum" sz="quarter" idx="12"/>
          </p:nvPr>
        </p:nvSpPr>
        <p:spPr/>
        <p:txBody>
          <a:bodyPr/>
          <a:lstStyle/>
          <a:p>
            <a:fld id="{6DD008EC-52B6-477F-B741-6176D189EACD}" type="slidenum">
              <a:rPr lang="en-US" smtClean="0"/>
              <a:pPr/>
              <a:t>‹#›</a:t>
            </a:fld>
            <a:endParaRPr lang="en-US"/>
          </a:p>
        </p:txBody>
      </p:sp>
    </p:spTree>
    <p:extLst>
      <p:ext uri="{BB962C8B-B14F-4D97-AF65-F5344CB8AC3E}">
        <p14:creationId xmlns:p14="http://schemas.microsoft.com/office/powerpoint/2010/main" val="339783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E96590-C1D4-46C1-BA32-822669A9B1B4}" type="datetime1">
              <a:rPr lang="en-US" smtClean="0"/>
              <a:pPr/>
              <a:t>12/14/2015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NANNM INDUCTION WORKSHOP</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D008EC-52B6-477F-B741-6176D189EACD}" type="slidenum">
              <a:rPr lang="en-US" smtClean="0"/>
              <a:pPr/>
              <a:t>‹#›</a:t>
            </a:fld>
            <a:endParaRPr lang="en-US"/>
          </a:p>
        </p:txBody>
      </p:sp>
    </p:spTree>
    <p:extLst>
      <p:ext uri="{BB962C8B-B14F-4D97-AF65-F5344CB8AC3E}">
        <p14:creationId xmlns:p14="http://schemas.microsoft.com/office/powerpoint/2010/main" val="562782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hyperlink" Target="https://www.google.com.ng/url?sa=i&amp;source=imgres&amp;cd=&amp;cad=rja&amp;uact=8&amp;ved=0ahUKEwihkbX-1c_JAhWHRhQKHcjSDCwQjRwICTAA&amp;url=http://www.iedp.com/Blog/six_key_servant_leadership_attributes&amp;psig=AFQjCNEUTTvsFOQh4JCwkFd-0e3gAq-2qw&amp;ust=1449781203838552"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hurricanefour.com/wp-content/uploads/2013/02/iStock_000013877231Medium.jp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temiville.wordpress.com/tag/proposal/"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82" y="57150"/>
            <a:ext cx="8991600" cy="2209800"/>
          </a:xfrm>
        </p:spPr>
        <p:txBody>
          <a:bodyPr>
            <a:noAutofit/>
          </a:bodyPr>
          <a:lstStyle/>
          <a:p>
            <a:r>
              <a:rPr lang="en-US" b="1" dirty="0" smtClean="0">
                <a:solidFill>
                  <a:srgbClr val="C00000"/>
                </a:solidFill>
                <a:latin typeface="Aharoni" pitchFamily="2" charset="-79"/>
                <a:cs typeface="Aharoni" pitchFamily="2" charset="-79"/>
              </a:rPr>
              <a:t/>
            </a:r>
            <a:br>
              <a:rPr lang="en-US" b="1" dirty="0" smtClean="0">
                <a:solidFill>
                  <a:srgbClr val="C00000"/>
                </a:solidFill>
                <a:latin typeface="Aharoni" pitchFamily="2" charset="-79"/>
                <a:cs typeface="Aharoni" pitchFamily="2" charset="-79"/>
              </a:rPr>
            </a:br>
            <a:r>
              <a:rPr lang="en-US" b="1" dirty="0" smtClean="0">
                <a:solidFill>
                  <a:srgbClr val="C00000"/>
                </a:solidFill>
                <a:latin typeface="Aharoni" pitchFamily="2" charset="-79"/>
                <a:cs typeface="Aharoni" pitchFamily="2" charset="-79"/>
              </a:rPr>
              <a:t>LEADERSHIP </a:t>
            </a:r>
            <a:r>
              <a:rPr lang="en-US" b="1" dirty="0">
                <a:solidFill>
                  <a:srgbClr val="C00000"/>
                </a:solidFill>
                <a:latin typeface="Aharoni" pitchFamily="2" charset="-79"/>
                <a:cs typeface="Aharoni" pitchFamily="2" charset="-79"/>
              </a:rPr>
              <a:t>IN HEALTH CARE: NURSES AND MIDWIVES AS AGENTS OF CHANGE</a:t>
            </a:r>
            <a:r>
              <a:rPr lang="en-US" dirty="0">
                <a:solidFill>
                  <a:srgbClr val="C00000"/>
                </a:solidFill>
                <a:latin typeface="Aharoni" pitchFamily="2" charset="-79"/>
                <a:cs typeface="Aharoni" pitchFamily="2" charset="-79"/>
              </a:rPr>
              <a:t/>
            </a:r>
            <a:br>
              <a:rPr lang="en-US" dirty="0">
                <a:solidFill>
                  <a:srgbClr val="C00000"/>
                </a:solidFill>
                <a:latin typeface="Aharoni" pitchFamily="2" charset="-79"/>
                <a:cs typeface="Aharoni" pitchFamily="2" charset="-79"/>
              </a:rPr>
            </a:br>
            <a:endParaRPr lang="en-US"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0" y="2419350"/>
            <a:ext cx="9144000" cy="2667000"/>
          </a:xfrm>
        </p:spPr>
        <p:txBody>
          <a:bodyPr>
            <a:normAutofit fontScale="92500" lnSpcReduction="20000"/>
          </a:bodyPr>
          <a:lstStyle/>
          <a:p>
            <a:pPr algn="l"/>
            <a:r>
              <a:rPr lang="en-US" b="1" dirty="0" smtClean="0">
                <a:solidFill>
                  <a:schemeClr val="tx1"/>
                </a:solidFill>
                <a:latin typeface="Aharoni" pitchFamily="2" charset="-79"/>
                <a:cs typeface="Aharoni" pitchFamily="2" charset="-79"/>
              </a:rPr>
              <a:t>PRESENTED AT THE </a:t>
            </a:r>
            <a:r>
              <a:rPr lang="en-US" b="1" dirty="0">
                <a:solidFill>
                  <a:schemeClr val="tx1"/>
                </a:solidFill>
                <a:latin typeface="Aharoni" pitchFamily="2" charset="-79"/>
                <a:cs typeface="Aharoni" pitchFamily="2" charset="-79"/>
              </a:rPr>
              <a:t>INDUCTION WORKSHOP OF THE NATIONAL ASSOCIATION OF NIGERIA NURSES AND MIDWIVES </a:t>
            </a:r>
            <a:r>
              <a:rPr lang="en-US" b="1" dirty="0" smtClean="0">
                <a:solidFill>
                  <a:schemeClr val="tx1"/>
                </a:solidFill>
                <a:latin typeface="Aharoni" pitchFamily="2" charset="-79"/>
                <a:cs typeface="Aharoni" pitchFamily="2" charset="-79"/>
              </a:rPr>
              <a:t>ON 14</a:t>
            </a:r>
            <a:r>
              <a:rPr lang="en-US" b="1" baseline="30000" dirty="0" smtClean="0">
                <a:solidFill>
                  <a:schemeClr val="tx1"/>
                </a:solidFill>
                <a:latin typeface="Aharoni" pitchFamily="2" charset="-79"/>
                <a:cs typeface="Aharoni" pitchFamily="2" charset="-79"/>
              </a:rPr>
              <a:t>TH</a:t>
            </a:r>
            <a:r>
              <a:rPr lang="en-US" b="1" dirty="0" smtClean="0">
                <a:solidFill>
                  <a:schemeClr val="tx1"/>
                </a:solidFill>
                <a:latin typeface="Aharoni" pitchFamily="2" charset="-79"/>
                <a:cs typeface="Aharoni" pitchFamily="2" charset="-79"/>
              </a:rPr>
              <a:t> </a:t>
            </a:r>
            <a:r>
              <a:rPr lang="en-US" b="1" dirty="0">
                <a:solidFill>
                  <a:schemeClr val="tx1"/>
                </a:solidFill>
                <a:latin typeface="Aharoni" pitchFamily="2" charset="-79"/>
                <a:cs typeface="Aharoni" pitchFamily="2" charset="-79"/>
              </a:rPr>
              <a:t>DECEMBER, 2015</a:t>
            </a:r>
          </a:p>
          <a:p>
            <a:pPr algn="l"/>
            <a:endParaRPr lang="en-US" b="1" dirty="0" smtClean="0">
              <a:solidFill>
                <a:schemeClr val="tx1"/>
              </a:solidFill>
              <a:latin typeface="Aharoni" pitchFamily="2" charset="-79"/>
              <a:cs typeface="Aharoni" pitchFamily="2" charset="-79"/>
            </a:endParaRPr>
          </a:p>
          <a:p>
            <a:pPr algn="l"/>
            <a:r>
              <a:rPr lang="en-US" b="1" dirty="0" smtClean="0">
                <a:solidFill>
                  <a:schemeClr val="tx1"/>
                </a:solidFill>
                <a:latin typeface="Aharoni" pitchFamily="2" charset="-79"/>
                <a:cs typeface="Aharoni" pitchFamily="2" charset="-79"/>
              </a:rPr>
              <a:t>BY PROFESSOR MILDRED JOHN, DEPARTMENT OF NURSING SCIENCE, UNIVERSITY OF CALABAR</a:t>
            </a:r>
            <a:endParaRPr lang="en-US" b="1"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236652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NANNM INDUCTION WORKSHOP</a:t>
            </a:r>
            <a:endParaRPr lang="en-US"/>
          </a:p>
        </p:txBody>
      </p:sp>
      <p:sp>
        <p:nvSpPr>
          <p:cNvPr id="3" name="Slide Number Placeholder 2"/>
          <p:cNvSpPr>
            <a:spLocks noGrp="1"/>
          </p:cNvSpPr>
          <p:nvPr>
            <p:ph type="sldNum" sz="quarter" idx="12"/>
          </p:nvPr>
        </p:nvSpPr>
        <p:spPr/>
        <p:txBody>
          <a:bodyPr/>
          <a:lstStyle/>
          <a:p>
            <a:fld id="{6DD008EC-52B6-477F-B741-6176D189EACD}" type="slidenum">
              <a:rPr lang="en-US" smtClean="0"/>
              <a:pPr/>
              <a:t>10</a:t>
            </a:fld>
            <a:endParaRPr lang="en-US"/>
          </a:p>
        </p:txBody>
      </p:sp>
      <p:sp>
        <p:nvSpPr>
          <p:cNvPr id="4" name="Rectangle 3"/>
          <p:cNvSpPr/>
          <p:nvPr/>
        </p:nvSpPr>
        <p:spPr>
          <a:xfrm>
            <a:off x="2667000" y="209550"/>
            <a:ext cx="3195105" cy="584775"/>
          </a:xfrm>
          <a:prstGeom prst="rect">
            <a:avLst/>
          </a:prstGeom>
        </p:spPr>
        <p:txBody>
          <a:bodyPr wrap="none">
            <a:spAutoFit/>
          </a:bodyPr>
          <a:lstStyle/>
          <a:p>
            <a:r>
              <a:rPr lang="en-GB" sz="3200" b="1" dirty="0">
                <a:solidFill>
                  <a:srgbClr val="C00000"/>
                </a:solidFill>
                <a:latin typeface="Aharoni" pitchFamily="2" charset="-79"/>
                <a:cs typeface="Aharoni" pitchFamily="2" charset="-79"/>
              </a:rPr>
              <a:t>OVER THE EDGE</a:t>
            </a:r>
            <a:endParaRPr lang="en-US" dirty="0">
              <a:latin typeface="Aharoni" pitchFamily="2" charset="-79"/>
              <a:cs typeface="Aharoni" pitchFamily="2" charset="-79"/>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94325"/>
            <a:ext cx="8839200" cy="391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993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572000"/>
          </a:xfrm>
        </p:spPr>
        <p:txBody>
          <a:bodyPr>
            <a:noAutofit/>
          </a:bodyPr>
          <a:lstStyle/>
          <a:p>
            <a:pPr algn="just"/>
            <a:r>
              <a:rPr lang="en-GB" sz="2800" b="1" dirty="0" smtClean="0">
                <a:latin typeface="Aharoni" pitchFamily="2" charset="-79"/>
                <a:cs typeface="Aharoni" pitchFamily="2" charset="-79"/>
              </a:rPr>
              <a:t>Factors that may make nursing to topple over the edge in some countries include:</a:t>
            </a:r>
          </a:p>
          <a:p>
            <a:pPr lvl="1" algn="just"/>
            <a:r>
              <a:rPr lang="en-GB" b="1" dirty="0" smtClean="0">
                <a:latin typeface="Aharoni" pitchFamily="2" charset="-79"/>
                <a:cs typeface="Aharoni" pitchFamily="2" charset="-79"/>
              </a:rPr>
              <a:t>Critical staff shortages</a:t>
            </a:r>
          </a:p>
          <a:p>
            <a:pPr lvl="1" algn="just"/>
            <a:r>
              <a:rPr lang="en-GB" b="1" dirty="0" smtClean="0">
                <a:solidFill>
                  <a:srgbClr val="C00000"/>
                </a:solidFill>
                <a:latin typeface="Aharoni" pitchFamily="2" charset="-79"/>
                <a:cs typeface="Aharoni" pitchFamily="2" charset="-79"/>
              </a:rPr>
              <a:t>Task shifting versus “task dumping”</a:t>
            </a:r>
          </a:p>
          <a:p>
            <a:pPr lvl="1" algn="just"/>
            <a:r>
              <a:rPr lang="en-GB" b="1" dirty="0" smtClean="0">
                <a:latin typeface="Aharoni" pitchFamily="2" charset="-79"/>
                <a:cs typeface="Aharoni" pitchFamily="2" charset="-79"/>
              </a:rPr>
              <a:t>Poor staff skill mix for patient acuity</a:t>
            </a:r>
          </a:p>
          <a:p>
            <a:pPr lvl="1" algn="just"/>
            <a:r>
              <a:rPr lang="en-GB" b="1" dirty="0" smtClean="0">
                <a:latin typeface="Aharoni" pitchFamily="2" charset="-79"/>
                <a:cs typeface="Aharoni" pitchFamily="2" charset="-79"/>
              </a:rPr>
              <a:t>Misinterpretation of “Professionalism” of nursing</a:t>
            </a:r>
          </a:p>
          <a:p>
            <a:pPr lvl="1" algn="just"/>
            <a:r>
              <a:rPr lang="en-GB" b="1" dirty="0" smtClean="0">
                <a:solidFill>
                  <a:srgbClr val="C00000"/>
                </a:solidFill>
                <a:latin typeface="Aharoni" pitchFamily="2" charset="-79"/>
                <a:cs typeface="Aharoni" pitchFamily="2" charset="-79"/>
              </a:rPr>
              <a:t>Not practising to the full scope of practice</a:t>
            </a:r>
          </a:p>
          <a:p>
            <a:pPr lvl="1" algn="just"/>
            <a:r>
              <a:rPr lang="en-GB" b="1" dirty="0" smtClean="0">
                <a:solidFill>
                  <a:srgbClr val="C00000"/>
                </a:solidFill>
                <a:latin typeface="Aharoni" pitchFamily="2" charset="-79"/>
                <a:cs typeface="Aharoni" pitchFamily="2" charset="-79"/>
              </a:rPr>
              <a:t>Scope of practice barriers</a:t>
            </a: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NANNM INDUCTION WORKSHOP</a:t>
            </a:r>
            <a:endParaRPr lang="en-US" dirty="0"/>
          </a:p>
        </p:txBody>
      </p:sp>
      <p:sp>
        <p:nvSpPr>
          <p:cNvPr id="3" name="Slide Number Placeholder 2"/>
          <p:cNvSpPr>
            <a:spLocks noGrp="1"/>
          </p:cNvSpPr>
          <p:nvPr>
            <p:ph type="sldNum" sz="quarter" idx="12"/>
          </p:nvPr>
        </p:nvSpPr>
        <p:spPr/>
        <p:txBody>
          <a:bodyPr/>
          <a:lstStyle/>
          <a:p>
            <a:fld id="{6DD008EC-52B6-477F-B741-6176D189EACD}" type="slidenum">
              <a:rPr lang="en-US" smtClean="0"/>
              <a:pPr/>
              <a:t>12</a:t>
            </a:fld>
            <a:endParaRPr lang="en-US" dirty="0"/>
          </a:p>
        </p:txBody>
      </p:sp>
      <p:sp>
        <p:nvSpPr>
          <p:cNvPr id="4" name="Rectangle 3"/>
          <p:cNvSpPr/>
          <p:nvPr/>
        </p:nvSpPr>
        <p:spPr>
          <a:xfrm>
            <a:off x="2133600" y="0"/>
            <a:ext cx="3429000" cy="584775"/>
          </a:xfrm>
          <a:prstGeom prst="rect">
            <a:avLst/>
          </a:prstGeom>
        </p:spPr>
        <p:txBody>
          <a:bodyPr wrap="square">
            <a:spAutoFit/>
          </a:bodyPr>
          <a:lstStyle/>
          <a:p>
            <a:pPr algn="ctr"/>
            <a:r>
              <a:rPr lang="en-GB" sz="3200" b="1" dirty="0" smtClean="0">
                <a:solidFill>
                  <a:srgbClr val="C00000"/>
                </a:solidFill>
                <a:latin typeface="Aharoni" pitchFamily="2" charset="-79"/>
                <a:cs typeface="Aharoni" pitchFamily="2" charset="-79"/>
              </a:rPr>
              <a:t>CUTTING EDGE </a:t>
            </a:r>
            <a:endParaRPr lang="en-US" dirty="0">
              <a:latin typeface="Aharoni" pitchFamily="2" charset="-79"/>
              <a:cs typeface="Aharoni" pitchFamily="2" charset="-79"/>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2" y="514350"/>
            <a:ext cx="427145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14350"/>
            <a:ext cx="467764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06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7150"/>
            <a:ext cx="8991600" cy="4781550"/>
          </a:xfrm>
        </p:spPr>
        <p:txBody>
          <a:bodyPr>
            <a:noAutofit/>
          </a:bodyPr>
          <a:lstStyle/>
          <a:p>
            <a:pPr marL="0" indent="0" algn="just">
              <a:buNone/>
            </a:pPr>
            <a:r>
              <a:rPr lang="en-GB" sz="2700" b="1" dirty="0" smtClean="0">
                <a:latin typeface="Aharoni" pitchFamily="2" charset="-79"/>
                <a:cs typeface="Aharoni" pitchFamily="2" charset="-79"/>
              </a:rPr>
              <a:t>Nursing is advanced and cutting edge in the first world countries because of:</a:t>
            </a:r>
          </a:p>
          <a:p>
            <a:pPr algn="just"/>
            <a:r>
              <a:rPr lang="en-GB" sz="2700" b="1" dirty="0" smtClean="0">
                <a:solidFill>
                  <a:srgbClr val="C00000"/>
                </a:solidFill>
                <a:latin typeface="Aharoni" pitchFamily="2" charset="-79"/>
                <a:cs typeface="Aharoni" pitchFamily="2" charset="-79"/>
              </a:rPr>
              <a:t>Evidence-based/best practices </a:t>
            </a:r>
          </a:p>
          <a:p>
            <a:pPr algn="just"/>
            <a:r>
              <a:rPr lang="en-GB" sz="2700" b="1" dirty="0" smtClean="0">
                <a:solidFill>
                  <a:srgbClr val="C00000"/>
                </a:solidFill>
                <a:latin typeface="Aharoni" pitchFamily="2" charset="-79"/>
                <a:cs typeface="Aharoni" pitchFamily="2" charset="-79"/>
              </a:rPr>
              <a:t>Value-driven and value-added care</a:t>
            </a:r>
          </a:p>
          <a:p>
            <a:pPr algn="just"/>
            <a:r>
              <a:rPr lang="en-GB" sz="2700" b="1" dirty="0" smtClean="0">
                <a:latin typeface="Aharoni" pitchFamily="2" charset="-79"/>
                <a:cs typeface="Aharoni" pitchFamily="2" charset="-79"/>
              </a:rPr>
              <a:t>Ability of nurses to practise to the full extent of their education and training and removal of scope of practice barriers </a:t>
            </a:r>
          </a:p>
          <a:p>
            <a:pPr algn="just"/>
            <a:r>
              <a:rPr lang="en-GB" sz="2700" b="1" dirty="0" smtClean="0">
                <a:solidFill>
                  <a:srgbClr val="C00000"/>
                </a:solidFill>
                <a:latin typeface="Aharoni" pitchFamily="2" charset="-79"/>
                <a:cs typeface="Aharoni" pitchFamily="2" charset="-79"/>
              </a:rPr>
              <a:t>Development of integrated care strategies to ensure better patient outcomes </a:t>
            </a:r>
          </a:p>
          <a:p>
            <a:pPr algn="just"/>
            <a:r>
              <a:rPr lang="en-GB" sz="2700" b="1" dirty="0" smtClean="0">
                <a:latin typeface="Aharoni" pitchFamily="2" charset="-79"/>
                <a:cs typeface="Aharoni" pitchFamily="2" charset="-79"/>
              </a:rPr>
              <a:t>Transformation of care at the bedside </a:t>
            </a: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13</a:t>
            </a:fld>
            <a:endParaRPr lang="en-US"/>
          </a:p>
        </p:txBody>
      </p:sp>
    </p:spTree>
    <p:extLst>
      <p:ext uri="{BB962C8B-B14F-4D97-AF65-F5344CB8AC3E}">
        <p14:creationId xmlns:p14="http://schemas.microsoft.com/office/powerpoint/2010/main" val="290725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7150"/>
            <a:ext cx="8991600" cy="4724400"/>
          </a:xfrm>
        </p:spPr>
        <p:txBody>
          <a:bodyPr>
            <a:noAutofit/>
          </a:bodyPr>
          <a:lstStyle/>
          <a:p>
            <a:pPr algn="just"/>
            <a:r>
              <a:rPr lang="en-GB" sz="2800" b="1" dirty="0" smtClean="0">
                <a:latin typeface="Aharoni" pitchFamily="2" charset="-79"/>
                <a:cs typeface="Aharoni" pitchFamily="2" charset="-79"/>
              </a:rPr>
              <a:t>Competency in nursing informatics and the use of electronic health records</a:t>
            </a:r>
          </a:p>
          <a:p>
            <a:pPr algn="just"/>
            <a:r>
              <a:rPr lang="en-GB" sz="2700" b="1" dirty="0" smtClean="0">
                <a:latin typeface="Aharoni" pitchFamily="2" charset="-79"/>
                <a:cs typeface="Aharoni" pitchFamily="2" charset="-79"/>
              </a:rPr>
              <a:t>Involvement </a:t>
            </a:r>
            <a:r>
              <a:rPr lang="en-GB" sz="2700" b="1" dirty="0">
                <a:latin typeface="Aharoni" pitchFamily="2" charset="-79"/>
                <a:cs typeface="Aharoni" pitchFamily="2" charset="-79"/>
              </a:rPr>
              <a:t>of nurses in policy making</a:t>
            </a:r>
          </a:p>
          <a:p>
            <a:pPr algn="just"/>
            <a:r>
              <a:rPr lang="en-GB" sz="2700" b="1" dirty="0" smtClean="0">
                <a:latin typeface="Aharoni" pitchFamily="2" charset="-79"/>
                <a:cs typeface="Aharoni" pitchFamily="2" charset="-79"/>
              </a:rPr>
              <a:t>Use of innovations, advanced </a:t>
            </a:r>
            <a:r>
              <a:rPr lang="en-GB" sz="2700" b="1" dirty="0">
                <a:latin typeface="Aharoni" pitchFamily="2" charset="-79"/>
                <a:cs typeface="Aharoni" pitchFamily="2" charset="-79"/>
              </a:rPr>
              <a:t>technologies</a:t>
            </a:r>
            <a:r>
              <a:rPr lang="en-GB" sz="2700" b="1" dirty="0">
                <a:solidFill>
                  <a:srgbClr val="C00000"/>
                </a:solidFill>
                <a:latin typeface="Aharoni" pitchFamily="2" charset="-79"/>
                <a:cs typeface="Aharoni" pitchFamily="2" charset="-79"/>
              </a:rPr>
              <a:t> </a:t>
            </a:r>
            <a:r>
              <a:rPr lang="en-GB" sz="2700" b="1" dirty="0" smtClean="0">
                <a:latin typeface="Aharoni" pitchFamily="2" charset="-79"/>
                <a:cs typeface="Aharoni" pitchFamily="2" charset="-79"/>
              </a:rPr>
              <a:t>and Technology-driven </a:t>
            </a:r>
            <a:r>
              <a:rPr lang="en-GB" sz="2700" b="1" dirty="0">
                <a:latin typeface="Aharoni" pitchFamily="2" charset="-79"/>
                <a:cs typeface="Aharoni" pitchFamily="2" charset="-79"/>
              </a:rPr>
              <a:t>care/Virtual health </a:t>
            </a:r>
            <a:r>
              <a:rPr lang="en-GB" sz="2700" b="1" dirty="0" smtClean="0">
                <a:latin typeface="Aharoni" pitchFamily="2" charset="-79"/>
                <a:cs typeface="Aharoni" pitchFamily="2" charset="-79"/>
              </a:rPr>
              <a:t>e.g.</a:t>
            </a:r>
            <a:r>
              <a:rPr lang="en-GB" sz="2700" b="1" dirty="0">
                <a:solidFill>
                  <a:srgbClr val="C00000"/>
                </a:solidFill>
                <a:latin typeface="Aharoni" pitchFamily="2" charset="-79"/>
                <a:cs typeface="Aharoni" pitchFamily="2" charset="-79"/>
              </a:rPr>
              <a:t> </a:t>
            </a:r>
            <a:r>
              <a:rPr lang="en-GB" sz="2700" b="1" dirty="0" smtClean="0">
                <a:latin typeface="Aharoni" pitchFamily="2" charset="-79"/>
                <a:cs typeface="Aharoni" pitchFamily="2" charset="-79"/>
              </a:rPr>
              <a:t>use of </a:t>
            </a:r>
            <a:r>
              <a:rPr lang="en-GB" sz="2700" b="1" dirty="0" smtClean="0">
                <a:solidFill>
                  <a:srgbClr val="C00000"/>
                </a:solidFill>
                <a:latin typeface="Aharoni" pitchFamily="2" charset="-79"/>
                <a:cs typeface="Aharoni" pitchFamily="2" charset="-79"/>
              </a:rPr>
              <a:t>Avatar </a:t>
            </a:r>
            <a:r>
              <a:rPr lang="en-GB" sz="2700" b="1" dirty="0">
                <a:solidFill>
                  <a:srgbClr val="C00000"/>
                </a:solidFill>
                <a:latin typeface="Aharoni" pitchFamily="2" charset="-79"/>
                <a:cs typeface="Aharoni" pitchFamily="2" charset="-79"/>
              </a:rPr>
              <a:t>technology in patient care, patient education and in nursing </a:t>
            </a:r>
            <a:r>
              <a:rPr lang="en-GB" sz="2700" b="1" dirty="0" smtClean="0">
                <a:solidFill>
                  <a:srgbClr val="C00000"/>
                </a:solidFill>
                <a:latin typeface="Aharoni" pitchFamily="2" charset="-79"/>
                <a:cs typeface="Aharoni" pitchFamily="2" charset="-79"/>
              </a:rPr>
              <a:t>classrooms. </a:t>
            </a:r>
            <a:r>
              <a:rPr lang="en-GB" sz="2700" b="1" dirty="0" smtClean="0">
                <a:latin typeface="Aharoni" pitchFamily="2" charset="-79"/>
                <a:cs typeface="Aharoni" pitchFamily="2" charset="-79"/>
              </a:rPr>
              <a:t>As </a:t>
            </a:r>
            <a:r>
              <a:rPr lang="en-US" sz="2700" b="1" dirty="0" smtClean="0">
                <a:latin typeface="Aharoni" pitchFamily="2" charset="-79"/>
                <a:cs typeface="Aharoni" pitchFamily="2" charset="-79"/>
              </a:rPr>
              <a:t>web-based virtual agents Avatars </a:t>
            </a:r>
            <a:r>
              <a:rPr lang="en-US" sz="2700" b="1" dirty="0">
                <a:latin typeface="Aharoni" pitchFamily="2" charset="-79"/>
                <a:cs typeface="Aharoni" pitchFamily="2" charset="-79"/>
              </a:rPr>
              <a:t>not only </a:t>
            </a:r>
            <a:r>
              <a:rPr lang="en-US" sz="2700" b="1" dirty="0" smtClean="0">
                <a:latin typeface="Aharoni" pitchFamily="2" charset="-79"/>
                <a:cs typeface="Aharoni" pitchFamily="2" charset="-79"/>
              </a:rPr>
              <a:t>perform </a:t>
            </a:r>
            <a:r>
              <a:rPr lang="en-US" sz="2700" b="1" dirty="0">
                <a:latin typeface="Aharoni" pitchFamily="2" charset="-79"/>
                <a:cs typeface="Aharoni" pitchFamily="2" charset="-79"/>
              </a:rPr>
              <a:t>clerical duties but also </a:t>
            </a:r>
            <a:r>
              <a:rPr lang="en-US" sz="2700" b="1" dirty="0" smtClean="0">
                <a:latin typeface="Aharoni" pitchFamily="2" charset="-79"/>
                <a:cs typeface="Aharoni" pitchFamily="2" charset="-79"/>
              </a:rPr>
              <a:t>dispense </a:t>
            </a:r>
            <a:r>
              <a:rPr lang="en-US" sz="2700" b="1" dirty="0">
                <a:latin typeface="Aharoni" pitchFamily="2" charset="-79"/>
                <a:cs typeface="Aharoni" pitchFamily="2" charset="-79"/>
              </a:rPr>
              <a:t>medical information </a:t>
            </a:r>
            <a:r>
              <a:rPr lang="en-US" sz="2700" b="1" dirty="0" smtClean="0">
                <a:latin typeface="Aharoni" pitchFamily="2" charset="-79"/>
                <a:cs typeface="Aharoni" pitchFamily="2" charset="-79"/>
              </a:rPr>
              <a:t>and educational </a:t>
            </a:r>
            <a:r>
              <a:rPr lang="en-US" sz="2700" b="1" dirty="0">
                <a:latin typeface="Aharoni" pitchFamily="2" charset="-79"/>
                <a:cs typeface="Aharoni" pitchFamily="2" charset="-79"/>
              </a:rPr>
              <a:t>support materials </a:t>
            </a:r>
            <a:r>
              <a:rPr lang="en-US" sz="2700" b="1" dirty="0" smtClean="0">
                <a:latin typeface="Aharoni" pitchFamily="2" charset="-79"/>
                <a:cs typeface="Aharoni" pitchFamily="2" charset="-79"/>
              </a:rPr>
              <a:t>to </a:t>
            </a:r>
            <a:r>
              <a:rPr lang="en-US" sz="2700" b="1" dirty="0">
                <a:latin typeface="Aharoni" pitchFamily="2" charset="-79"/>
                <a:cs typeface="Aharoni" pitchFamily="2" charset="-79"/>
              </a:rPr>
              <a:t>patients and their </a:t>
            </a:r>
            <a:r>
              <a:rPr lang="en-US" sz="2700" b="1" dirty="0" smtClean="0">
                <a:latin typeface="Aharoni" pitchFamily="2" charset="-79"/>
                <a:cs typeface="Aharoni" pitchFamily="2" charset="-79"/>
              </a:rPr>
              <a:t>families</a:t>
            </a:r>
          </a:p>
        </p:txBody>
      </p:sp>
      <p:sp>
        <p:nvSpPr>
          <p:cNvPr id="4" name="Footer Placeholder 3"/>
          <p:cNvSpPr>
            <a:spLocks noGrp="1"/>
          </p:cNvSpPr>
          <p:nvPr>
            <p:ph type="ftr" sz="quarter" idx="11"/>
          </p:nvPr>
        </p:nvSpPr>
        <p:spPr/>
        <p:txBody>
          <a:bodyPr/>
          <a:lstStyle/>
          <a:p>
            <a:r>
              <a:rPr lang="en-US" dirty="0" smtClean="0"/>
              <a:t>NANNM INDUCTION WORKSHOP</a:t>
            </a:r>
            <a:endParaRPr lang="en-US" dirty="0"/>
          </a:p>
        </p:txBody>
      </p:sp>
      <p:sp>
        <p:nvSpPr>
          <p:cNvPr id="5" name="Slide Number Placeholder 4"/>
          <p:cNvSpPr>
            <a:spLocks noGrp="1"/>
          </p:cNvSpPr>
          <p:nvPr>
            <p:ph type="sldNum" sz="quarter" idx="12"/>
          </p:nvPr>
        </p:nvSpPr>
        <p:spPr/>
        <p:txBody>
          <a:bodyPr/>
          <a:lstStyle/>
          <a:p>
            <a:fld id="{6DD008EC-52B6-477F-B741-6176D189EACD}" type="slidenum">
              <a:rPr lang="en-US" smtClean="0"/>
              <a:pPr/>
              <a:t>14</a:t>
            </a:fld>
            <a:endParaRPr lang="en-US" dirty="0"/>
          </a:p>
        </p:txBody>
      </p:sp>
    </p:spTree>
    <p:extLst>
      <p:ext uri="{BB962C8B-B14F-4D97-AF65-F5344CB8AC3E}">
        <p14:creationId xmlns:p14="http://schemas.microsoft.com/office/powerpoint/2010/main" val="3682090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7150"/>
            <a:ext cx="8991600" cy="4724400"/>
          </a:xfrm>
        </p:spPr>
        <p:txBody>
          <a:bodyPr>
            <a:noAutofit/>
          </a:bodyPr>
          <a:lstStyle/>
          <a:p>
            <a:pPr algn="just"/>
            <a:r>
              <a:rPr lang="en-US" sz="2900" b="1" dirty="0">
                <a:latin typeface="Aharoni" pitchFamily="2" charset="-79"/>
                <a:cs typeface="Aharoni" pitchFamily="2" charset="-79"/>
              </a:rPr>
              <a:t>In Spain, an avatar named </a:t>
            </a:r>
            <a:r>
              <a:rPr lang="en-US" sz="2900" b="1" dirty="0" err="1">
                <a:solidFill>
                  <a:srgbClr val="C00000"/>
                </a:solidFill>
                <a:latin typeface="Aharoni" pitchFamily="2" charset="-79"/>
                <a:cs typeface="Aharoni" pitchFamily="2" charset="-79"/>
              </a:rPr>
              <a:t>Osane</a:t>
            </a:r>
            <a:r>
              <a:rPr lang="en-US" sz="2900" b="1" dirty="0">
                <a:latin typeface="Aharoni" pitchFamily="2" charset="-79"/>
                <a:cs typeface="Aharoni" pitchFamily="2" charset="-79"/>
              </a:rPr>
              <a:t> has been </a:t>
            </a:r>
            <a:r>
              <a:rPr lang="en-US" sz="2900" b="1" dirty="0" smtClean="0">
                <a:latin typeface="Aharoni" pitchFamily="2" charset="-79"/>
                <a:cs typeface="Aharoni" pitchFamily="2" charset="-79"/>
              </a:rPr>
              <a:t>assisting patients </a:t>
            </a:r>
            <a:r>
              <a:rPr lang="en-US" sz="2900" b="1" dirty="0">
                <a:latin typeface="Aharoni" pitchFamily="2" charset="-79"/>
                <a:cs typeface="Aharoni" pitchFamily="2" charset="-79"/>
              </a:rPr>
              <a:t>with matters such as booking or changing a health appointment and giving basic advice on healthy living and common </a:t>
            </a:r>
            <a:r>
              <a:rPr lang="en-US" sz="2900" b="1" dirty="0" smtClean="0">
                <a:latin typeface="Aharoni" pitchFamily="2" charset="-79"/>
                <a:cs typeface="Aharoni" pitchFamily="2" charset="-79"/>
              </a:rPr>
              <a:t>illnesses</a:t>
            </a:r>
          </a:p>
          <a:p>
            <a:pPr algn="just"/>
            <a:r>
              <a:rPr lang="en-US" sz="2900" b="1" dirty="0">
                <a:latin typeface="Aharoni" pitchFamily="2" charset="-79"/>
                <a:cs typeface="Aharoni" pitchFamily="2" charset="-79"/>
              </a:rPr>
              <a:t>Cisco Systems Inc. has also </a:t>
            </a:r>
            <a:r>
              <a:rPr lang="en-US" sz="2900" b="1" dirty="0" smtClean="0">
                <a:latin typeface="Aharoni" pitchFamily="2" charset="-79"/>
                <a:cs typeface="Aharoni" pitchFamily="2" charset="-79"/>
              </a:rPr>
              <a:t>developed </a:t>
            </a:r>
            <a:r>
              <a:rPr lang="en-US" sz="2900" b="1" dirty="0">
                <a:latin typeface="Aharoni" pitchFamily="2" charset="-79"/>
                <a:cs typeface="Aharoni" pitchFamily="2" charset="-79"/>
              </a:rPr>
              <a:t>an avatar named </a:t>
            </a:r>
            <a:r>
              <a:rPr lang="en-US" sz="2900" b="1" dirty="0" smtClean="0">
                <a:solidFill>
                  <a:srgbClr val="C00000"/>
                </a:solidFill>
                <a:latin typeface="Aharoni" pitchFamily="2" charset="-79"/>
                <a:cs typeface="Aharoni" pitchFamily="2" charset="-79"/>
              </a:rPr>
              <a:t>Patty</a:t>
            </a:r>
            <a:r>
              <a:rPr lang="en-US" sz="2900" b="1" dirty="0" smtClean="0">
                <a:latin typeface="Aharoni" pitchFamily="2" charset="-79"/>
                <a:cs typeface="Aharoni" pitchFamily="2" charset="-79"/>
              </a:rPr>
              <a:t> </a:t>
            </a:r>
            <a:r>
              <a:rPr lang="en-US" sz="2900" b="1" dirty="0">
                <a:latin typeface="Aharoni" pitchFamily="2" charset="-79"/>
                <a:cs typeface="Aharoni" pitchFamily="2" charset="-79"/>
              </a:rPr>
              <a:t>that counsels hospital </a:t>
            </a:r>
            <a:r>
              <a:rPr lang="en-US" sz="2900" b="1" dirty="0" smtClean="0">
                <a:latin typeface="Aharoni" pitchFamily="2" charset="-79"/>
                <a:cs typeface="Aharoni" pitchFamily="2" charset="-79"/>
              </a:rPr>
              <a:t>patients, gives </a:t>
            </a:r>
            <a:r>
              <a:rPr lang="en-US" sz="2900" b="1" dirty="0">
                <a:latin typeface="Aharoni" pitchFamily="2" charset="-79"/>
                <a:cs typeface="Aharoni" pitchFamily="2" charset="-79"/>
              </a:rPr>
              <a:t>information </a:t>
            </a:r>
            <a:r>
              <a:rPr lang="en-US" sz="2900" b="1" dirty="0" smtClean="0">
                <a:latin typeface="Aharoni" pitchFamily="2" charset="-79"/>
                <a:cs typeface="Aharoni" pitchFamily="2" charset="-79"/>
              </a:rPr>
              <a:t>on </a:t>
            </a:r>
            <a:r>
              <a:rPr lang="en-US" sz="2900" b="1" dirty="0">
                <a:latin typeface="Aharoni" pitchFamily="2" charset="-79"/>
                <a:cs typeface="Aharoni" pitchFamily="2" charset="-79"/>
              </a:rPr>
              <a:t>treatment and allows them to ask questions they might be too embarrassed to ask a nurse or physician. </a:t>
            </a:r>
            <a:endParaRPr lang="en-US" sz="2900"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15</a:t>
            </a:fld>
            <a:endParaRPr lang="en-US"/>
          </a:p>
        </p:txBody>
      </p:sp>
    </p:spTree>
    <p:extLst>
      <p:ext uri="{BB962C8B-B14F-4D97-AF65-F5344CB8AC3E}">
        <p14:creationId xmlns:p14="http://schemas.microsoft.com/office/powerpoint/2010/main" val="231875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NANNM INDUCTION WORKSHOP</a:t>
            </a:r>
            <a:endParaRPr lang="en-US"/>
          </a:p>
        </p:txBody>
      </p:sp>
      <p:sp>
        <p:nvSpPr>
          <p:cNvPr id="3" name="Slide Number Placeholder 2"/>
          <p:cNvSpPr>
            <a:spLocks noGrp="1"/>
          </p:cNvSpPr>
          <p:nvPr>
            <p:ph type="sldNum" sz="quarter" idx="12"/>
          </p:nvPr>
        </p:nvSpPr>
        <p:spPr/>
        <p:txBody>
          <a:bodyPr/>
          <a:lstStyle/>
          <a:p>
            <a:fld id="{6DD008EC-52B6-477F-B741-6176D189EACD}" type="slidenum">
              <a:rPr lang="en-US" smtClean="0"/>
              <a:pPr/>
              <a:t>16</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7150"/>
            <a:ext cx="8991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04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1"/>
            <a:ext cx="8229600" cy="609600"/>
          </a:xfrm>
        </p:spPr>
        <p:txBody>
          <a:bodyPr>
            <a:normAutofit fontScale="90000"/>
          </a:bodyPr>
          <a:lstStyle/>
          <a:p>
            <a:r>
              <a:rPr lang="en-US" b="1" dirty="0" smtClean="0">
                <a:solidFill>
                  <a:srgbClr val="C00000"/>
                </a:solidFill>
                <a:latin typeface="Aharoni" pitchFamily="2" charset="-79"/>
                <a:cs typeface="Aharoni" pitchFamily="2" charset="-79"/>
              </a:rPr>
              <a:t>LEADERSHIP IN HEALTHCARE</a:t>
            </a:r>
            <a:endParaRPr lang="en-US" b="1" dirty="0">
              <a:solidFill>
                <a:srgbClr val="C00000"/>
              </a:solidFill>
              <a:latin typeface="Aharoni" pitchFamily="2" charset="-79"/>
              <a:cs typeface="Aharoni" pitchFamily="2" charset="-79"/>
            </a:endParaRPr>
          </a:p>
        </p:txBody>
      </p:sp>
      <p:sp>
        <p:nvSpPr>
          <p:cNvPr id="3" name="Content Placeholder 2"/>
          <p:cNvSpPr>
            <a:spLocks noGrp="1"/>
          </p:cNvSpPr>
          <p:nvPr>
            <p:ph idx="1"/>
          </p:nvPr>
        </p:nvSpPr>
        <p:spPr>
          <a:xfrm>
            <a:off x="76200" y="666750"/>
            <a:ext cx="8991600" cy="4038600"/>
          </a:xfrm>
        </p:spPr>
        <p:txBody>
          <a:bodyPr>
            <a:noAutofit/>
          </a:bodyPr>
          <a:lstStyle/>
          <a:p>
            <a:r>
              <a:rPr lang="en-US" sz="2800" b="1" dirty="0" smtClean="0">
                <a:latin typeface="Aharoni" pitchFamily="2" charset="-79"/>
                <a:cs typeface="Aharoni" pitchFamily="2" charset="-79"/>
              </a:rPr>
              <a:t>“</a:t>
            </a:r>
            <a:r>
              <a:rPr lang="en-US" sz="2800" b="1" dirty="0">
                <a:latin typeface="Aharoni" pitchFamily="2" charset="-79"/>
                <a:cs typeface="Aharoni" pitchFamily="2" charset="-79"/>
              </a:rPr>
              <a:t>I have learned that people will forget what you said, people will forget what you did, but people will never forget how you make them feel</a:t>
            </a:r>
            <a:r>
              <a:rPr lang="en-US" sz="2800" b="1" dirty="0" smtClean="0">
                <a:latin typeface="Aharoni" pitchFamily="2" charset="-79"/>
                <a:cs typeface="Aharoni" pitchFamily="2" charset="-79"/>
              </a:rPr>
              <a:t>”           - Maya Angelou</a:t>
            </a:r>
            <a:endParaRPr lang="en-US" sz="2800" b="1" dirty="0">
              <a:latin typeface="Aharoni" pitchFamily="2" charset="-79"/>
              <a:cs typeface="Aharoni" pitchFamily="2" charset="-79"/>
            </a:endParaRPr>
          </a:p>
          <a:p>
            <a:pPr algn="just"/>
            <a:r>
              <a:rPr lang="en-US" sz="2800" b="1" dirty="0" smtClean="0">
                <a:latin typeface="Aharoni" pitchFamily="2" charset="-79"/>
                <a:cs typeface="Aharoni" pitchFamily="2" charset="-79"/>
              </a:rPr>
              <a:t>“</a:t>
            </a:r>
            <a:r>
              <a:rPr lang="en-US" sz="2800" b="1" dirty="0">
                <a:latin typeface="Aharoni" pitchFamily="2" charset="-79"/>
                <a:cs typeface="Aharoni" pitchFamily="2" charset="-79"/>
              </a:rPr>
              <a:t>The first responsibility of a leader is to define reality. The last is to say thank you. In between, the leader is a servant.”  </a:t>
            </a:r>
            <a:r>
              <a:rPr lang="en-US" sz="2800" b="1" dirty="0" smtClean="0">
                <a:latin typeface="Aharoni" pitchFamily="2" charset="-79"/>
                <a:cs typeface="Aharoni" pitchFamily="2" charset="-79"/>
              </a:rPr>
              <a:t>- Max </a:t>
            </a:r>
            <a:r>
              <a:rPr lang="en-US" sz="2800" b="1" dirty="0">
                <a:latin typeface="Aharoni" pitchFamily="2" charset="-79"/>
                <a:cs typeface="Aharoni" pitchFamily="2" charset="-79"/>
              </a:rPr>
              <a:t>De </a:t>
            </a:r>
            <a:r>
              <a:rPr lang="en-US" sz="2800" b="1" dirty="0" err="1" smtClean="0">
                <a:latin typeface="Aharoni" pitchFamily="2" charset="-79"/>
                <a:cs typeface="Aharoni" pitchFamily="2" charset="-79"/>
              </a:rPr>
              <a:t>Pree</a:t>
            </a:r>
            <a:endParaRPr lang="en-US" sz="2800" b="1" dirty="0" smtClean="0">
              <a:latin typeface="Aharoni" pitchFamily="2" charset="-79"/>
              <a:cs typeface="Aharoni" pitchFamily="2" charset="-79"/>
            </a:endParaRPr>
          </a:p>
          <a:p>
            <a:pPr algn="just"/>
            <a:r>
              <a:rPr lang="en-US" sz="2800" b="1" dirty="0" smtClean="0">
                <a:latin typeface="Aharoni" pitchFamily="2" charset="-79"/>
                <a:cs typeface="Aharoni" pitchFamily="2" charset="-79"/>
              </a:rPr>
              <a:t>“Good leaders must first become good servants” – Robert Greenleaf</a:t>
            </a:r>
            <a:endParaRPr lang="en-US" sz="2800" b="1"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17</a:t>
            </a:fld>
            <a:endParaRPr lang="en-US"/>
          </a:p>
        </p:txBody>
      </p:sp>
    </p:spTree>
    <p:extLst>
      <p:ext uri="{BB962C8B-B14F-4D97-AF65-F5344CB8AC3E}">
        <p14:creationId xmlns:p14="http://schemas.microsoft.com/office/powerpoint/2010/main" val="26707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3350"/>
            <a:ext cx="8915400" cy="4461273"/>
          </a:xfrm>
        </p:spPr>
        <p:txBody>
          <a:bodyPr>
            <a:normAutofit fontScale="85000" lnSpcReduction="10000"/>
          </a:bodyPr>
          <a:lstStyle/>
          <a:p>
            <a:pPr algn="just"/>
            <a:r>
              <a:rPr lang="en-US" b="1" dirty="0" smtClean="0">
                <a:latin typeface="Aharoni" pitchFamily="2" charset="-79"/>
                <a:cs typeface="Aharoni" pitchFamily="2" charset="-79"/>
              </a:rPr>
              <a:t>These </a:t>
            </a:r>
            <a:r>
              <a:rPr lang="en-US" b="1" dirty="0" smtClean="0">
                <a:latin typeface="+mj-lt"/>
                <a:cs typeface="Aharoni" pitchFamily="2" charset="-79"/>
              </a:rPr>
              <a:t>3</a:t>
            </a:r>
            <a:r>
              <a:rPr lang="en-US" b="1" dirty="0" smtClean="0">
                <a:latin typeface="Aharoni" pitchFamily="2" charset="-79"/>
                <a:cs typeface="Aharoni" pitchFamily="2" charset="-79"/>
              </a:rPr>
              <a:t> quotes speak volumes for leaders and potential leaders in health care</a:t>
            </a:r>
          </a:p>
          <a:p>
            <a:pPr algn="just"/>
            <a:r>
              <a:rPr lang="en-US" dirty="0" smtClean="0">
                <a:latin typeface="Aharoni" pitchFamily="2" charset="-79"/>
                <a:cs typeface="Aharoni" pitchFamily="2" charset="-79"/>
              </a:rPr>
              <a:t>As complex issues confront the health care system effective leadership becomes necessary</a:t>
            </a:r>
          </a:p>
          <a:p>
            <a:pPr algn="just"/>
            <a:r>
              <a:rPr lang="en-US" dirty="0" smtClean="0">
                <a:solidFill>
                  <a:srgbClr val="C00000"/>
                </a:solidFill>
                <a:latin typeface="Aharoni" pitchFamily="2" charset="-79"/>
                <a:cs typeface="Aharoni" pitchFamily="2" charset="-79"/>
              </a:rPr>
              <a:t>Such leadership should be rotational (distributive) with each professional group taking the leadership role when his/her expertise is required for decisions concerning the patient and his care</a:t>
            </a:r>
          </a:p>
          <a:p>
            <a:pPr algn="just"/>
            <a:r>
              <a:rPr lang="en-US" dirty="0" smtClean="0">
                <a:latin typeface="Aharoni" pitchFamily="2" charset="-79"/>
                <a:cs typeface="Aharoni" pitchFamily="2" charset="-79"/>
              </a:rPr>
              <a:t>This however implies adequate leadership knowledge and skills by all healthcare professionals</a:t>
            </a: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18</a:t>
            </a:fld>
            <a:endParaRPr lang="en-US"/>
          </a:p>
        </p:txBody>
      </p:sp>
    </p:spTree>
    <p:extLst>
      <p:ext uri="{BB962C8B-B14F-4D97-AF65-F5344CB8AC3E}">
        <p14:creationId xmlns:p14="http://schemas.microsoft.com/office/powerpoint/2010/main" val="422498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648200"/>
          </a:xfrm>
        </p:spPr>
        <p:txBody>
          <a:bodyPr>
            <a:normAutofit fontScale="92500" lnSpcReduction="20000"/>
          </a:bodyPr>
          <a:lstStyle/>
          <a:p>
            <a:pPr algn="just"/>
            <a:r>
              <a:rPr lang="en-US" b="1" dirty="0" smtClean="0">
                <a:solidFill>
                  <a:srgbClr val="C00000"/>
                </a:solidFill>
                <a:latin typeface="Aharoni" pitchFamily="2" charset="-79"/>
                <a:cs typeface="Aharoni" pitchFamily="2" charset="-79"/>
              </a:rPr>
              <a:t>Many leadership models </a:t>
            </a:r>
            <a:r>
              <a:rPr lang="en-US" dirty="0" smtClean="0">
                <a:solidFill>
                  <a:srgbClr val="C00000"/>
                </a:solidFill>
                <a:latin typeface="Aharoni" pitchFamily="2" charset="-79"/>
                <a:cs typeface="Aharoni" pitchFamily="2" charset="-79"/>
              </a:rPr>
              <a:t>are available to help nurses and midwives become effective leaders</a:t>
            </a:r>
            <a:r>
              <a:rPr lang="en-US" b="1" dirty="0" smtClean="0">
                <a:solidFill>
                  <a:srgbClr val="C00000"/>
                </a:solidFill>
                <a:latin typeface="Aharoni" pitchFamily="2" charset="-79"/>
                <a:cs typeface="Aharoni" pitchFamily="2" charset="-79"/>
              </a:rPr>
              <a:t>. </a:t>
            </a:r>
          </a:p>
          <a:p>
            <a:pPr algn="just"/>
            <a:r>
              <a:rPr lang="en-US" dirty="0" smtClean="0">
                <a:latin typeface="Aharoni" pitchFamily="2" charset="-79"/>
                <a:cs typeface="Aharoni" pitchFamily="2" charset="-79"/>
              </a:rPr>
              <a:t>These models define effective leadership, describe leadership behaviour, and suggest paths of leadership development</a:t>
            </a:r>
          </a:p>
          <a:p>
            <a:pPr algn="just"/>
            <a:r>
              <a:rPr lang="en-US" b="1" dirty="0" smtClean="0">
                <a:latin typeface="Aharoni" pitchFamily="2" charset="-79"/>
                <a:cs typeface="Aharoni" pitchFamily="2" charset="-79"/>
              </a:rPr>
              <a:t>The situation of leadership defines the model used </a:t>
            </a:r>
          </a:p>
          <a:p>
            <a:pPr algn="just"/>
            <a:r>
              <a:rPr lang="en-US" b="1" dirty="0" smtClean="0">
                <a:latin typeface="+mj-lt"/>
                <a:cs typeface="Aharoni" pitchFamily="2" charset="-79"/>
              </a:rPr>
              <a:t>3 </a:t>
            </a:r>
            <a:r>
              <a:rPr lang="en-US" b="1" dirty="0" smtClean="0">
                <a:latin typeface="Aharoni" pitchFamily="2" charset="-79"/>
                <a:cs typeface="Aharoni" pitchFamily="2" charset="-79"/>
              </a:rPr>
              <a:t>models</a:t>
            </a:r>
            <a:r>
              <a:rPr lang="en-US" b="1" dirty="0" smtClean="0">
                <a:latin typeface="+mj-lt"/>
                <a:cs typeface="Aharoni" pitchFamily="2" charset="-79"/>
              </a:rPr>
              <a:t> </a:t>
            </a:r>
            <a:r>
              <a:rPr lang="en-US" b="1" dirty="0" smtClean="0">
                <a:latin typeface="Aharoni" pitchFamily="2" charset="-79"/>
                <a:cs typeface="Aharoni" pitchFamily="2" charset="-79"/>
              </a:rPr>
              <a:t>are discussed here because they:</a:t>
            </a:r>
          </a:p>
          <a:p>
            <a:pPr lvl="1" algn="just"/>
            <a:r>
              <a:rPr lang="en-US" sz="3200" b="1" dirty="0" smtClean="0">
                <a:latin typeface="Aharoni" pitchFamily="2" charset="-79"/>
                <a:cs typeface="Aharoni" pitchFamily="2" charset="-79"/>
              </a:rPr>
              <a:t>Facilitate change and are best suited for healthcare</a:t>
            </a:r>
          </a:p>
          <a:p>
            <a:pPr algn="just"/>
            <a:endParaRPr lang="en-US" b="1" dirty="0">
              <a:solidFill>
                <a:srgbClr val="C00000"/>
              </a:solidFill>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19</a:t>
            </a:fld>
            <a:endParaRPr lang="en-US"/>
          </a:p>
        </p:txBody>
      </p:sp>
    </p:spTree>
    <p:extLst>
      <p:ext uri="{BB962C8B-B14F-4D97-AF65-F5344CB8AC3E}">
        <p14:creationId xmlns:p14="http://schemas.microsoft.com/office/powerpoint/2010/main" val="25806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3350"/>
            <a:ext cx="8991600" cy="4876800"/>
          </a:xfrm>
        </p:spPr>
        <p:txBody>
          <a:bodyPr/>
          <a:lstStyle/>
          <a:p>
            <a:pPr marL="0" indent="0" algn="just"/>
            <a:r>
              <a:rPr lang="en-US" b="1" dirty="0" smtClean="0">
                <a:solidFill>
                  <a:srgbClr val="C00000"/>
                </a:solidFill>
                <a:latin typeface="Aharoni" pitchFamily="2" charset="-79"/>
                <a:cs typeface="Aharoni" pitchFamily="2" charset="-79"/>
              </a:rPr>
              <a:t>Protocols</a:t>
            </a:r>
          </a:p>
          <a:p>
            <a:pPr marL="0" indent="0" algn="just"/>
            <a:r>
              <a:rPr lang="en-US" b="1" dirty="0" smtClean="0">
                <a:solidFill>
                  <a:srgbClr val="C00000"/>
                </a:solidFill>
                <a:latin typeface="Aharoni" pitchFamily="2" charset="-79"/>
                <a:cs typeface="Aharoni" pitchFamily="2" charset="-79"/>
              </a:rPr>
              <a:t>Outline of presentation</a:t>
            </a:r>
          </a:p>
          <a:p>
            <a:pPr lvl="1" algn="just"/>
            <a:r>
              <a:rPr lang="en-US" b="1" dirty="0" smtClean="0">
                <a:latin typeface="Aharoni" pitchFamily="2" charset="-79"/>
                <a:cs typeface="Aharoni" pitchFamily="2" charset="-79"/>
              </a:rPr>
              <a:t>Introduction</a:t>
            </a:r>
            <a:endParaRPr lang="en-US" b="1" dirty="0">
              <a:latin typeface="Aharoni" pitchFamily="2" charset="-79"/>
              <a:cs typeface="Aharoni" pitchFamily="2" charset="-79"/>
            </a:endParaRPr>
          </a:p>
          <a:p>
            <a:pPr lvl="1" algn="just"/>
            <a:r>
              <a:rPr lang="en-US" b="1" dirty="0">
                <a:latin typeface="Aharoni" pitchFamily="2" charset="-79"/>
                <a:cs typeface="Aharoni" pitchFamily="2" charset="-79"/>
              </a:rPr>
              <a:t>The health care delivery system in Nigeria and leadership in health care</a:t>
            </a:r>
          </a:p>
          <a:p>
            <a:pPr lvl="1" algn="just"/>
            <a:r>
              <a:rPr lang="en-US" b="1" dirty="0">
                <a:latin typeface="Aharoni" pitchFamily="2" charset="-79"/>
                <a:cs typeface="Aharoni" pitchFamily="2" charset="-79"/>
              </a:rPr>
              <a:t>Nurses and midwives as agents of change</a:t>
            </a:r>
          </a:p>
          <a:p>
            <a:pPr lvl="1" algn="just"/>
            <a:r>
              <a:rPr lang="en-US" b="1" dirty="0">
                <a:latin typeface="Aharoni" pitchFamily="2" charset="-79"/>
                <a:cs typeface="Aharoni" pitchFamily="2" charset="-79"/>
              </a:rPr>
              <a:t>Challenges to being agents of change</a:t>
            </a:r>
          </a:p>
          <a:p>
            <a:pPr lvl="1" algn="just"/>
            <a:r>
              <a:rPr lang="en-US" b="1" dirty="0">
                <a:latin typeface="Aharoni" pitchFamily="2" charset="-79"/>
                <a:cs typeface="Aharoni" pitchFamily="2" charset="-79"/>
              </a:rPr>
              <a:t>The way </a:t>
            </a:r>
            <a:r>
              <a:rPr lang="en-US" b="1" dirty="0" smtClean="0">
                <a:latin typeface="Aharoni" pitchFamily="2" charset="-79"/>
                <a:cs typeface="Aharoni" pitchFamily="2" charset="-79"/>
              </a:rPr>
              <a:t>forward</a:t>
            </a:r>
            <a:endParaRPr lang="en-US" b="1"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dirty="0" smtClean="0"/>
              <a:t>NANNM INDUCTION WORKSHOP</a:t>
            </a:r>
            <a:endParaRPr lang="en-US" dirty="0"/>
          </a:p>
        </p:txBody>
      </p:sp>
      <p:sp>
        <p:nvSpPr>
          <p:cNvPr id="5" name="Slide Number Placeholder 4"/>
          <p:cNvSpPr>
            <a:spLocks noGrp="1"/>
          </p:cNvSpPr>
          <p:nvPr>
            <p:ph type="sldNum" sz="quarter" idx="12"/>
          </p:nvPr>
        </p:nvSpPr>
        <p:spPr/>
        <p:txBody>
          <a:bodyPr/>
          <a:lstStyle/>
          <a:p>
            <a:fld id="{6DD008EC-52B6-477F-B741-6176D189EACD}" type="slidenum">
              <a:rPr lang="en-US" smtClean="0"/>
              <a:pPr/>
              <a:t>2</a:t>
            </a:fld>
            <a:endParaRPr lang="en-US" dirty="0"/>
          </a:p>
        </p:txBody>
      </p:sp>
    </p:spTree>
    <p:extLst>
      <p:ext uri="{BB962C8B-B14F-4D97-AF65-F5344CB8AC3E}">
        <p14:creationId xmlns:p14="http://schemas.microsoft.com/office/powerpoint/2010/main" val="106318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461273"/>
          </a:xfrm>
        </p:spPr>
        <p:txBody>
          <a:bodyPr>
            <a:normAutofit fontScale="92500" lnSpcReduction="20000"/>
          </a:bodyPr>
          <a:lstStyle/>
          <a:p>
            <a:pPr lvl="1" algn="just"/>
            <a:r>
              <a:rPr lang="en-US" sz="3200" b="1" dirty="0" smtClean="0">
                <a:latin typeface="Aharoni" pitchFamily="2" charset="-79"/>
                <a:cs typeface="Aharoni" pitchFamily="2" charset="-79"/>
              </a:rPr>
              <a:t>Are concerned about </a:t>
            </a:r>
            <a:r>
              <a:rPr lang="en-US" sz="3200" b="1" dirty="0" smtClean="0">
                <a:solidFill>
                  <a:srgbClr val="C00000"/>
                </a:solidFill>
                <a:latin typeface="Aharoni" pitchFamily="2" charset="-79"/>
                <a:cs typeface="Aharoni" pitchFamily="2" charset="-79"/>
              </a:rPr>
              <a:t>integrity</a:t>
            </a:r>
            <a:r>
              <a:rPr lang="en-US" sz="3200" b="1" dirty="0" smtClean="0">
                <a:latin typeface="Aharoni" pitchFamily="2" charset="-79"/>
                <a:cs typeface="Aharoni" pitchFamily="2" charset="-79"/>
              </a:rPr>
              <a:t>, </a:t>
            </a:r>
            <a:r>
              <a:rPr lang="en-US" sz="3200" b="1" dirty="0" smtClean="0">
                <a:solidFill>
                  <a:srgbClr val="C00000"/>
                </a:solidFill>
                <a:latin typeface="Aharoni" pitchFamily="2" charset="-79"/>
                <a:cs typeface="Aharoni" pitchFamily="2" charset="-79"/>
              </a:rPr>
              <a:t>creating a vision</a:t>
            </a:r>
            <a:r>
              <a:rPr lang="en-US" sz="3200" b="1" dirty="0" smtClean="0">
                <a:latin typeface="Aharoni" pitchFamily="2" charset="-79"/>
                <a:cs typeface="Aharoni" pitchFamily="2" charset="-79"/>
              </a:rPr>
              <a:t>, </a:t>
            </a:r>
            <a:r>
              <a:rPr lang="en-US" sz="3200" b="1" dirty="0" smtClean="0">
                <a:solidFill>
                  <a:srgbClr val="C00000"/>
                </a:solidFill>
                <a:latin typeface="Aharoni" pitchFamily="2" charset="-79"/>
                <a:cs typeface="Aharoni" pitchFamily="2" charset="-79"/>
              </a:rPr>
              <a:t>setting direction</a:t>
            </a:r>
            <a:r>
              <a:rPr lang="en-US" sz="3200" b="1" dirty="0" smtClean="0">
                <a:latin typeface="Aharoni" pitchFamily="2" charset="-79"/>
                <a:cs typeface="Aharoni" pitchFamily="2" charset="-79"/>
              </a:rPr>
              <a:t>, </a:t>
            </a:r>
            <a:r>
              <a:rPr lang="en-US" sz="3200" b="1" dirty="0" smtClean="0">
                <a:solidFill>
                  <a:srgbClr val="C00000"/>
                </a:solidFill>
                <a:latin typeface="Aharoni" pitchFamily="2" charset="-79"/>
                <a:cs typeface="Aharoni" pitchFamily="2" charset="-79"/>
              </a:rPr>
              <a:t>engaging individuals/the organization</a:t>
            </a:r>
            <a:r>
              <a:rPr lang="en-US" sz="3200" b="1" dirty="0" smtClean="0">
                <a:latin typeface="Aharoni" pitchFamily="2" charset="-79"/>
                <a:cs typeface="Aharoni" pitchFamily="2" charset="-79"/>
              </a:rPr>
              <a:t>, </a:t>
            </a:r>
            <a:r>
              <a:rPr lang="en-US" sz="3200" b="1" dirty="0" smtClean="0">
                <a:solidFill>
                  <a:srgbClr val="C00000"/>
                </a:solidFill>
                <a:latin typeface="Aharoni" pitchFamily="2" charset="-79"/>
                <a:cs typeface="Aharoni" pitchFamily="2" charset="-79"/>
              </a:rPr>
              <a:t>moving forward together </a:t>
            </a:r>
            <a:r>
              <a:rPr lang="en-US" sz="3200" b="1" dirty="0" smtClean="0">
                <a:latin typeface="Aharoni" pitchFamily="2" charset="-79"/>
                <a:cs typeface="Aharoni" pitchFamily="2" charset="-79"/>
              </a:rPr>
              <a:t> and </a:t>
            </a:r>
            <a:endParaRPr lang="en-US" sz="3200" b="1" dirty="0" smtClean="0">
              <a:solidFill>
                <a:srgbClr val="C00000"/>
              </a:solidFill>
              <a:latin typeface="Aharoni" pitchFamily="2" charset="-79"/>
              <a:cs typeface="Aharoni" pitchFamily="2" charset="-79"/>
            </a:endParaRPr>
          </a:p>
          <a:p>
            <a:pPr lvl="1" algn="just"/>
            <a:r>
              <a:rPr lang="en-US" sz="3200" b="1" dirty="0" smtClean="0">
                <a:latin typeface="Aharoni" pitchFamily="2" charset="-79"/>
                <a:cs typeface="Aharoni" pitchFamily="2" charset="-79"/>
              </a:rPr>
              <a:t>They involve </a:t>
            </a:r>
            <a:r>
              <a:rPr lang="en-US" sz="3200" b="1" dirty="0" smtClean="0">
                <a:solidFill>
                  <a:srgbClr val="C00000"/>
                </a:solidFill>
                <a:latin typeface="Aharoni" pitchFamily="2" charset="-79"/>
                <a:cs typeface="Aharoni" pitchFamily="2" charset="-79"/>
              </a:rPr>
              <a:t>leading self</a:t>
            </a:r>
            <a:r>
              <a:rPr lang="en-US" sz="3200" b="1" dirty="0" smtClean="0">
                <a:latin typeface="Aharoni" pitchFamily="2" charset="-79"/>
                <a:cs typeface="Aharoni" pitchFamily="2" charset="-79"/>
              </a:rPr>
              <a:t>, </a:t>
            </a:r>
            <a:r>
              <a:rPr lang="en-US" sz="3200" b="1" dirty="0" smtClean="0">
                <a:solidFill>
                  <a:srgbClr val="C00000"/>
                </a:solidFill>
                <a:latin typeface="Aharoni" pitchFamily="2" charset="-79"/>
                <a:cs typeface="Aharoni" pitchFamily="2" charset="-79"/>
              </a:rPr>
              <a:t>leading others</a:t>
            </a:r>
            <a:r>
              <a:rPr lang="en-US" sz="3200" b="1" dirty="0" smtClean="0">
                <a:latin typeface="Aharoni" pitchFamily="2" charset="-79"/>
                <a:cs typeface="Aharoni" pitchFamily="2" charset="-79"/>
              </a:rPr>
              <a:t>, </a:t>
            </a:r>
            <a:r>
              <a:rPr lang="en-US" sz="3200" b="1" dirty="0" smtClean="0">
                <a:solidFill>
                  <a:srgbClr val="C00000"/>
                </a:solidFill>
                <a:latin typeface="Aharoni" pitchFamily="2" charset="-79"/>
                <a:cs typeface="Aharoni" pitchFamily="2" charset="-79"/>
              </a:rPr>
              <a:t>leading change</a:t>
            </a:r>
            <a:r>
              <a:rPr lang="en-US" sz="3200" b="1" dirty="0" smtClean="0">
                <a:latin typeface="Aharoni" pitchFamily="2" charset="-79"/>
                <a:cs typeface="Aharoni" pitchFamily="2" charset="-79"/>
              </a:rPr>
              <a:t>, and </a:t>
            </a:r>
            <a:r>
              <a:rPr lang="en-US" sz="3200" b="1" dirty="0" smtClean="0">
                <a:solidFill>
                  <a:srgbClr val="C00000"/>
                </a:solidFill>
                <a:latin typeface="Aharoni" pitchFamily="2" charset="-79"/>
                <a:cs typeface="Aharoni" pitchFamily="2" charset="-79"/>
              </a:rPr>
              <a:t>leading for results</a:t>
            </a:r>
          </a:p>
          <a:p>
            <a:pPr algn="just"/>
            <a:r>
              <a:rPr lang="en-US" sz="3600" b="1" dirty="0" smtClean="0">
                <a:latin typeface="Aharoni" pitchFamily="2" charset="-79"/>
                <a:cs typeface="Aharoni" pitchFamily="2" charset="-79"/>
              </a:rPr>
              <a:t>These </a:t>
            </a:r>
            <a:r>
              <a:rPr lang="en-US" sz="3600" b="1" dirty="0" smtClean="0">
                <a:latin typeface="+mj-lt"/>
                <a:cs typeface="Aharoni" pitchFamily="2" charset="-79"/>
              </a:rPr>
              <a:t>3</a:t>
            </a:r>
            <a:r>
              <a:rPr lang="en-US" sz="3600" b="1" dirty="0" smtClean="0">
                <a:latin typeface="Aharoni" pitchFamily="2" charset="-79"/>
                <a:cs typeface="Aharoni" pitchFamily="2" charset="-79"/>
              </a:rPr>
              <a:t> models are:</a:t>
            </a:r>
          </a:p>
          <a:p>
            <a:pPr lvl="1" algn="just"/>
            <a:r>
              <a:rPr lang="en-US" sz="3200" b="1" dirty="0" smtClean="0">
                <a:latin typeface="Aharoni" pitchFamily="2" charset="-79"/>
                <a:cs typeface="Aharoni" pitchFamily="2" charset="-79"/>
              </a:rPr>
              <a:t>Distributed/distributive leadership </a:t>
            </a:r>
          </a:p>
          <a:p>
            <a:pPr lvl="1" algn="just"/>
            <a:r>
              <a:rPr lang="en-US" sz="3200" b="1" dirty="0" smtClean="0">
                <a:latin typeface="Aharoni" pitchFamily="2" charset="-79"/>
                <a:cs typeface="Aharoni" pitchFamily="2" charset="-79"/>
              </a:rPr>
              <a:t>Transformational leadership </a:t>
            </a:r>
          </a:p>
          <a:p>
            <a:pPr lvl="1" algn="just"/>
            <a:r>
              <a:rPr lang="en-US" sz="3200" b="1" dirty="0" smtClean="0">
                <a:latin typeface="Aharoni" pitchFamily="2" charset="-79"/>
                <a:cs typeface="Aharoni" pitchFamily="2" charset="-79"/>
              </a:rPr>
              <a:t>Servant-leadership</a:t>
            </a:r>
            <a:endParaRPr lang="en-GB" dirty="0"/>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7150"/>
            <a:ext cx="8915399"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NANNM INDUCTION WORKSHOP</a:t>
            </a:r>
            <a:endParaRPr lang="en-US"/>
          </a:p>
        </p:txBody>
      </p:sp>
      <p:sp>
        <p:nvSpPr>
          <p:cNvPr id="3" name="Slide Number Placeholder 2"/>
          <p:cNvSpPr>
            <a:spLocks noGrp="1"/>
          </p:cNvSpPr>
          <p:nvPr>
            <p:ph type="sldNum" sz="quarter" idx="12"/>
          </p:nvPr>
        </p:nvSpPr>
        <p:spPr/>
        <p:txBody>
          <a:bodyPr/>
          <a:lstStyle/>
          <a:p>
            <a:fld id="{6DD008EC-52B6-477F-B741-6176D189EACD}" type="slidenum">
              <a:rPr lang="en-US" smtClean="0"/>
              <a:pPr/>
              <a:t>21</a:t>
            </a:fld>
            <a:endParaRPr lang="en-US"/>
          </a:p>
        </p:txBody>
      </p:sp>
    </p:spTree>
    <p:extLst>
      <p:ext uri="{BB962C8B-B14F-4D97-AF65-F5344CB8AC3E}">
        <p14:creationId xmlns:p14="http://schemas.microsoft.com/office/powerpoint/2010/main" val="494611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NANNM INDUCTION WORKSHOP</a:t>
            </a:r>
            <a:endParaRPr lang="en-US"/>
          </a:p>
        </p:txBody>
      </p:sp>
      <p:sp>
        <p:nvSpPr>
          <p:cNvPr id="3" name="Slide Number Placeholder 2"/>
          <p:cNvSpPr>
            <a:spLocks noGrp="1"/>
          </p:cNvSpPr>
          <p:nvPr>
            <p:ph type="sldNum" sz="quarter" idx="12"/>
          </p:nvPr>
        </p:nvSpPr>
        <p:spPr/>
        <p:txBody>
          <a:bodyPr/>
          <a:lstStyle/>
          <a:p>
            <a:fld id="{6DD008EC-52B6-477F-B741-6176D189EACD}" type="slidenum">
              <a:rPr lang="en-US" smtClean="0"/>
              <a:pPr/>
              <a:t>22</a:t>
            </a:fld>
            <a:endParaRPr lang="en-US"/>
          </a:p>
        </p:txBody>
      </p:sp>
      <p:pic>
        <p:nvPicPr>
          <p:cNvPr id="4" name="Picture 2" descr="Transformational Leadership: The Core Tenets | Annetta Powell"/>
          <p:cNvPicPr>
            <a:picLocks noChangeAspect="1" noChangeArrowheads="1"/>
          </p:cNvPicPr>
          <p:nvPr/>
        </p:nvPicPr>
        <p:blipFill>
          <a:blip r:embed="rId2" cstate="print"/>
          <a:srcRect/>
          <a:stretch>
            <a:fillRect/>
          </a:stretch>
        </p:blipFill>
        <p:spPr bwMode="auto">
          <a:xfrm>
            <a:off x="304800" y="209550"/>
            <a:ext cx="8328248" cy="46291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Image result for healthcare leadership mod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782"/>
            <a:ext cx="8839200"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NANNM INDUCTION WORKSHOP</a:t>
            </a:r>
            <a:endParaRPr lang="en-US"/>
          </a:p>
        </p:txBody>
      </p:sp>
      <p:sp>
        <p:nvSpPr>
          <p:cNvPr id="3" name="Slide Number Placeholder 2"/>
          <p:cNvSpPr>
            <a:spLocks noGrp="1"/>
          </p:cNvSpPr>
          <p:nvPr>
            <p:ph type="sldNum" sz="quarter" idx="12"/>
          </p:nvPr>
        </p:nvSpPr>
        <p:spPr/>
        <p:txBody>
          <a:bodyPr/>
          <a:lstStyle/>
          <a:p>
            <a:fld id="{6DD008EC-52B6-477F-B741-6176D189EACD}" type="slidenum">
              <a:rPr lang="en-US" smtClean="0"/>
              <a:pPr/>
              <a:t>23</a:t>
            </a:fld>
            <a:endParaRPr lang="en-US"/>
          </a:p>
        </p:txBody>
      </p:sp>
    </p:spTree>
    <p:extLst>
      <p:ext uri="{BB962C8B-B14F-4D97-AF65-F5344CB8AC3E}">
        <p14:creationId xmlns:p14="http://schemas.microsoft.com/office/powerpoint/2010/main" val="404661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4781550"/>
          </a:xfrm>
        </p:spPr>
        <p:txBody>
          <a:bodyPr>
            <a:noAutofit/>
          </a:bodyPr>
          <a:lstStyle/>
          <a:p>
            <a:pPr algn="just">
              <a:buNone/>
            </a:pPr>
            <a:r>
              <a:rPr lang="en-GB" sz="3000" dirty="0" smtClean="0">
                <a:solidFill>
                  <a:srgbClr val="C00000"/>
                </a:solidFill>
                <a:latin typeface="Aharoni" pitchFamily="2" charset="-79"/>
                <a:cs typeface="Aharoni" pitchFamily="2" charset="-79"/>
              </a:rPr>
              <a:t>			Distributive leadership model:</a:t>
            </a:r>
          </a:p>
          <a:p>
            <a:pPr lvl="1" algn="just"/>
            <a:r>
              <a:rPr lang="en-GB" sz="2700" dirty="0" smtClean="0">
                <a:latin typeface="Aharoni" pitchFamily="2" charset="-79"/>
                <a:cs typeface="Aharoni" pitchFamily="2" charset="-79"/>
              </a:rPr>
              <a:t>Conceives leadership as a collective social process emerging through</a:t>
            </a:r>
            <a:r>
              <a:rPr lang="en-GB" sz="2700" b="1" i="1" dirty="0" smtClean="0">
                <a:latin typeface="Aharoni" pitchFamily="2" charset="-79"/>
                <a:cs typeface="Aharoni" pitchFamily="2" charset="-79"/>
              </a:rPr>
              <a:t> </a:t>
            </a:r>
            <a:r>
              <a:rPr lang="en-GB" sz="2700" b="1" dirty="0" smtClean="0">
                <a:solidFill>
                  <a:srgbClr val="C00000"/>
                </a:solidFill>
                <a:latin typeface="Aharoni" pitchFamily="2" charset="-79"/>
                <a:cs typeface="Aharoni" pitchFamily="2" charset="-79"/>
              </a:rPr>
              <a:t>the interactions of multiple actors</a:t>
            </a:r>
          </a:p>
          <a:p>
            <a:pPr lvl="1" algn="just"/>
            <a:r>
              <a:rPr lang="en-GB" sz="2700" b="1" dirty="0" smtClean="0">
                <a:latin typeface="Aharoni" pitchFamily="2" charset="-79"/>
                <a:cs typeface="Aharoni" pitchFamily="2" charset="-79"/>
              </a:rPr>
              <a:t>Encourages a shift in focus from the attributes and behaviours of individual ‘leaders’ to a more systemic perspective</a:t>
            </a:r>
          </a:p>
          <a:p>
            <a:pPr lvl="1" algn="just"/>
            <a:r>
              <a:rPr lang="en-GB" sz="2700" b="1" dirty="0" smtClean="0">
                <a:latin typeface="Aharoni" pitchFamily="2" charset="-79"/>
                <a:cs typeface="Aharoni" pitchFamily="2" charset="-79"/>
              </a:rPr>
              <a:t>The leader  has a </a:t>
            </a:r>
            <a:r>
              <a:rPr lang="en-GB" sz="2700" b="1" dirty="0" smtClean="0">
                <a:solidFill>
                  <a:srgbClr val="C00000"/>
                </a:solidFill>
                <a:latin typeface="Aharoni" pitchFamily="2" charset="-79"/>
                <a:cs typeface="Aharoni" pitchFamily="2" charset="-79"/>
              </a:rPr>
              <a:t>vision</a:t>
            </a:r>
            <a:r>
              <a:rPr lang="en-GB" sz="2700" b="1" dirty="0" smtClean="0">
                <a:latin typeface="Aharoni" pitchFamily="2" charset="-79"/>
                <a:cs typeface="Aharoni" pitchFamily="2" charset="-79"/>
              </a:rPr>
              <a:t>, </a:t>
            </a:r>
            <a:r>
              <a:rPr lang="en-GB" sz="2700" b="1" dirty="0" smtClean="0">
                <a:solidFill>
                  <a:srgbClr val="C00000"/>
                </a:solidFill>
                <a:latin typeface="Aharoni" pitchFamily="2" charset="-79"/>
                <a:cs typeface="Aharoni" pitchFamily="2" charset="-79"/>
              </a:rPr>
              <a:t>“makes sense”</a:t>
            </a:r>
            <a:r>
              <a:rPr lang="en-GB" sz="2700" b="1" dirty="0" smtClean="0">
                <a:latin typeface="Aharoni" pitchFamily="2" charset="-79"/>
                <a:cs typeface="Aharoni" pitchFamily="2" charset="-79"/>
              </a:rPr>
              <a:t> of it, </a:t>
            </a:r>
            <a:r>
              <a:rPr lang="en-GB" sz="2700" b="1" dirty="0" smtClean="0">
                <a:solidFill>
                  <a:srgbClr val="C00000"/>
                </a:solidFill>
                <a:latin typeface="Aharoni" pitchFamily="2" charset="-79"/>
                <a:cs typeface="Aharoni" pitchFamily="2" charset="-79"/>
              </a:rPr>
              <a:t>creates change</a:t>
            </a:r>
            <a:r>
              <a:rPr lang="en-GB" sz="2700" b="1" dirty="0" smtClean="0">
                <a:latin typeface="Aharoni" pitchFamily="2" charset="-79"/>
                <a:cs typeface="Aharoni" pitchFamily="2" charset="-79"/>
              </a:rPr>
              <a:t> and “</a:t>
            </a:r>
            <a:r>
              <a:rPr lang="en-GB" sz="2700" b="1" dirty="0" smtClean="0">
                <a:solidFill>
                  <a:srgbClr val="C00000"/>
                </a:solidFill>
                <a:latin typeface="Aharoni" pitchFamily="2" charset="-79"/>
                <a:cs typeface="Aharoni" pitchFamily="2" charset="-79"/>
              </a:rPr>
              <a:t>relates” </a:t>
            </a:r>
            <a:r>
              <a:rPr lang="en-GB" sz="2700" b="1" dirty="0" smtClean="0">
                <a:latin typeface="Aharoni" pitchFamily="2" charset="-79"/>
                <a:cs typeface="Aharoni" pitchFamily="2" charset="-79"/>
              </a:rPr>
              <a:t>(builds supportive networks to achieve the change)</a:t>
            </a:r>
          </a:p>
          <a:p>
            <a:pPr lvl="1" algn="just"/>
            <a:r>
              <a:rPr lang="en-GB" sz="2700" b="1" dirty="0" smtClean="0">
                <a:latin typeface="Aharoni" pitchFamily="2" charset="-79"/>
                <a:cs typeface="Aharoni" pitchFamily="2" charset="-79"/>
              </a:rPr>
              <a:t>Is collaborative in nature</a:t>
            </a:r>
            <a:endParaRPr lang="en-GB" sz="2700"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NANNM INDUCTION WORKSHOP</a:t>
            </a:r>
            <a:endParaRPr lang="en-US"/>
          </a:p>
        </p:txBody>
      </p:sp>
      <p:sp>
        <p:nvSpPr>
          <p:cNvPr id="3" name="Slide Number Placeholder 2"/>
          <p:cNvSpPr>
            <a:spLocks noGrp="1"/>
          </p:cNvSpPr>
          <p:nvPr>
            <p:ph type="sldNum" sz="quarter" idx="12"/>
          </p:nvPr>
        </p:nvSpPr>
        <p:spPr/>
        <p:txBody>
          <a:bodyPr/>
          <a:lstStyle/>
          <a:p>
            <a:fld id="{6DD008EC-52B6-477F-B741-6176D189EACD}" type="slidenum">
              <a:rPr lang="en-US" smtClean="0"/>
              <a:pPr/>
              <a:t>25</a:t>
            </a:fld>
            <a:endParaRPr lang="en-US"/>
          </a:p>
        </p:txBody>
      </p:sp>
      <p:pic>
        <p:nvPicPr>
          <p:cNvPr id="4" name="Picture 4" descr="The Transformational Leadership Style"/>
          <p:cNvPicPr>
            <a:picLocks noChangeAspect="1" noChangeArrowheads="1"/>
          </p:cNvPicPr>
          <p:nvPr/>
        </p:nvPicPr>
        <p:blipFill>
          <a:blip r:embed="rId2" cstate="print"/>
          <a:srcRect/>
          <a:stretch>
            <a:fillRect/>
          </a:stretch>
        </p:blipFill>
        <p:spPr bwMode="auto">
          <a:xfrm>
            <a:off x="228600" y="590550"/>
            <a:ext cx="8534400" cy="4038600"/>
          </a:xfrm>
          <a:prstGeom prst="rect">
            <a:avLst/>
          </a:prstGeom>
          <a:noFill/>
        </p:spPr>
      </p:pic>
      <p:sp>
        <p:nvSpPr>
          <p:cNvPr id="5" name="Rectangle 4"/>
          <p:cNvSpPr/>
          <p:nvPr/>
        </p:nvSpPr>
        <p:spPr>
          <a:xfrm>
            <a:off x="990600" y="133350"/>
            <a:ext cx="7086600" cy="523220"/>
          </a:xfrm>
          <a:prstGeom prst="rect">
            <a:avLst/>
          </a:prstGeom>
        </p:spPr>
        <p:txBody>
          <a:bodyPr wrap="square">
            <a:spAutoFit/>
          </a:bodyPr>
          <a:lstStyle/>
          <a:p>
            <a:pPr algn="just"/>
            <a:r>
              <a:rPr lang="en-GB" sz="2800" dirty="0" smtClean="0">
                <a:solidFill>
                  <a:srgbClr val="C00000"/>
                </a:solidFill>
                <a:latin typeface="Aharoni" pitchFamily="2" charset="-79"/>
                <a:cs typeface="Aharoni" pitchFamily="2" charset="-79"/>
              </a:rPr>
              <a:t>	Distributive leadership model: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9550"/>
            <a:ext cx="8839200" cy="4495800"/>
          </a:xfrm>
        </p:spPr>
        <p:txBody>
          <a:bodyPr>
            <a:normAutofit fontScale="92500" lnSpcReduction="20000"/>
          </a:bodyPr>
          <a:lstStyle/>
          <a:p>
            <a:pPr algn="just">
              <a:buNone/>
            </a:pPr>
            <a:r>
              <a:rPr lang="en-US" sz="3500" b="1" dirty="0" smtClean="0">
                <a:solidFill>
                  <a:srgbClr val="C00000"/>
                </a:solidFill>
                <a:latin typeface="Aharoni" pitchFamily="2" charset="-79"/>
                <a:cs typeface="Aharoni" pitchFamily="2" charset="-79"/>
              </a:rPr>
              <a:t>		Transformational leadership:</a:t>
            </a:r>
          </a:p>
          <a:p>
            <a:pPr algn="just"/>
            <a:r>
              <a:rPr lang="en-GB" dirty="0" smtClean="0">
                <a:latin typeface="Aharoni" pitchFamily="2" charset="-79"/>
                <a:cs typeface="Aharoni" pitchFamily="2" charset="-79"/>
              </a:rPr>
              <a:t>Is a leadership approach that causes change in individuals and social systems</a:t>
            </a:r>
          </a:p>
          <a:p>
            <a:pPr algn="just"/>
            <a:r>
              <a:rPr lang="en-GB" dirty="0" smtClean="0">
                <a:latin typeface="Aharoni" pitchFamily="2" charset="-79"/>
                <a:cs typeface="Aharoni" pitchFamily="2" charset="-79"/>
              </a:rPr>
              <a:t>Was developed by James </a:t>
            </a:r>
            <a:r>
              <a:rPr lang="en-GB" dirty="0" err="1" smtClean="0">
                <a:latin typeface="Aharoni" pitchFamily="2" charset="-79"/>
                <a:cs typeface="Aharoni" pitchFamily="2" charset="-79"/>
              </a:rPr>
              <a:t>MacGregor</a:t>
            </a:r>
            <a:r>
              <a:rPr lang="en-GB" dirty="0" smtClean="0">
                <a:latin typeface="Aharoni" pitchFamily="2" charset="-79"/>
                <a:cs typeface="Aharoni" pitchFamily="2" charset="-79"/>
              </a:rPr>
              <a:t> Burns (1978) </a:t>
            </a:r>
            <a:r>
              <a:rPr lang="en-US" dirty="0" smtClean="0">
                <a:latin typeface="Aharoni" pitchFamily="2" charset="-79"/>
                <a:cs typeface="Aharoni" pitchFamily="2" charset="-79"/>
              </a:rPr>
              <a:t>to create and sustain change </a:t>
            </a:r>
            <a:r>
              <a:rPr lang="en-GB" dirty="0" smtClean="0">
                <a:latin typeface="Aharoni" pitchFamily="2" charset="-79"/>
                <a:cs typeface="Aharoni" pitchFamily="2" charset="-79"/>
              </a:rPr>
              <a:t>in followers with the </a:t>
            </a:r>
            <a:r>
              <a:rPr lang="en-GB" dirty="0" smtClean="0">
                <a:solidFill>
                  <a:srgbClr val="C00000"/>
                </a:solidFill>
                <a:latin typeface="Aharoni" pitchFamily="2" charset="-79"/>
                <a:cs typeface="Aharoni" pitchFamily="2" charset="-79"/>
              </a:rPr>
              <a:t>goal of developing followers into leaders </a:t>
            </a:r>
          </a:p>
          <a:p>
            <a:pPr algn="just"/>
            <a:r>
              <a:rPr lang="en-US" b="1" dirty="0" smtClean="0">
                <a:latin typeface="Aharoni" pitchFamily="2" charset="-79"/>
                <a:cs typeface="Aharoni" pitchFamily="2" charset="-79"/>
              </a:rPr>
              <a:t>The leader </a:t>
            </a:r>
            <a:r>
              <a:rPr lang="en-US" b="1" dirty="0" smtClean="0">
                <a:solidFill>
                  <a:srgbClr val="C00000"/>
                </a:solidFill>
                <a:latin typeface="Aharoni" pitchFamily="2" charset="-79"/>
                <a:cs typeface="Aharoni" pitchFamily="2" charset="-79"/>
              </a:rPr>
              <a:t>identifies </a:t>
            </a:r>
            <a:r>
              <a:rPr lang="en-US" b="1" dirty="0" smtClean="0">
                <a:latin typeface="Aharoni" pitchFamily="2" charset="-79"/>
                <a:cs typeface="Aharoni" pitchFamily="2" charset="-79"/>
              </a:rPr>
              <a:t>the needed change, </a:t>
            </a:r>
            <a:r>
              <a:rPr lang="en-US" b="1" dirty="0" smtClean="0">
                <a:solidFill>
                  <a:srgbClr val="C00000"/>
                </a:solidFill>
                <a:latin typeface="Aharoni" pitchFamily="2" charset="-79"/>
                <a:cs typeface="Aharoni" pitchFamily="2" charset="-79"/>
              </a:rPr>
              <a:t>creates a vision</a:t>
            </a:r>
            <a:r>
              <a:rPr lang="en-US" b="1" dirty="0" smtClean="0">
                <a:latin typeface="Aharoni" pitchFamily="2" charset="-79"/>
                <a:cs typeface="Aharoni" pitchFamily="2" charset="-79"/>
              </a:rPr>
              <a:t> to </a:t>
            </a:r>
            <a:r>
              <a:rPr lang="en-US" b="1" dirty="0" smtClean="0">
                <a:solidFill>
                  <a:srgbClr val="C00000"/>
                </a:solidFill>
                <a:latin typeface="Aharoni" pitchFamily="2" charset="-79"/>
                <a:cs typeface="Aharoni" pitchFamily="2" charset="-79"/>
              </a:rPr>
              <a:t>guide the change </a:t>
            </a:r>
            <a:r>
              <a:rPr lang="en-US" b="1" dirty="0" smtClean="0">
                <a:latin typeface="Aharoni" pitchFamily="2" charset="-79"/>
                <a:cs typeface="Aharoni" pitchFamily="2" charset="-79"/>
              </a:rPr>
              <a:t>through inspiration, and </a:t>
            </a:r>
            <a:r>
              <a:rPr lang="en-US" b="1" dirty="0" smtClean="0">
                <a:solidFill>
                  <a:srgbClr val="C00000"/>
                </a:solidFill>
                <a:latin typeface="Aharoni" pitchFamily="2" charset="-79"/>
                <a:cs typeface="Aharoni" pitchFamily="2" charset="-79"/>
              </a:rPr>
              <a:t>executes the change</a:t>
            </a:r>
            <a:r>
              <a:rPr lang="en-US" b="1" dirty="0" smtClean="0">
                <a:latin typeface="Aharoni" pitchFamily="2" charset="-79"/>
                <a:cs typeface="Aharoni" pitchFamily="2" charset="-79"/>
              </a:rPr>
              <a:t> with the commitment of the </a:t>
            </a:r>
            <a:r>
              <a:rPr lang="en-US" b="1" dirty="0" smtClean="0">
                <a:solidFill>
                  <a:srgbClr val="C00000"/>
                </a:solidFill>
                <a:latin typeface="Aharoni" pitchFamily="2" charset="-79"/>
                <a:cs typeface="Aharoni" pitchFamily="2" charset="-79"/>
              </a:rPr>
              <a:t>members of the group</a:t>
            </a:r>
            <a:endParaRPr lang="en-GB" dirty="0" smtClean="0">
              <a:solidFill>
                <a:srgbClr val="C00000"/>
              </a:solidFill>
              <a:latin typeface="Aharoni" pitchFamily="2" charset="-79"/>
              <a:cs typeface="Aharoni" pitchFamily="2" charset="-79"/>
            </a:endParaRPr>
          </a:p>
          <a:p>
            <a:pPr algn="just"/>
            <a:endParaRPr lang="en-GB" dirty="0" smtClean="0">
              <a:latin typeface="Aharoni" pitchFamily="2" charset="-79"/>
              <a:cs typeface="Aharoni" pitchFamily="2" charset="-79"/>
            </a:endParaRPr>
          </a:p>
          <a:p>
            <a:pPr algn="just"/>
            <a:endParaRPr lang="en-GB" dirty="0" smtClean="0">
              <a:latin typeface="Aharoni" pitchFamily="2" charset="-79"/>
              <a:cs typeface="Aharoni" pitchFamily="2" charset="-79"/>
            </a:endParaRPr>
          </a:p>
          <a:p>
            <a:pPr algn="just"/>
            <a:endParaRPr lang="en-GB" dirty="0" smtClean="0">
              <a:solidFill>
                <a:srgbClr val="C00000"/>
              </a:solidFill>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572000"/>
          </a:xfrm>
        </p:spPr>
        <p:txBody>
          <a:bodyPr>
            <a:normAutofit lnSpcReduction="10000"/>
          </a:bodyPr>
          <a:lstStyle/>
          <a:p>
            <a:pPr algn="just"/>
            <a:r>
              <a:rPr lang="en-GB" dirty="0" smtClean="0">
                <a:latin typeface="Aharoni" pitchFamily="2" charset="-79"/>
                <a:cs typeface="Aharoni" pitchFamily="2" charset="-79"/>
              </a:rPr>
              <a:t>The leader transforms followers by:</a:t>
            </a:r>
          </a:p>
          <a:p>
            <a:pPr lvl="1" algn="just"/>
            <a:r>
              <a:rPr lang="en-GB" dirty="0" smtClean="0">
                <a:latin typeface="Aharoni" pitchFamily="2" charset="-79"/>
                <a:cs typeface="Aharoni" pitchFamily="2" charset="-79"/>
              </a:rPr>
              <a:t>Encouraging them to explore new ways of doing things </a:t>
            </a:r>
            <a:r>
              <a:rPr lang="en-GB" dirty="0" smtClean="0">
                <a:solidFill>
                  <a:srgbClr val="C00000"/>
                </a:solidFill>
                <a:latin typeface="Aharoni" pitchFamily="2" charset="-79"/>
                <a:cs typeface="Aharoni" pitchFamily="2" charset="-79"/>
              </a:rPr>
              <a:t>(intellectual stimulation)</a:t>
            </a:r>
          </a:p>
          <a:p>
            <a:pPr lvl="1" algn="just"/>
            <a:r>
              <a:rPr lang="en-US" dirty="0" smtClean="0">
                <a:latin typeface="Aharoni" pitchFamily="2" charset="-79"/>
                <a:cs typeface="Aharoni" pitchFamily="2" charset="-79"/>
              </a:rPr>
              <a:t>Offering support and encouragement to individual followers </a:t>
            </a:r>
            <a:r>
              <a:rPr lang="en-US" dirty="0" smtClean="0">
                <a:solidFill>
                  <a:srgbClr val="C00000"/>
                </a:solidFill>
                <a:latin typeface="Aharoni" pitchFamily="2" charset="-79"/>
                <a:cs typeface="Aharoni" pitchFamily="2" charset="-79"/>
              </a:rPr>
              <a:t>(individual consideration)</a:t>
            </a:r>
          </a:p>
          <a:p>
            <a:pPr lvl="1" algn="just"/>
            <a:r>
              <a:rPr lang="en-US" dirty="0" smtClean="0">
                <a:latin typeface="Aharoni" pitchFamily="2" charset="-79"/>
                <a:cs typeface="Aharoni" pitchFamily="2" charset="-79"/>
              </a:rPr>
              <a:t>inspiring them to experience the same passion and motivation to achieve the vision </a:t>
            </a:r>
            <a:r>
              <a:rPr lang="en-US" dirty="0" smtClean="0">
                <a:solidFill>
                  <a:srgbClr val="C00000"/>
                </a:solidFill>
                <a:latin typeface="Aharoni" pitchFamily="2" charset="-79"/>
                <a:cs typeface="Aharoni" pitchFamily="2" charset="-79"/>
              </a:rPr>
              <a:t>(inspirational motivation)</a:t>
            </a:r>
          </a:p>
          <a:p>
            <a:pPr lvl="1" algn="just"/>
            <a:r>
              <a:rPr lang="en-US" dirty="0" smtClean="0">
                <a:latin typeface="Aharoni" pitchFamily="2" charset="-79"/>
                <a:cs typeface="Aharoni" pitchFamily="2" charset="-79"/>
              </a:rPr>
              <a:t>Serving as a role model for followers </a:t>
            </a:r>
            <a:r>
              <a:rPr lang="en-US" dirty="0" smtClean="0">
                <a:solidFill>
                  <a:srgbClr val="C00000"/>
                </a:solidFill>
                <a:latin typeface="Aharoni" pitchFamily="2" charset="-79"/>
                <a:cs typeface="Aharoni" pitchFamily="2" charset="-79"/>
              </a:rPr>
              <a:t>(idealized influence)</a:t>
            </a:r>
            <a:endParaRPr lang="en-GB" dirty="0" smtClean="0">
              <a:latin typeface="Aharoni" pitchFamily="2" charset="-79"/>
              <a:cs typeface="Aharoni" pitchFamily="2" charset="-79"/>
            </a:endParaRPr>
          </a:p>
          <a:p>
            <a:endParaRPr lang="en-GB" dirty="0"/>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NANNM INDUCTION WORKSHOP</a:t>
            </a:r>
            <a:endParaRPr lang="en-US"/>
          </a:p>
        </p:txBody>
      </p:sp>
      <p:sp>
        <p:nvSpPr>
          <p:cNvPr id="3" name="Slide Number Placeholder 2"/>
          <p:cNvSpPr>
            <a:spLocks noGrp="1"/>
          </p:cNvSpPr>
          <p:nvPr>
            <p:ph type="sldNum" sz="quarter" idx="12"/>
          </p:nvPr>
        </p:nvSpPr>
        <p:spPr/>
        <p:txBody>
          <a:bodyPr/>
          <a:lstStyle/>
          <a:p>
            <a:fld id="{6DD008EC-52B6-477F-B741-6176D189EACD}" type="slidenum">
              <a:rPr lang="en-US" smtClean="0"/>
              <a:pPr/>
              <a:t>28</a:t>
            </a:fld>
            <a:endParaRPr lang="en-US"/>
          </a:p>
        </p:txBody>
      </p:sp>
      <p:pic>
        <p:nvPicPr>
          <p:cNvPr id="4" name="Picture 4" descr="Blogue ADN Marketing sur positionnement stratégique - Blogue ADN ..."/>
          <p:cNvPicPr>
            <a:picLocks noChangeAspect="1" noChangeArrowheads="1"/>
          </p:cNvPicPr>
          <p:nvPr/>
        </p:nvPicPr>
        <p:blipFill>
          <a:blip r:embed="rId2" cstate="print"/>
          <a:srcRect/>
          <a:stretch>
            <a:fillRect/>
          </a:stretch>
        </p:blipFill>
        <p:spPr bwMode="auto">
          <a:xfrm>
            <a:off x="5029200" y="1200150"/>
            <a:ext cx="3886200" cy="3505200"/>
          </a:xfrm>
          <a:prstGeom prst="rect">
            <a:avLst/>
          </a:prstGeom>
          <a:noFill/>
        </p:spPr>
      </p:pic>
      <p:pic>
        <p:nvPicPr>
          <p:cNvPr id="5" name="Picture 2" descr="transformational_leadership"/>
          <p:cNvPicPr>
            <a:picLocks noChangeAspect="1" noChangeArrowheads="1"/>
          </p:cNvPicPr>
          <p:nvPr/>
        </p:nvPicPr>
        <p:blipFill>
          <a:blip r:embed="rId3" cstate="print"/>
          <a:srcRect/>
          <a:stretch>
            <a:fillRect/>
          </a:stretch>
        </p:blipFill>
        <p:spPr bwMode="auto">
          <a:xfrm>
            <a:off x="152400" y="742950"/>
            <a:ext cx="4495800" cy="3886200"/>
          </a:xfrm>
          <a:prstGeom prst="rect">
            <a:avLst/>
          </a:prstGeom>
          <a:noFill/>
        </p:spPr>
      </p:pic>
      <p:sp>
        <p:nvSpPr>
          <p:cNvPr id="6" name="Rectangle 5"/>
          <p:cNvSpPr/>
          <p:nvPr/>
        </p:nvSpPr>
        <p:spPr>
          <a:xfrm>
            <a:off x="1295400" y="0"/>
            <a:ext cx="6705600" cy="523220"/>
          </a:xfrm>
          <a:prstGeom prst="rect">
            <a:avLst/>
          </a:prstGeom>
        </p:spPr>
        <p:txBody>
          <a:bodyPr wrap="square">
            <a:spAutoFit/>
          </a:bodyPr>
          <a:lstStyle/>
          <a:p>
            <a:pPr lvl="1" algn="just"/>
            <a:r>
              <a:rPr lang="en-US" sz="2800" dirty="0" smtClean="0">
                <a:solidFill>
                  <a:srgbClr val="C00000"/>
                </a:solidFill>
                <a:latin typeface="Aharoni" pitchFamily="2" charset="-79"/>
                <a:cs typeface="Aharoni" pitchFamily="2" charset="-79"/>
              </a:rPr>
              <a:t>Transformational leadership</a:t>
            </a:r>
            <a:endParaRPr lang="en-GB" sz="2800" dirty="0" smtClean="0">
              <a:solidFill>
                <a:srgbClr val="C00000"/>
              </a:solidFill>
              <a:latin typeface="Aharoni" pitchFamily="2" charset="-79"/>
              <a:cs typeface="Aharoni" pitchFamily="2" charset="-79"/>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572000"/>
          </a:xfrm>
        </p:spPr>
        <p:txBody>
          <a:bodyPr>
            <a:noAutofit/>
          </a:bodyPr>
          <a:lstStyle/>
          <a:p>
            <a:pPr algn="just">
              <a:buNone/>
            </a:pPr>
            <a:r>
              <a:rPr lang="en-US" b="1" dirty="0" smtClean="0">
                <a:solidFill>
                  <a:srgbClr val="C00000"/>
                </a:solidFill>
                <a:latin typeface="Aharoni" pitchFamily="2" charset="-79"/>
                <a:cs typeface="Aharoni" pitchFamily="2" charset="-79"/>
              </a:rPr>
              <a:t>			Servant-leadership model:</a:t>
            </a:r>
          </a:p>
          <a:p>
            <a:pPr algn="just"/>
            <a:r>
              <a:rPr lang="en-US" sz="2800" dirty="0" smtClean="0">
                <a:latin typeface="Aharoni" pitchFamily="2" charset="-79"/>
                <a:cs typeface="Aharoni" pitchFamily="2" charset="-79"/>
              </a:rPr>
              <a:t>Said to be the most effective model of leadership in healthcare and what the healthcare industry needs to effectively lead change in today’s challenging times (</a:t>
            </a:r>
            <a:r>
              <a:rPr lang="en-US" sz="2800" dirty="0" err="1" smtClean="0">
                <a:latin typeface="Aharoni" pitchFamily="2" charset="-79"/>
                <a:cs typeface="Aharoni" pitchFamily="2" charset="-79"/>
              </a:rPr>
              <a:t>Trastek</a:t>
            </a:r>
            <a:r>
              <a:rPr lang="en-US" sz="2800" dirty="0" smtClean="0">
                <a:latin typeface="Aharoni" pitchFamily="2" charset="-79"/>
                <a:cs typeface="Aharoni" pitchFamily="2" charset="-79"/>
              </a:rPr>
              <a:t> et al, 2014; </a:t>
            </a:r>
            <a:r>
              <a:rPr lang="en-US" sz="2800" dirty="0" err="1" smtClean="0">
                <a:latin typeface="Aharoni" pitchFamily="2" charset="-79"/>
                <a:cs typeface="Aharoni" pitchFamily="2" charset="-79"/>
              </a:rPr>
              <a:t>Shalaby</a:t>
            </a:r>
            <a:r>
              <a:rPr lang="en-US" sz="2800" dirty="0" smtClean="0">
                <a:latin typeface="Aharoni" pitchFamily="2" charset="-79"/>
                <a:cs typeface="Aharoni" pitchFamily="2" charset="-79"/>
              </a:rPr>
              <a:t>, 2015)</a:t>
            </a:r>
          </a:p>
          <a:p>
            <a:pPr algn="just"/>
            <a:r>
              <a:rPr lang="en-US" sz="2800" b="1" dirty="0" smtClean="0">
                <a:latin typeface="Aharoni" pitchFamily="2" charset="-79"/>
                <a:cs typeface="Aharoni" pitchFamily="2" charset="-79"/>
              </a:rPr>
              <a:t>Involves </a:t>
            </a:r>
            <a:r>
              <a:rPr lang="en-US" sz="2800" b="1" dirty="0" smtClean="0">
                <a:solidFill>
                  <a:srgbClr val="C00000"/>
                </a:solidFill>
                <a:latin typeface="Aharoni" pitchFamily="2" charset="-79"/>
                <a:cs typeface="Aharoni" pitchFamily="2" charset="-79"/>
              </a:rPr>
              <a:t>a service orientation</a:t>
            </a:r>
            <a:r>
              <a:rPr lang="en-US" sz="2800" b="1" dirty="0" smtClean="0">
                <a:latin typeface="Aharoni" pitchFamily="2" charset="-79"/>
                <a:cs typeface="Aharoni" pitchFamily="2" charset="-79"/>
              </a:rPr>
              <a:t> where leaders primarily seek the well-being of their followers</a:t>
            </a:r>
          </a:p>
          <a:p>
            <a:pPr algn="just"/>
            <a:r>
              <a:rPr lang="en-US" sz="2800" dirty="0" smtClean="0">
                <a:latin typeface="Aharoni" pitchFamily="2" charset="-79"/>
                <a:cs typeface="Aharoni" pitchFamily="2" charset="-79"/>
              </a:rPr>
              <a:t>First defined by Robert K. Greenleaf in 1977. </a:t>
            </a: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05"/>
            <a:ext cx="8229600" cy="481445"/>
          </a:xfrm>
        </p:spPr>
        <p:txBody>
          <a:bodyPr>
            <a:normAutofit fontScale="90000"/>
          </a:bodyPr>
          <a:lstStyle/>
          <a:p>
            <a:r>
              <a:rPr lang="en-US" b="1" dirty="0" smtClean="0">
                <a:solidFill>
                  <a:srgbClr val="C00000"/>
                </a:solidFill>
              </a:rPr>
              <a:t>INTRODUCTION</a:t>
            </a:r>
            <a:endParaRPr lang="en-US" b="1" dirty="0">
              <a:solidFill>
                <a:srgbClr val="C00000"/>
              </a:solidFill>
            </a:endParaRPr>
          </a:p>
        </p:txBody>
      </p:sp>
      <p:sp>
        <p:nvSpPr>
          <p:cNvPr id="3" name="Content Placeholder 2"/>
          <p:cNvSpPr>
            <a:spLocks noGrp="1"/>
          </p:cNvSpPr>
          <p:nvPr>
            <p:ph idx="1"/>
          </p:nvPr>
        </p:nvSpPr>
        <p:spPr>
          <a:xfrm>
            <a:off x="152400" y="590550"/>
            <a:ext cx="8915400" cy="4419600"/>
          </a:xfrm>
        </p:spPr>
        <p:txBody>
          <a:bodyPr>
            <a:noAutofit/>
          </a:bodyPr>
          <a:lstStyle/>
          <a:p>
            <a:pPr algn="just"/>
            <a:r>
              <a:rPr lang="en-US" sz="2450" b="1" dirty="0" smtClean="0">
                <a:latin typeface="Aharoni" pitchFamily="2" charset="-79"/>
                <a:cs typeface="Aharoni" pitchFamily="2" charset="-79"/>
              </a:rPr>
              <a:t>The health care industry globally is continually transforming into a care delivery model that is more efficient, less costly, and more outcomes-oriented</a:t>
            </a:r>
          </a:p>
          <a:p>
            <a:pPr algn="just"/>
            <a:r>
              <a:rPr lang="en-US" sz="2450" b="1" dirty="0" smtClean="0">
                <a:solidFill>
                  <a:srgbClr val="C00000"/>
                </a:solidFill>
                <a:latin typeface="Aharoni" pitchFamily="2" charset="-79"/>
                <a:cs typeface="Aharoni" pitchFamily="2" charset="-79"/>
              </a:rPr>
              <a:t>But despite technological and information advancement several issues create challenges which not only make today's healthcare landscape very dynamic and complex but have also weakened the system in many third world countries</a:t>
            </a:r>
          </a:p>
          <a:p>
            <a:pPr algn="just"/>
            <a:r>
              <a:rPr lang="en-US" sz="2450" b="1" dirty="0" smtClean="0">
                <a:latin typeface="Aharoni" pitchFamily="2" charset="-79"/>
                <a:cs typeface="Aharoni" pitchFamily="2" charset="-79"/>
              </a:rPr>
              <a:t>These issues include changing global disease patterns and trends, unsustainable healthcare reforms and  imperatives, and health personnel shortages </a:t>
            </a:r>
          </a:p>
          <a:p>
            <a:pPr algn="just"/>
            <a:endParaRPr lang="en-US" sz="2450" b="1" dirty="0" smtClean="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dirty="0" smtClean="0"/>
              <a:t>NANNM INDUCTION WORKSHOP</a:t>
            </a:r>
            <a:endParaRPr lang="en-US" dirty="0"/>
          </a:p>
        </p:txBody>
      </p:sp>
      <p:sp>
        <p:nvSpPr>
          <p:cNvPr id="5" name="Slide Number Placeholder 4"/>
          <p:cNvSpPr>
            <a:spLocks noGrp="1"/>
          </p:cNvSpPr>
          <p:nvPr>
            <p:ph type="sldNum" sz="quarter" idx="12"/>
          </p:nvPr>
        </p:nvSpPr>
        <p:spPr/>
        <p:txBody>
          <a:bodyPr/>
          <a:lstStyle/>
          <a:p>
            <a:fld id="{6DD008EC-52B6-477F-B741-6176D189EACD}" type="slidenum">
              <a:rPr lang="en-US" smtClean="0"/>
              <a:pPr/>
              <a:t>3</a:t>
            </a:fld>
            <a:endParaRPr lang="en-US" dirty="0"/>
          </a:p>
        </p:txBody>
      </p:sp>
    </p:spTree>
    <p:extLst>
      <p:ext uri="{BB962C8B-B14F-4D97-AF65-F5344CB8AC3E}">
        <p14:creationId xmlns:p14="http://schemas.microsoft.com/office/powerpoint/2010/main" val="245697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461273"/>
          </a:xfrm>
        </p:spPr>
        <p:txBody>
          <a:bodyPr>
            <a:noAutofit/>
          </a:bodyPr>
          <a:lstStyle/>
          <a:p>
            <a:pPr algn="just"/>
            <a:r>
              <a:rPr lang="en-US" sz="3150" b="1" dirty="0" smtClean="0">
                <a:latin typeface="Aharoni" pitchFamily="2" charset="-79"/>
                <a:cs typeface="Aharoni" pitchFamily="2" charset="-79"/>
              </a:rPr>
              <a:t>Servant-leaders are </a:t>
            </a:r>
            <a:r>
              <a:rPr lang="en-US" sz="3150" dirty="0" smtClean="0">
                <a:latin typeface="Aharoni" pitchFamily="2" charset="-79"/>
                <a:cs typeface="Aharoni" pitchFamily="2" charset="-79"/>
              </a:rPr>
              <a:t>described </a:t>
            </a:r>
            <a:r>
              <a:rPr lang="en-US" sz="3150" b="1" dirty="0" smtClean="0">
                <a:latin typeface="Aharoni" pitchFamily="2" charset="-79"/>
                <a:cs typeface="Aharoni" pitchFamily="2" charset="-79"/>
              </a:rPr>
              <a:t>as those who </a:t>
            </a:r>
            <a:r>
              <a:rPr lang="en-US" sz="3150" b="1" dirty="0" smtClean="0">
                <a:solidFill>
                  <a:srgbClr val="C00000"/>
                </a:solidFill>
                <a:latin typeface="Aharoni" pitchFamily="2" charset="-79"/>
                <a:cs typeface="Aharoni" pitchFamily="2" charset="-79"/>
              </a:rPr>
              <a:t>achieve results</a:t>
            </a:r>
            <a:r>
              <a:rPr lang="en-US" sz="3150" b="1" dirty="0" smtClean="0">
                <a:latin typeface="Aharoni" pitchFamily="2" charset="-79"/>
                <a:cs typeface="Aharoni" pitchFamily="2" charset="-79"/>
              </a:rPr>
              <a:t> for their organizations </a:t>
            </a:r>
            <a:r>
              <a:rPr lang="en-US" sz="3150" b="1" dirty="0" smtClean="0">
                <a:solidFill>
                  <a:srgbClr val="C00000"/>
                </a:solidFill>
                <a:latin typeface="Aharoni" pitchFamily="2" charset="-79"/>
                <a:cs typeface="Aharoni" pitchFamily="2" charset="-79"/>
              </a:rPr>
              <a:t>by attending to the needs of those they serve</a:t>
            </a:r>
          </a:p>
          <a:p>
            <a:pPr algn="just"/>
            <a:r>
              <a:rPr lang="en-US" sz="3150" dirty="0" smtClean="0">
                <a:latin typeface="Aharoni" pitchFamily="2" charset="-79"/>
                <a:cs typeface="Aharoni" pitchFamily="2" charset="-79"/>
              </a:rPr>
              <a:t>A nurse servant-leader looks to the needs of his/her staff and continually asks how she can help them solve problems and </a:t>
            </a:r>
            <a:r>
              <a:rPr lang="en-US" sz="3150" dirty="0" smtClean="0">
                <a:solidFill>
                  <a:srgbClr val="C00000"/>
                </a:solidFill>
                <a:latin typeface="Aharoni" pitchFamily="2" charset="-79"/>
                <a:cs typeface="Aharoni" pitchFamily="2" charset="-79"/>
              </a:rPr>
              <a:t>promote their personal development</a:t>
            </a:r>
            <a:r>
              <a:rPr lang="en-US" sz="3150" dirty="0" smtClean="0">
                <a:latin typeface="Aharoni" pitchFamily="2" charset="-79"/>
                <a:cs typeface="Aharoni" pitchFamily="2" charset="-79"/>
              </a:rPr>
              <a:t>, while </a:t>
            </a:r>
            <a:r>
              <a:rPr lang="en-US" sz="3150" dirty="0" smtClean="0">
                <a:solidFill>
                  <a:srgbClr val="C00000"/>
                </a:solidFill>
                <a:latin typeface="Aharoni" pitchFamily="2" charset="-79"/>
                <a:cs typeface="Aharoni" pitchFamily="2" charset="-79"/>
              </a:rPr>
              <a:t>coaching them </a:t>
            </a:r>
            <a:r>
              <a:rPr lang="en-US" sz="3150" dirty="0" smtClean="0">
                <a:latin typeface="Aharoni" pitchFamily="2" charset="-79"/>
                <a:cs typeface="Aharoni" pitchFamily="2" charset="-79"/>
              </a:rPr>
              <a:t>in their professional practice</a:t>
            </a:r>
            <a:endParaRPr lang="en-GB" sz="3150"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NANNM INDUCTION WORKSHOP</a:t>
            </a:r>
            <a:endParaRPr lang="en-US"/>
          </a:p>
        </p:txBody>
      </p:sp>
      <p:sp>
        <p:nvSpPr>
          <p:cNvPr id="3" name="Slide Number Placeholder 2"/>
          <p:cNvSpPr>
            <a:spLocks noGrp="1"/>
          </p:cNvSpPr>
          <p:nvPr>
            <p:ph type="sldNum" sz="quarter" idx="12"/>
          </p:nvPr>
        </p:nvSpPr>
        <p:spPr/>
        <p:txBody>
          <a:bodyPr/>
          <a:lstStyle/>
          <a:p>
            <a:fld id="{6DD008EC-52B6-477F-B741-6176D189EACD}" type="slidenum">
              <a:rPr lang="en-US" smtClean="0"/>
              <a:pPr/>
              <a:t>31</a:t>
            </a:fld>
            <a:endParaRPr lang="en-US"/>
          </a:p>
        </p:txBody>
      </p:sp>
      <p:pic>
        <p:nvPicPr>
          <p:cNvPr id="1026" name="Picture 2" descr="http://www.iedp.com/Pages/ImageManager/servant%20leadership%20RSM%20Insight%20article%20Sept%20201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95351"/>
            <a:ext cx="3200400" cy="373379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servant leadership"/>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servant leadership"/>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Scrum Master - The Servant Leader">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580613" y="-1371600"/>
            <a:ext cx="21431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742950"/>
            <a:ext cx="2538413"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99421" y="-19050"/>
            <a:ext cx="7848600" cy="523220"/>
          </a:xfrm>
          <a:prstGeom prst="rect">
            <a:avLst/>
          </a:prstGeom>
        </p:spPr>
        <p:txBody>
          <a:bodyPr wrap="square">
            <a:spAutoFit/>
          </a:bodyPr>
          <a:lstStyle/>
          <a:p>
            <a:r>
              <a:rPr lang="en-US" sz="2800" dirty="0" smtClean="0">
                <a:solidFill>
                  <a:srgbClr val="C00000"/>
                </a:solidFill>
                <a:latin typeface="Aharoni" pitchFamily="2" charset="-79"/>
                <a:cs typeface="Aharoni" pitchFamily="2" charset="-79"/>
              </a:rPr>
              <a:t>			SERVANT-LEADERSHIP</a:t>
            </a:r>
            <a:endParaRPr lang="en-US" sz="2800" dirty="0">
              <a:solidFill>
                <a:srgbClr val="C00000"/>
              </a:solidFill>
              <a:latin typeface="Aharoni" pitchFamily="2" charset="-79"/>
              <a:cs typeface="Aharoni" pitchFamily="2" charset="-79"/>
            </a:endParaRPr>
          </a:p>
        </p:txBody>
      </p:sp>
      <p:pic>
        <p:nvPicPr>
          <p:cNvPr id="1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5200" y="971550"/>
            <a:ext cx="2895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704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8534400" cy="460771"/>
          </a:xfrm>
        </p:spPr>
        <p:txBody>
          <a:bodyPr>
            <a:noAutofit/>
          </a:bodyPr>
          <a:lstStyle/>
          <a:p>
            <a:r>
              <a:rPr lang="en-GB" sz="2800" b="1" dirty="0" smtClean="0">
                <a:solidFill>
                  <a:srgbClr val="C00000"/>
                </a:solidFill>
                <a:latin typeface="Aharoni" pitchFamily="2" charset="-79"/>
                <a:cs typeface="Aharoni" pitchFamily="2" charset="-79"/>
              </a:rPr>
              <a:t>NURSES AND MIDWIVES AS AGENTS OF CHANGE</a:t>
            </a:r>
            <a:endParaRPr lang="en-US" sz="2800" dirty="0"/>
          </a:p>
        </p:txBody>
      </p:sp>
      <p:sp>
        <p:nvSpPr>
          <p:cNvPr id="3" name="Content Placeholder 2"/>
          <p:cNvSpPr>
            <a:spLocks noGrp="1"/>
          </p:cNvSpPr>
          <p:nvPr>
            <p:ph idx="1"/>
          </p:nvPr>
        </p:nvSpPr>
        <p:spPr>
          <a:xfrm>
            <a:off x="152400" y="590550"/>
            <a:ext cx="8839200" cy="4114800"/>
          </a:xfrm>
        </p:spPr>
        <p:txBody>
          <a:bodyPr>
            <a:normAutofit fontScale="77500" lnSpcReduction="20000"/>
          </a:bodyPr>
          <a:lstStyle/>
          <a:p>
            <a:pPr algn="just"/>
            <a:r>
              <a:rPr lang="en-US" dirty="0" smtClean="0">
                <a:latin typeface="Aharoni" pitchFamily="2" charset="-79"/>
                <a:cs typeface="Aharoni" pitchFamily="2" charset="-79"/>
              </a:rPr>
              <a:t>A well performing nursing workforce is one that works in ways that are </a:t>
            </a:r>
            <a:r>
              <a:rPr lang="en-US" dirty="0" smtClean="0">
                <a:solidFill>
                  <a:srgbClr val="C00000"/>
                </a:solidFill>
                <a:latin typeface="Aharoni" pitchFamily="2" charset="-79"/>
                <a:cs typeface="Aharoni" pitchFamily="2" charset="-79"/>
              </a:rPr>
              <a:t>responsive,</a:t>
            </a:r>
            <a:r>
              <a:rPr lang="en-US" dirty="0" smtClean="0">
                <a:latin typeface="Aharoni" pitchFamily="2" charset="-79"/>
                <a:cs typeface="Aharoni" pitchFamily="2" charset="-79"/>
              </a:rPr>
              <a:t> </a:t>
            </a:r>
            <a:r>
              <a:rPr lang="en-US" dirty="0" smtClean="0">
                <a:solidFill>
                  <a:srgbClr val="C00000"/>
                </a:solidFill>
                <a:latin typeface="Aharoni" pitchFamily="2" charset="-79"/>
                <a:cs typeface="Aharoni" pitchFamily="2" charset="-79"/>
              </a:rPr>
              <a:t>safe</a:t>
            </a:r>
            <a:r>
              <a:rPr lang="en-US" dirty="0" smtClean="0">
                <a:latin typeface="Aharoni" pitchFamily="2" charset="-79"/>
                <a:cs typeface="Aharoni" pitchFamily="2" charset="-79"/>
              </a:rPr>
              <a:t> and </a:t>
            </a:r>
            <a:r>
              <a:rPr lang="en-US" dirty="0" smtClean="0">
                <a:solidFill>
                  <a:srgbClr val="C00000"/>
                </a:solidFill>
                <a:latin typeface="Aharoni" pitchFamily="2" charset="-79"/>
                <a:cs typeface="Aharoni" pitchFamily="2" charset="-79"/>
              </a:rPr>
              <a:t>efficient</a:t>
            </a:r>
            <a:r>
              <a:rPr lang="en-US" dirty="0" smtClean="0">
                <a:latin typeface="Aharoni" pitchFamily="2" charset="-79"/>
                <a:cs typeface="Aharoni" pitchFamily="2" charset="-79"/>
              </a:rPr>
              <a:t> to achieve best possible outcomes</a:t>
            </a:r>
          </a:p>
          <a:p>
            <a:pPr algn="just"/>
            <a:r>
              <a:rPr lang="en-US" b="1" dirty="0" smtClean="0">
                <a:latin typeface="Aharoni" pitchFamily="2" charset="-79"/>
                <a:cs typeface="Aharoni" pitchFamily="2" charset="-79"/>
              </a:rPr>
              <a:t>This implies that such a nursing workforce should be ready (</a:t>
            </a:r>
            <a:r>
              <a:rPr lang="en-US" b="1" dirty="0" smtClean="0">
                <a:solidFill>
                  <a:srgbClr val="C00000"/>
                </a:solidFill>
                <a:latin typeface="Aharoni" pitchFamily="2" charset="-79"/>
                <a:cs typeface="Aharoni" pitchFamily="2" charset="-79"/>
              </a:rPr>
              <a:t>in aptitude, attitude and competency) </a:t>
            </a:r>
            <a:r>
              <a:rPr lang="en-US" b="1" dirty="0" smtClean="0">
                <a:latin typeface="Aharoni" pitchFamily="2" charset="-79"/>
                <a:cs typeface="Aharoni" pitchFamily="2" charset="-79"/>
              </a:rPr>
              <a:t>to initiate and implement necessary change in their practice and in patient care. </a:t>
            </a:r>
          </a:p>
          <a:p>
            <a:pPr algn="just"/>
            <a:r>
              <a:rPr lang="en-US" dirty="0" smtClean="0">
                <a:latin typeface="Aharoni" pitchFamily="2" charset="-79"/>
                <a:cs typeface="Aharoni" pitchFamily="2" charset="-79"/>
              </a:rPr>
              <a:t>Change is the only constant thing in life and in today’s healthcare landscape, </a:t>
            </a:r>
            <a:r>
              <a:rPr lang="en-US" dirty="0" smtClean="0">
                <a:solidFill>
                  <a:srgbClr val="C00000"/>
                </a:solidFill>
                <a:latin typeface="Aharoni" pitchFamily="2" charset="-79"/>
                <a:cs typeface="Aharoni" pitchFamily="2" charset="-79"/>
              </a:rPr>
              <a:t>change is a daily if not an hourly reality</a:t>
            </a:r>
          </a:p>
          <a:p>
            <a:pPr algn="just"/>
            <a:r>
              <a:rPr lang="en-US" dirty="0" smtClean="0">
                <a:latin typeface="Aharoni" pitchFamily="2" charset="-79"/>
                <a:cs typeface="Aharoni" pitchFamily="2" charset="-79"/>
              </a:rPr>
              <a:t>As frontline service professionals, nurses and midwives are critical agents of change  in health care delivery</a:t>
            </a: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32</a:t>
            </a:fld>
            <a:endParaRPr lang="en-US"/>
          </a:p>
        </p:txBody>
      </p:sp>
    </p:spTree>
    <p:extLst>
      <p:ext uri="{BB962C8B-B14F-4D97-AF65-F5344CB8AC3E}">
        <p14:creationId xmlns:p14="http://schemas.microsoft.com/office/powerpoint/2010/main" val="1997327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4572000"/>
          </a:xfrm>
        </p:spPr>
        <p:txBody>
          <a:bodyPr>
            <a:noAutofit/>
          </a:bodyPr>
          <a:lstStyle/>
          <a:p>
            <a:pPr lvl="0" algn="just"/>
            <a:r>
              <a:rPr lang="en-US" sz="2700" dirty="0" smtClean="0">
                <a:solidFill>
                  <a:srgbClr val="C00000"/>
                </a:solidFill>
                <a:latin typeface="Aharoni" pitchFamily="2" charset="-79"/>
                <a:cs typeface="Aharoni" pitchFamily="2" charset="-79"/>
              </a:rPr>
              <a:t>Nurses and midwives are critically positioned to create innovative solutions and change that make a difference in the life and wellbeing of patients, and families  because:</a:t>
            </a:r>
          </a:p>
          <a:p>
            <a:pPr lvl="1" algn="just"/>
            <a:r>
              <a:rPr lang="en-US" sz="2700" dirty="0" smtClean="0">
                <a:latin typeface="Aharoni" pitchFamily="2" charset="-79"/>
                <a:cs typeface="Aharoni" pitchFamily="2" charset="-79"/>
              </a:rPr>
              <a:t>They work in a variety of settings with all types of patients, families, communities </a:t>
            </a:r>
          </a:p>
          <a:p>
            <a:pPr lvl="1" algn="just"/>
            <a:r>
              <a:rPr lang="en-US" sz="2700" dirty="0" smtClean="0">
                <a:latin typeface="Aharoni" pitchFamily="2" charset="-79"/>
                <a:cs typeface="Aharoni" pitchFamily="2" charset="-79"/>
              </a:rPr>
              <a:t>Nursing is the glue that holds the system together, (although an invisible glue for so long in Nigeria)</a:t>
            </a:r>
            <a:endParaRPr lang="en-GB" sz="2700" dirty="0" smtClean="0">
              <a:latin typeface="Aharoni" pitchFamily="2" charset="-79"/>
              <a:cs typeface="Aharoni" pitchFamily="2" charset="-79"/>
            </a:endParaRPr>
          </a:p>
          <a:p>
            <a:pPr lvl="1" algn="just"/>
            <a:r>
              <a:rPr lang="en-US" sz="2700" dirty="0" smtClean="0">
                <a:latin typeface="Aharoni" pitchFamily="2" charset="-79"/>
                <a:cs typeface="Aharoni" pitchFamily="2" charset="-79"/>
              </a:rPr>
              <a:t>Of their numerical strength </a:t>
            </a:r>
            <a:r>
              <a:rPr lang="en-US" sz="2700" dirty="0" smtClean="0">
                <a:solidFill>
                  <a:srgbClr val="C00000"/>
                </a:solidFill>
                <a:latin typeface="Aharoni" pitchFamily="2" charset="-79"/>
                <a:cs typeface="Aharoni" pitchFamily="2" charset="-79"/>
              </a:rPr>
              <a:t>(210,306 nurses in Nigeria)</a:t>
            </a:r>
            <a:endParaRPr lang="en-US" sz="2700" dirty="0" smtClean="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915400" cy="4648200"/>
          </a:xfrm>
        </p:spPr>
        <p:txBody>
          <a:bodyPr>
            <a:noAutofit/>
          </a:bodyPr>
          <a:lstStyle/>
          <a:p>
            <a:pPr algn="just"/>
            <a:r>
              <a:rPr lang="en-US" sz="2800" dirty="0" smtClean="0">
                <a:latin typeface="Aharoni" pitchFamily="2" charset="-79"/>
                <a:cs typeface="Aharoni" pitchFamily="2" charset="-79"/>
              </a:rPr>
              <a:t>They are also critically positioned because: </a:t>
            </a:r>
          </a:p>
          <a:p>
            <a:pPr lvl="1" algn="just"/>
            <a:r>
              <a:rPr lang="en-US" dirty="0" smtClean="0">
                <a:latin typeface="Aharoni" pitchFamily="2" charset="-79"/>
                <a:cs typeface="Aharoni" pitchFamily="2" charset="-79"/>
              </a:rPr>
              <a:t>Of  their unique understanding of and interaction with the patient</a:t>
            </a:r>
            <a:endParaRPr lang="en-GB" dirty="0" smtClean="0">
              <a:latin typeface="Aharoni" pitchFamily="2" charset="-79"/>
              <a:cs typeface="Aharoni" pitchFamily="2" charset="-79"/>
            </a:endParaRPr>
          </a:p>
          <a:p>
            <a:pPr lvl="1" algn="just"/>
            <a:r>
              <a:rPr lang="en-US" dirty="0" smtClean="0">
                <a:latin typeface="Aharoni" pitchFamily="2" charset="-79"/>
                <a:cs typeface="Aharoni" pitchFamily="2" charset="-79"/>
              </a:rPr>
              <a:t>They stay most with the patient </a:t>
            </a:r>
            <a:r>
              <a:rPr lang="en-US" dirty="0" smtClean="0">
                <a:solidFill>
                  <a:srgbClr val="C00000"/>
                </a:solidFill>
                <a:latin typeface="Aharoni" pitchFamily="2" charset="-79"/>
                <a:cs typeface="Aharoni" pitchFamily="2" charset="-79"/>
              </a:rPr>
              <a:t>(24/7 in shift)</a:t>
            </a:r>
            <a:r>
              <a:rPr lang="en-US" dirty="0" smtClean="0">
                <a:latin typeface="Aharoni" pitchFamily="2" charset="-79"/>
                <a:cs typeface="Aharoni" pitchFamily="2" charset="-79"/>
              </a:rPr>
              <a:t> and so should know more about the patient</a:t>
            </a:r>
          </a:p>
          <a:p>
            <a:pPr algn="just"/>
            <a:r>
              <a:rPr lang="en-US" sz="2800" dirty="0" smtClean="0">
                <a:solidFill>
                  <a:srgbClr val="C00000"/>
                </a:solidFill>
                <a:latin typeface="Aharoni" pitchFamily="2" charset="-79"/>
                <a:cs typeface="Aharoni" pitchFamily="2" charset="-79"/>
              </a:rPr>
              <a:t>To be able to lead change the nurse/midwife must:</a:t>
            </a:r>
          </a:p>
          <a:p>
            <a:pPr lvl="1" algn="just"/>
            <a:r>
              <a:rPr lang="en-US" dirty="0" smtClean="0">
                <a:latin typeface="Aharoni" pitchFamily="2" charset="-79"/>
                <a:cs typeface="Aharoni" pitchFamily="2" charset="-79"/>
              </a:rPr>
              <a:t>Have a clear vision of the issue for change</a:t>
            </a:r>
          </a:p>
          <a:p>
            <a:pPr lvl="1" algn="just"/>
            <a:r>
              <a:rPr lang="en-US" dirty="0" smtClean="0">
                <a:latin typeface="Aharoni" pitchFamily="2" charset="-79"/>
                <a:cs typeface="Aharoni" pitchFamily="2" charset="-79"/>
              </a:rPr>
              <a:t>Be creative  and innovation-conscious</a:t>
            </a: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34</a:t>
            </a:fld>
            <a:endParaRPr lang="en-US"/>
          </a:p>
        </p:txBody>
      </p:sp>
    </p:spTree>
    <p:extLst>
      <p:ext uri="{BB962C8B-B14F-4D97-AF65-F5344CB8AC3E}">
        <p14:creationId xmlns:p14="http://schemas.microsoft.com/office/powerpoint/2010/main" val="3612613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461273"/>
          </a:xfrm>
        </p:spPr>
        <p:txBody>
          <a:bodyPr>
            <a:normAutofit/>
          </a:bodyPr>
          <a:lstStyle/>
          <a:p>
            <a:pPr lvl="1" algn="just"/>
            <a:r>
              <a:rPr lang="en-US" dirty="0" smtClean="0">
                <a:latin typeface="Aharoni" pitchFamily="2" charset="-79"/>
                <a:cs typeface="Aharoni" pitchFamily="2" charset="-79"/>
              </a:rPr>
              <a:t>Be guided by the latest research and evidence-based practice</a:t>
            </a:r>
          </a:p>
          <a:p>
            <a:pPr lvl="1" algn="just"/>
            <a:r>
              <a:rPr lang="en-US" dirty="0" smtClean="0">
                <a:latin typeface="Aharoni" pitchFamily="2" charset="-79"/>
                <a:cs typeface="Aharoni" pitchFamily="2" charset="-79"/>
              </a:rPr>
              <a:t>Set clear expectations and roles, </a:t>
            </a:r>
          </a:p>
          <a:p>
            <a:pPr lvl="1" algn="just"/>
            <a:r>
              <a:rPr lang="en-US" dirty="0" smtClean="0">
                <a:latin typeface="Aharoni" pitchFamily="2" charset="-79"/>
                <a:cs typeface="Aharoni" pitchFamily="2" charset="-79"/>
              </a:rPr>
              <a:t>Have appropriate knowledge, skills and capabilities to embrace changing technology in health care</a:t>
            </a:r>
          </a:p>
          <a:p>
            <a:pPr lvl="1" algn="just"/>
            <a:r>
              <a:rPr lang="en-US" dirty="0" smtClean="0">
                <a:latin typeface="Aharoni" pitchFamily="2" charset="-79"/>
                <a:cs typeface="Aharoni" pitchFamily="2" charset="-79"/>
              </a:rPr>
              <a:t>Redefine nursing image through a change in attitude and aptitude</a:t>
            </a:r>
          </a:p>
          <a:p>
            <a:pPr lvl="1" algn="just"/>
            <a:r>
              <a:rPr lang="en-GB" dirty="0" smtClean="0">
                <a:latin typeface="Aharoni" pitchFamily="2" charset="-79"/>
                <a:cs typeface="Aharoni" pitchFamily="2" charset="-79"/>
              </a:rPr>
              <a:t>Have a positive attitude to change</a:t>
            </a:r>
            <a:endParaRPr lang="en-GB"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461273"/>
          </a:xfrm>
        </p:spPr>
        <p:txBody>
          <a:bodyPr/>
          <a:lstStyle/>
          <a:p>
            <a:pPr algn="just"/>
            <a:r>
              <a:rPr lang="en-US" b="1" dirty="0" smtClean="0">
                <a:latin typeface="Aharoni" pitchFamily="2" charset="-79"/>
                <a:cs typeface="Aharoni" pitchFamily="2" charset="-79"/>
              </a:rPr>
              <a:t>For a long time nurses and midwives, especially in Europe, America and Australia have been agents of change and innovation in healthcare</a:t>
            </a:r>
          </a:p>
          <a:p>
            <a:pPr algn="just"/>
            <a:r>
              <a:rPr lang="en-US" b="1" dirty="0" smtClean="0">
                <a:latin typeface="Aharoni" pitchFamily="2" charset="-79"/>
                <a:cs typeface="Aharoni" pitchFamily="2" charset="-79"/>
              </a:rPr>
              <a:t>Florence Nightingale is credited with developing a form of Pie chart known as “polar-area diagram” or “Nightingale rose diagram”</a:t>
            </a:r>
          </a:p>
          <a:p>
            <a:endParaRPr lang="en-GB" dirty="0"/>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NANNM INDUCTION WORKSHOP</a:t>
            </a:r>
            <a:endParaRPr lang="en-US"/>
          </a:p>
        </p:txBody>
      </p:sp>
      <p:sp>
        <p:nvSpPr>
          <p:cNvPr id="3" name="Slide Number Placeholder 2"/>
          <p:cNvSpPr>
            <a:spLocks noGrp="1"/>
          </p:cNvSpPr>
          <p:nvPr>
            <p:ph type="sldNum" sz="quarter" idx="12"/>
          </p:nvPr>
        </p:nvSpPr>
        <p:spPr/>
        <p:txBody>
          <a:bodyPr/>
          <a:lstStyle/>
          <a:p>
            <a:fld id="{6DD008EC-52B6-477F-B741-6176D189EACD}" type="slidenum">
              <a:rPr lang="en-US" smtClean="0"/>
              <a:pPr/>
              <a:t>37</a:t>
            </a:fld>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7150"/>
            <a:ext cx="8839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461273"/>
          </a:xfrm>
        </p:spPr>
        <p:txBody>
          <a:bodyPr>
            <a:noAutofit/>
          </a:bodyPr>
          <a:lstStyle/>
          <a:p>
            <a:pPr algn="just">
              <a:buNone/>
            </a:pPr>
            <a:r>
              <a:rPr lang="en-US" sz="2600" b="1" dirty="0" smtClean="0">
                <a:solidFill>
                  <a:srgbClr val="C00000"/>
                </a:solidFill>
                <a:latin typeface="Aharoni" pitchFamily="2" charset="-79"/>
                <a:cs typeface="Aharoni" pitchFamily="2" charset="-79"/>
              </a:rPr>
              <a:t>Other areas of nurse-led change in healthcare include:</a:t>
            </a:r>
          </a:p>
          <a:p>
            <a:pPr lvl="0" algn="just"/>
            <a:r>
              <a:rPr lang="en-US" sz="2600" dirty="0" smtClean="0">
                <a:latin typeface="Aharoni" pitchFamily="2" charset="-79"/>
                <a:cs typeface="Aharoni" pitchFamily="2" charset="-79"/>
              </a:rPr>
              <a:t>Transforming care at the bedside (initiated by the American Organization of Nurse Executives in partnership with Robert Wood Johnson Foundation)</a:t>
            </a:r>
            <a:endParaRPr lang="en-GB" sz="2600" dirty="0" smtClean="0">
              <a:latin typeface="Aharoni" pitchFamily="2" charset="-79"/>
              <a:cs typeface="Aharoni" pitchFamily="2" charset="-79"/>
            </a:endParaRPr>
          </a:p>
          <a:p>
            <a:pPr lvl="0" algn="just"/>
            <a:r>
              <a:rPr lang="en-US" sz="2600" dirty="0" smtClean="0">
                <a:latin typeface="Aharoni" pitchFamily="2" charset="-79"/>
                <a:cs typeface="Aharoni" pitchFamily="2" charset="-79"/>
              </a:rPr>
              <a:t>A group of nurses at the University of Pennsylvania (Penn nurse scientists) developed:</a:t>
            </a:r>
          </a:p>
          <a:p>
            <a:pPr lvl="1" algn="just"/>
            <a:r>
              <a:rPr lang="en-US" sz="2600" dirty="0" smtClean="0">
                <a:solidFill>
                  <a:srgbClr val="C00000"/>
                </a:solidFill>
                <a:latin typeface="Aharoni" pitchFamily="2" charset="-79"/>
                <a:cs typeface="Aharoni" pitchFamily="2" charset="-79"/>
              </a:rPr>
              <a:t> A Health Technology innovation incubator which won an award</a:t>
            </a:r>
          </a:p>
          <a:p>
            <a:pPr lvl="1" algn="just"/>
            <a:r>
              <a:rPr lang="en-US" sz="2600" i="1" dirty="0" err="1" smtClean="0">
                <a:solidFill>
                  <a:srgbClr val="C00000"/>
                </a:solidFill>
                <a:latin typeface="Aharoni" pitchFamily="2" charset="-79"/>
                <a:cs typeface="Aharoni" pitchFamily="2" charset="-79"/>
              </a:rPr>
              <a:t>Neonur</a:t>
            </a:r>
            <a:r>
              <a:rPr lang="en-US" sz="2600" dirty="0" smtClean="0">
                <a:solidFill>
                  <a:srgbClr val="C00000"/>
                </a:solidFill>
                <a:latin typeface="Aharoni" pitchFamily="2" charset="-79"/>
                <a:cs typeface="Aharoni" pitchFamily="2" charset="-79"/>
              </a:rPr>
              <a:t> (a feeding device) designed to reduce failure-to-thrive in newborns</a:t>
            </a:r>
            <a:endParaRPr lang="en-GB" sz="2600" dirty="0" smtClean="0">
              <a:solidFill>
                <a:srgbClr val="C00000"/>
              </a:solidFill>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648200"/>
          </a:xfrm>
        </p:spPr>
        <p:txBody>
          <a:bodyPr>
            <a:normAutofit fontScale="77500" lnSpcReduction="20000"/>
          </a:bodyPr>
          <a:lstStyle/>
          <a:p>
            <a:pPr lvl="0" algn="just"/>
            <a:r>
              <a:rPr lang="en-US" dirty="0" smtClean="0">
                <a:solidFill>
                  <a:srgbClr val="C00000"/>
                </a:solidFill>
                <a:latin typeface="Aharoni" pitchFamily="2" charset="-79"/>
                <a:cs typeface="Aharoni" pitchFamily="2" charset="-79"/>
              </a:rPr>
              <a:t>An intensive care nurse in UK won an award for a tracking technology (for infection control) which transforms hand washing compliance using real time tracking technology</a:t>
            </a:r>
            <a:endParaRPr lang="en-GB" dirty="0" smtClean="0">
              <a:solidFill>
                <a:srgbClr val="C00000"/>
              </a:solidFill>
              <a:latin typeface="Aharoni" pitchFamily="2" charset="-79"/>
              <a:cs typeface="Aharoni" pitchFamily="2" charset="-79"/>
            </a:endParaRPr>
          </a:p>
          <a:p>
            <a:pPr algn="just"/>
            <a:r>
              <a:rPr lang="en-US" dirty="0" smtClean="0">
                <a:latin typeface="Aharoni" pitchFamily="2" charset="-79"/>
                <a:cs typeface="Aharoni" pitchFamily="2" charset="-79"/>
              </a:rPr>
              <a:t>Use of mobile phone to track and monitor patients</a:t>
            </a:r>
            <a:endParaRPr lang="en-US" b="1" dirty="0" smtClean="0">
              <a:latin typeface="Aharoni" pitchFamily="2" charset="-79"/>
              <a:cs typeface="Aharoni" pitchFamily="2" charset="-79"/>
            </a:endParaRPr>
          </a:p>
          <a:p>
            <a:pPr lvl="0" algn="just"/>
            <a:r>
              <a:rPr lang="en-US" dirty="0" smtClean="0">
                <a:latin typeface="Aharoni" pitchFamily="2" charset="-79"/>
                <a:cs typeface="Aharoni" pitchFamily="2" charset="-79"/>
              </a:rPr>
              <a:t>Nurse-led diabetes care with profound positive results on patients’ </a:t>
            </a:r>
            <a:r>
              <a:rPr lang="en-US" dirty="0" err="1" smtClean="0">
                <a:latin typeface="Aharoni" pitchFamily="2" charset="-79"/>
                <a:cs typeface="Aharoni" pitchFamily="2" charset="-79"/>
              </a:rPr>
              <a:t>glycaemic</a:t>
            </a:r>
            <a:r>
              <a:rPr lang="en-US" dirty="0" smtClean="0">
                <a:latin typeface="Aharoni" pitchFamily="2" charset="-79"/>
                <a:cs typeface="Aharoni" pitchFamily="2" charset="-79"/>
              </a:rPr>
              <a:t> control in the Netherlands</a:t>
            </a:r>
            <a:endParaRPr lang="en-GB" dirty="0" smtClean="0">
              <a:latin typeface="Aharoni" pitchFamily="2" charset="-79"/>
              <a:cs typeface="Aharoni" pitchFamily="2" charset="-79"/>
            </a:endParaRPr>
          </a:p>
          <a:p>
            <a:pPr lvl="0" algn="just"/>
            <a:r>
              <a:rPr lang="en-US" dirty="0" smtClean="0">
                <a:latin typeface="Aharoni" pitchFamily="2" charset="-79"/>
                <a:cs typeface="Aharoni" pitchFamily="2" charset="-79"/>
              </a:rPr>
              <a:t>Midwife-led practice –in many countries </a:t>
            </a:r>
            <a:endParaRPr lang="en-GB" dirty="0" smtClean="0">
              <a:latin typeface="Aharoni" pitchFamily="2" charset="-79"/>
              <a:cs typeface="Aharoni" pitchFamily="2" charset="-79"/>
            </a:endParaRPr>
          </a:p>
          <a:p>
            <a:pPr lvl="0" algn="just"/>
            <a:r>
              <a:rPr lang="en-US" dirty="0" smtClean="0">
                <a:latin typeface="Aharoni" pitchFamily="2" charset="-79"/>
                <a:cs typeface="Aharoni" pitchFamily="2" charset="-79"/>
              </a:rPr>
              <a:t>Use of theoretical models and Standardized nursing languages</a:t>
            </a:r>
          </a:p>
          <a:p>
            <a:pPr algn="just"/>
            <a:r>
              <a:rPr lang="en-US" dirty="0" smtClean="0">
                <a:solidFill>
                  <a:srgbClr val="C00000"/>
                </a:solidFill>
                <a:latin typeface="Aharoni" pitchFamily="2" charset="-79"/>
                <a:cs typeface="Aharoni" pitchFamily="2" charset="-79"/>
              </a:rPr>
              <a:t>Nurse-developed Wound care materials (a nurse in UCTH Calabar has developed an innovative healing and skin restoration ointment)</a:t>
            </a:r>
            <a:endParaRPr lang="en-GB" dirty="0" smtClean="0">
              <a:solidFill>
                <a:srgbClr val="C00000"/>
              </a:solidFill>
              <a:latin typeface="Aharoni" pitchFamily="2" charset="-79"/>
              <a:cs typeface="Aharoni" pitchFamily="2" charset="-79"/>
            </a:endParaRPr>
          </a:p>
          <a:p>
            <a:pPr algn="just"/>
            <a:endParaRPr lang="en-GB"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705350"/>
          </a:xfrm>
        </p:spPr>
        <p:txBody>
          <a:bodyPr>
            <a:noAutofit/>
          </a:bodyPr>
          <a:lstStyle/>
          <a:p>
            <a:pPr algn="just"/>
            <a:r>
              <a:rPr lang="en-US" sz="2400" b="1" dirty="0" smtClean="0">
                <a:latin typeface="Aharoni" pitchFamily="2" charset="-79"/>
                <a:cs typeface="Aharoni" pitchFamily="2" charset="-79"/>
              </a:rPr>
              <a:t>Even health care consumers are also transforming: They</a:t>
            </a:r>
          </a:p>
          <a:p>
            <a:pPr lvl="1" algn="just"/>
            <a:r>
              <a:rPr lang="en-US" sz="2400" b="1" dirty="0" smtClean="0">
                <a:latin typeface="Aharoni" pitchFamily="2" charset="-79"/>
                <a:cs typeface="Aharoni" pitchFamily="2" charset="-79"/>
              </a:rPr>
              <a:t>Are more knowledgeable and expect to engage properly to manage their health issues</a:t>
            </a:r>
          </a:p>
          <a:p>
            <a:pPr lvl="1" algn="just"/>
            <a:r>
              <a:rPr lang="en-US" sz="2400" b="1" dirty="0" smtClean="0">
                <a:latin typeface="Aharoni" pitchFamily="2" charset="-79"/>
                <a:cs typeface="Aharoni" pitchFamily="2" charset="-79"/>
              </a:rPr>
              <a:t>Desire the highest quality care at lower cost</a:t>
            </a:r>
          </a:p>
          <a:p>
            <a:pPr lvl="1" algn="just"/>
            <a:r>
              <a:rPr lang="en-US" sz="2400" b="1" dirty="0" smtClean="0">
                <a:latin typeface="Aharoni" pitchFamily="2" charset="-79"/>
                <a:cs typeface="Aharoni" pitchFamily="2" charset="-79"/>
              </a:rPr>
              <a:t>Expect better health outcomes and prefer to pay for these outcomes rather than for mere activities</a:t>
            </a:r>
          </a:p>
          <a:p>
            <a:pPr lvl="1" algn="just"/>
            <a:r>
              <a:rPr lang="en-US" sz="2400" b="1" dirty="0" smtClean="0">
                <a:latin typeface="Aharoni" pitchFamily="2" charset="-79"/>
                <a:cs typeface="Aharoni" pitchFamily="2" charset="-79"/>
              </a:rPr>
              <a:t>When not satisfied they not only criticize but tend to lose faith in the system</a:t>
            </a:r>
          </a:p>
          <a:p>
            <a:pPr algn="just"/>
            <a:r>
              <a:rPr lang="en-US" sz="2400" b="1" dirty="0" smtClean="0">
                <a:latin typeface="Aharoni" pitchFamily="2" charset="-79"/>
                <a:cs typeface="Aharoni" pitchFamily="2" charset="-79"/>
              </a:rPr>
              <a:t>To regain public trust, the health care system must initiate some changes and adapt them to the needs of patients. </a:t>
            </a:r>
            <a:r>
              <a:rPr lang="en-US" sz="2400" b="1" dirty="0" smtClean="0">
                <a:solidFill>
                  <a:srgbClr val="C00000"/>
                </a:solidFill>
                <a:latin typeface="Aharoni" pitchFamily="2" charset="-79"/>
                <a:cs typeface="Aharoni" pitchFamily="2" charset="-79"/>
              </a:rPr>
              <a:t>Nurses and midwives are critical change agents in this care transformation agenda. </a:t>
            </a:r>
          </a:p>
          <a:p>
            <a:pPr algn="just"/>
            <a:endParaRPr lang="en-US" sz="2400" b="1" dirty="0" smtClean="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991600" cy="666750"/>
          </a:xfrm>
        </p:spPr>
        <p:txBody>
          <a:bodyPr>
            <a:noAutofit/>
          </a:bodyPr>
          <a:lstStyle/>
          <a:p>
            <a:r>
              <a:rPr lang="en-US" sz="2800" b="1" dirty="0" smtClean="0">
                <a:solidFill>
                  <a:srgbClr val="C00000"/>
                </a:solidFill>
                <a:latin typeface="Aharoni" pitchFamily="2" charset="-79"/>
                <a:cs typeface="Aharoni" pitchFamily="2" charset="-79"/>
              </a:rPr>
              <a:t>CHALLENGES FOR NURSES AND MIDWIVES AS AGENTS OF CHANGE</a:t>
            </a:r>
            <a:endParaRPr lang="en-GB" sz="2800" dirty="0">
              <a:solidFill>
                <a:srgbClr val="C00000"/>
              </a:solidFill>
              <a:latin typeface="Aharoni" pitchFamily="2" charset="-79"/>
              <a:cs typeface="Aharoni" pitchFamily="2" charset="-79"/>
            </a:endParaRPr>
          </a:p>
        </p:txBody>
      </p:sp>
      <p:sp>
        <p:nvSpPr>
          <p:cNvPr id="3" name="Content Placeholder 2"/>
          <p:cNvSpPr>
            <a:spLocks noGrp="1"/>
          </p:cNvSpPr>
          <p:nvPr>
            <p:ph idx="1"/>
          </p:nvPr>
        </p:nvSpPr>
        <p:spPr>
          <a:xfrm>
            <a:off x="152400" y="895350"/>
            <a:ext cx="8839200" cy="3699273"/>
          </a:xfrm>
        </p:spPr>
        <p:txBody>
          <a:bodyPr>
            <a:noAutofit/>
          </a:bodyPr>
          <a:lstStyle/>
          <a:p>
            <a:pPr algn="just"/>
            <a:r>
              <a:rPr lang="en-US" sz="2800" b="1" dirty="0" smtClean="0">
                <a:latin typeface="Aharoni" pitchFamily="2" charset="-79"/>
                <a:cs typeface="Aharoni" pitchFamily="2" charset="-79"/>
              </a:rPr>
              <a:t>To be effective, CHANGE should: </a:t>
            </a:r>
            <a:endParaRPr lang="en-US" sz="2800" dirty="0" smtClean="0">
              <a:latin typeface="Aharoni" pitchFamily="2" charset="-79"/>
              <a:cs typeface="Aharoni" pitchFamily="2" charset="-79"/>
            </a:endParaRPr>
          </a:p>
          <a:p>
            <a:pPr lvl="1" algn="just"/>
            <a:r>
              <a:rPr lang="en-US" dirty="0" smtClean="0">
                <a:latin typeface="Aharoni" pitchFamily="2" charset="-79"/>
                <a:cs typeface="Aharoni" pitchFamily="2" charset="-79"/>
              </a:rPr>
              <a:t>Be affordable </a:t>
            </a:r>
          </a:p>
          <a:p>
            <a:pPr lvl="1" algn="just"/>
            <a:r>
              <a:rPr lang="en-US" dirty="0" smtClean="0">
                <a:latin typeface="Aharoni" pitchFamily="2" charset="-79"/>
                <a:cs typeface="Aharoni" pitchFamily="2" charset="-79"/>
              </a:rPr>
              <a:t>Not compound existing workplace problems </a:t>
            </a:r>
          </a:p>
          <a:p>
            <a:pPr lvl="1" algn="just"/>
            <a:r>
              <a:rPr lang="en-US" dirty="0" smtClean="0">
                <a:latin typeface="Aharoni" pitchFamily="2" charset="-79"/>
                <a:cs typeface="Aharoni" pitchFamily="2" charset="-79"/>
              </a:rPr>
              <a:t>Recognize and reinforce existing strengths </a:t>
            </a:r>
          </a:p>
          <a:p>
            <a:pPr lvl="1" algn="just"/>
            <a:r>
              <a:rPr lang="en-US" dirty="0" smtClean="0">
                <a:latin typeface="Aharoni" pitchFamily="2" charset="-79"/>
                <a:cs typeface="Aharoni" pitchFamily="2" charset="-79"/>
              </a:rPr>
              <a:t>Recognize rectify and/or bolster resource deficits </a:t>
            </a:r>
          </a:p>
          <a:p>
            <a:pPr lvl="1" algn="just"/>
            <a:r>
              <a:rPr lang="en-US" dirty="0" smtClean="0">
                <a:latin typeface="Aharoni" pitchFamily="2" charset="-79"/>
                <a:cs typeface="Aharoni" pitchFamily="2" charset="-79"/>
              </a:rPr>
              <a:t>Be acceptable to stakeholders </a:t>
            </a:r>
          </a:p>
          <a:p>
            <a:pPr lvl="1" algn="just"/>
            <a:r>
              <a:rPr lang="en-US" dirty="0" smtClean="0">
                <a:latin typeface="Aharoni" pitchFamily="2" charset="-79"/>
                <a:cs typeface="Aharoni" pitchFamily="2" charset="-79"/>
              </a:rPr>
              <a:t>Be sustainable </a:t>
            </a: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572000"/>
          </a:xfrm>
        </p:spPr>
        <p:txBody>
          <a:bodyPr>
            <a:normAutofit fontScale="92500" lnSpcReduction="20000"/>
          </a:bodyPr>
          <a:lstStyle/>
          <a:p>
            <a:pPr algn="just"/>
            <a:r>
              <a:rPr lang="en-US" dirty="0" smtClean="0">
                <a:solidFill>
                  <a:srgbClr val="C00000"/>
                </a:solidFill>
                <a:latin typeface="Aharoni" pitchFamily="2" charset="-79"/>
                <a:cs typeface="Aharoni" pitchFamily="2" charset="-79"/>
              </a:rPr>
              <a:t>Certain factors may constrain</a:t>
            </a:r>
            <a:r>
              <a:rPr lang="en-US" dirty="0" smtClean="0">
                <a:latin typeface="Aharoni" pitchFamily="2" charset="-79"/>
                <a:cs typeface="Aharoni" pitchFamily="2" charset="-79"/>
              </a:rPr>
              <a:t> nurses and midwives from being effective change agents in healthcare: </a:t>
            </a:r>
          </a:p>
          <a:p>
            <a:pPr lvl="1" algn="just"/>
            <a:r>
              <a:rPr lang="en-US" sz="3200" dirty="0" smtClean="0">
                <a:latin typeface="Aharoni" pitchFamily="2" charset="-79"/>
                <a:cs typeface="Aharoni" pitchFamily="2" charset="-79"/>
              </a:rPr>
              <a:t>Lack of funds and resources, </a:t>
            </a:r>
          </a:p>
          <a:p>
            <a:pPr lvl="1" algn="just"/>
            <a:r>
              <a:rPr lang="en-US" sz="3200" dirty="0" smtClean="0">
                <a:latin typeface="Aharoni" pitchFamily="2" charset="-79"/>
                <a:cs typeface="Aharoni" pitchFamily="2" charset="-79"/>
              </a:rPr>
              <a:t>Resistance to change, </a:t>
            </a:r>
          </a:p>
          <a:p>
            <a:pPr lvl="1" algn="just"/>
            <a:r>
              <a:rPr lang="en-US" sz="3200" dirty="0" smtClean="0">
                <a:latin typeface="Aharoni" pitchFamily="2" charset="-79"/>
                <a:cs typeface="Aharoni" pitchFamily="2" charset="-79"/>
              </a:rPr>
              <a:t>Outright skepticism and rejection</a:t>
            </a:r>
          </a:p>
          <a:p>
            <a:pPr lvl="1" algn="just"/>
            <a:r>
              <a:rPr lang="en-US" sz="3200" dirty="0" smtClean="0">
                <a:latin typeface="Aharoni" pitchFamily="2" charset="-79"/>
                <a:cs typeface="Aharoni" pitchFamily="2" charset="-79"/>
              </a:rPr>
              <a:t>Depleted and overworked workforce resulting in unwillingness to take on anything that would increase the workload </a:t>
            </a:r>
          </a:p>
          <a:p>
            <a:pPr lvl="1" algn="just"/>
            <a:r>
              <a:rPr lang="en-US" sz="3200" dirty="0" smtClean="0">
                <a:latin typeface="Aharoni" pitchFamily="2" charset="-79"/>
                <a:cs typeface="Aharoni" pitchFamily="2" charset="-79"/>
              </a:rPr>
              <a:t>Lack of confidence in making and managing the change </a:t>
            </a:r>
            <a:endParaRPr lang="en-GB" sz="3200"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781550"/>
          </a:xfrm>
        </p:spPr>
        <p:txBody>
          <a:bodyPr>
            <a:noAutofit/>
          </a:bodyPr>
          <a:lstStyle/>
          <a:p>
            <a:pPr>
              <a:buNone/>
            </a:pPr>
            <a:r>
              <a:rPr lang="en-GB" sz="2800" dirty="0" smtClean="0">
                <a:solidFill>
                  <a:srgbClr val="C00000"/>
                </a:solidFill>
                <a:latin typeface="Aharoni" pitchFamily="2" charset="-79"/>
                <a:cs typeface="Aharoni" pitchFamily="2" charset="-79"/>
              </a:rPr>
              <a:t>		</a:t>
            </a:r>
            <a:r>
              <a:rPr lang="en-GB" sz="3000" dirty="0" smtClean="0">
                <a:solidFill>
                  <a:srgbClr val="C00000"/>
                </a:solidFill>
                <a:latin typeface="Aharoni" pitchFamily="2" charset="-79"/>
                <a:cs typeface="Aharoni" pitchFamily="2" charset="-79"/>
              </a:rPr>
              <a:t>To overcome these challenges:</a:t>
            </a:r>
          </a:p>
          <a:p>
            <a:pPr algn="just"/>
            <a:r>
              <a:rPr lang="en-GB" sz="2800" dirty="0" smtClean="0">
                <a:latin typeface="Aharoni" pitchFamily="2" charset="-79"/>
                <a:cs typeface="Aharoni" pitchFamily="2" charset="-79"/>
              </a:rPr>
              <a:t>Do a cost-risk-benefit analysis</a:t>
            </a:r>
          </a:p>
          <a:p>
            <a:pPr algn="just"/>
            <a:r>
              <a:rPr lang="en-GB" sz="2800" dirty="0" smtClean="0">
                <a:latin typeface="Aharoni" pitchFamily="2" charset="-79"/>
                <a:cs typeface="Aharoni" pitchFamily="2" charset="-79"/>
              </a:rPr>
              <a:t>Do a systems assessment to see if:</a:t>
            </a:r>
          </a:p>
          <a:p>
            <a:pPr lvl="1" algn="just"/>
            <a:r>
              <a:rPr lang="en-GB" dirty="0" smtClean="0">
                <a:latin typeface="Aharoni" pitchFamily="2" charset="-79"/>
                <a:cs typeface="Aharoni" pitchFamily="2" charset="-79"/>
              </a:rPr>
              <a:t>Individuals and the system are ready for the proposed change</a:t>
            </a:r>
          </a:p>
          <a:p>
            <a:pPr lvl="1" algn="just"/>
            <a:r>
              <a:rPr lang="en-GB" dirty="0" smtClean="0">
                <a:latin typeface="Aharoni" pitchFamily="2" charset="-79"/>
                <a:cs typeface="Aharoni" pitchFamily="2" charset="-79"/>
              </a:rPr>
              <a:t>If the ingredients for success are in place</a:t>
            </a:r>
          </a:p>
          <a:p>
            <a:pPr lvl="1" algn="just"/>
            <a:r>
              <a:rPr lang="en-GB" dirty="0" smtClean="0">
                <a:latin typeface="Aharoni" pitchFamily="2" charset="-79"/>
                <a:cs typeface="Aharoni" pitchFamily="2" charset="-79"/>
              </a:rPr>
              <a:t>If there is organizational support and commitment to the proposed change</a:t>
            </a:r>
          </a:p>
          <a:p>
            <a:pPr lvl="1" algn="just"/>
            <a:r>
              <a:rPr lang="en-GB" dirty="0" smtClean="0">
                <a:latin typeface="Aharoni" pitchFamily="2" charset="-79"/>
                <a:cs typeface="Aharoni" pitchFamily="2" charset="-79"/>
              </a:rPr>
              <a:t>If the MOH, N&amp;MCN, NANNM and other stakeholders support the proposed change</a:t>
            </a:r>
          </a:p>
          <a:p>
            <a:endParaRPr lang="en-GB" sz="2800"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8991600" cy="4461273"/>
          </a:xfrm>
        </p:spPr>
        <p:txBody>
          <a:bodyPr>
            <a:normAutofit fontScale="85000" lnSpcReduction="10000"/>
          </a:bodyPr>
          <a:lstStyle/>
          <a:p>
            <a:pPr algn="just"/>
            <a:r>
              <a:rPr lang="en-GB" sz="3100" dirty="0" smtClean="0">
                <a:latin typeface="Aharoni" pitchFamily="2" charset="-79"/>
                <a:cs typeface="Aharoni" pitchFamily="2" charset="-79"/>
              </a:rPr>
              <a:t>NANNM, MOH, N&amp;MCN and other stakeholders have vital roles to play if nurses and midwives are to be effective leaders and change agents </a:t>
            </a:r>
          </a:p>
          <a:p>
            <a:pPr algn="just"/>
            <a:r>
              <a:rPr lang="en-US" sz="3000" dirty="0" smtClean="0">
                <a:solidFill>
                  <a:srgbClr val="C00000"/>
                </a:solidFill>
                <a:latin typeface="Aharoni" pitchFamily="2" charset="-79"/>
                <a:cs typeface="Aharoni" pitchFamily="2" charset="-79"/>
              </a:rPr>
              <a:t>N&amp;MCN</a:t>
            </a:r>
            <a:r>
              <a:rPr lang="en-US" sz="3000" dirty="0" smtClean="0">
                <a:latin typeface="Aharoni" pitchFamily="2" charset="-79"/>
                <a:cs typeface="Aharoni" pitchFamily="2" charset="-79"/>
              </a:rPr>
              <a:t> should:</a:t>
            </a:r>
          </a:p>
          <a:p>
            <a:pPr lvl="1" algn="just"/>
            <a:r>
              <a:rPr lang="en-US" sz="3000" dirty="0" smtClean="0">
                <a:latin typeface="Aharoni" pitchFamily="2" charset="-79"/>
                <a:cs typeface="Aharoni" pitchFamily="2" charset="-79"/>
              </a:rPr>
              <a:t> Include in the nurse and midwife training curricula courses in leadership development which should be tailored to students' professional needs</a:t>
            </a:r>
          </a:p>
          <a:p>
            <a:pPr lvl="1" algn="just"/>
            <a:r>
              <a:rPr lang="en-US" sz="3000" dirty="0" smtClean="0">
                <a:latin typeface="Aharoni" pitchFamily="2" charset="-79"/>
                <a:cs typeface="Aharoni" pitchFamily="2" charset="-79"/>
              </a:rPr>
              <a:t>Advocate for the IOM blueprint for the future of nursing leadership to be adapted for cultural relevance and adopted as a guide for nursing practice and leadership in Nigeria</a:t>
            </a: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461273"/>
          </a:xfrm>
        </p:spPr>
        <p:txBody>
          <a:bodyPr>
            <a:normAutofit fontScale="92500" lnSpcReduction="10000"/>
          </a:bodyPr>
          <a:lstStyle/>
          <a:p>
            <a:pPr algn="just"/>
            <a:r>
              <a:rPr lang="en-US" dirty="0" smtClean="0">
                <a:solidFill>
                  <a:srgbClr val="C00000"/>
                </a:solidFill>
                <a:latin typeface="Aharoni" pitchFamily="2" charset="-79"/>
                <a:cs typeface="Aharoni" pitchFamily="2" charset="-79"/>
              </a:rPr>
              <a:t>NANNM </a:t>
            </a:r>
            <a:r>
              <a:rPr lang="en-US" dirty="0" smtClean="0">
                <a:latin typeface="Aharoni" pitchFamily="2" charset="-79"/>
                <a:cs typeface="Aharoni" pitchFamily="2" charset="-79"/>
              </a:rPr>
              <a:t>should :</a:t>
            </a:r>
          </a:p>
          <a:p>
            <a:pPr lvl="1" algn="just"/>
            <a:r>
              <a:rPr lang="en-US" sz="3400" dirty="0" smtClean="0">
                <a:latin typeface="Aharoni" pitchFamily="2" charset="-79"/>
                <a:cs typeface="Aharoni" pitchFamily="2" charset="-79"/>
              </a:rPr>
              <a:t>Drive and support innovative approaches and change culture in the workplace </a:t>
            </a:r>
          </a:p>
          <a:p>
            <a:pPr lvl="1" algn="just"/>
            <a:r>
              <a:rPr lang="en-US" sz="3400" dirty="0" smtClean="0">
                <a:latin typeface="Aharoni" pitchFamily="2" charset="-79"/>
                <a:cs typeface="Aharoni" pitchFamily="2" charset="-79"/>
              </a:rPr>
              <a:t>Provide the forum for discussion and dissemination of important innovations for change</a:t>
            </a:r>
          </a:p>
          <a:p>
            <a:pPr lvl="1" algn="just"/>
            <a:r>
              <a:rPr lang="en-US" sz="3400" dirty="0" smtClean="0">
                <a:latin typeface="Aharoni" pitchFamily="2" charset="-79"/>
                <a:cs typeface="Aharoni" pitchFamily="2" charset="-79"/>
              </a:rPr>
              <a:t>Advocate for inclusion of Nigeria in the Leadership for Change (LFC) programme of ICN</a:t>
            </a:r>
            <a:endParaRPr lang="en-GB" sz="3400" dirty="0" smtClean="0">
              <a:latin typeface="Aharoni" pitchFamily="2" charset="-79"/>
              <a:cs typeface="Aharoni" pitchFamily="2" charset="-79"/>
            </a:endParaRPr>
          </a:p>
          <a:p>
            <a:pPr algn="just"/>
            <a:endParaRPr lang="en-GB"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6971"/>
          </a:xfrm>
        </p:spPr>
        <p:txBody>
          <a:bodyPr>
            <a:normAutofit fontScale="90000"/>
          </a:bodyPr>
          <a:lstStyle/>
          <a:p>
            <a:r>
              <a:rPr lang="en-GB" dirty="0" smtClean="0">
                <a:solidFill>
                  <a:srgbClr val="C00000"/>
                </a:solidFill>
                <a:latin typeface="Aharoni" pitchFamily="2" charset="-79"/>
                <a:cs typeface="Aharoni" pitchFamily="2" charset="-79"/>
              </a:rPr>
              <a:t>CONCLUSION</a:t>
            </a:r>
            <a:endParaRPr lang="en-GB" dirty="0">
              <a:solidFill>
                <a:srgbClr val="C00000"/>
              </a:solidFill>
              <a:latin typeface="Aharoni" pitchFamily="2" charset="-79"/>
              <a:cs typeface="Aharoni" pitchFamily="2" charset="-79"/>
            </a:endParaRPr>
          </a:p>
        </p:txBody>
      </p:sp>
      <p:sp>
        <p:nvSpPr>
          <p:cNvPr id="3" name="Content Placeholder 2"/>
          <p:cNvSpPr>
            <a:spLocks noGrp="1"/>
          </p:cNvSpPr>
          <p:nvPr>
            <p:ph idx="1"/>
          </p:nvPr>
        </p:nvSpPr>
        <p:spPr>
          <a:xfrm>
            <a:off x="152400" y="590550"/>
            <a:ext cx="8839200" cy="4191000"/>
          </a:xfrm>
        </p:spPr>
        <p:txBody>
          <a:bodyPr>
            <a:noAutofit/>
          </a:bodyPr>
          <a:lstStyle/>
          <a:p>
            <a:pPr algn="just"/>
            <a:r>
              <a:rPr lang="en-US" sz="2300" dirty="0" smtClean="0">
                <a:latin typeface="Aharoni" pitchFamily="2" charset="-79"/>
                <a:cs typeface="Aharoni" pitchFamily="2" charset="-79"/>
              </a:rPr>
              <a:t>Leadership and change are critical issues that the nurse and midwife in Nigeria should embrace with zeal</a:t>
            </a:r>
          </a:p>
          <a:p>
            <a:pPr algn="just"/>
            <a:r>
              <a:rPr lang="en-US" sz="2300" dirty="0" smtClean="0">
                <a:latin typeface="Aharoni" pitchFamily="2" charset="-79"/>
                <a:cs typeface="Aharoni" pitchFamily="2" charset="-79"/>
              </a:rPr>
              <a:t>The time has come for us to demand and take our rightful leadership position in healthcare by acquiring the aptitude and attitude to lead change</a:t>
            </a:r>
          </a:p>
          <a:p>
            <a:pPr algn="just"/>
            <a:r>
              <a:rPr lang="en-US" sz="2300" dirty="0" smtClean="0">
                <a:latin typeface="Aharoni" pitchFamily="2" charset="-79"/>
                <a:cs typeface="Aharoni" pitchFamily="2" charset="-79"/>
              </a:rPr>
              <a:t>As leaders we should resolve to be positively different in providing value-based and quality care </a:t>
            </a:r>
          </a:p>
          <a:p>
            <a:pPr algn="just"/>
            <a:r>
              <a:rPr lang="en-US" sz="2300" dirty="0" smtClean="0">
                <a:latin typeface="Aharoni" pitchFamily="2" charset="-79"/>
                <a:cs typeface="Aharoni" pitchFamily="2" charset="-79"/>
              </a:rPr>
              <a:t>Only then would we (nurses and midwives) be relevant in the healthcare system, and serve as leaders with a vision for change</a:t>
            </a:r>
          </a:p>
          <a:p>
            <a:pPr algn="just"/>
            <a:r>
              <a:rPr lang="en-US" sz="2300" dirty="0" smtClean="0">
                <a:solidFill>
                  <a:srgbClr val="C00000"/>
                </a:solidFill>
                <a:latin typeface="Aharoni" pitchFamily="2" charset="-79"/>
                <a:cs typeface="Aharoni" pitchFamily="2" charset="-79"/>
              </a:rPr>
              <a:t>Let’s keep the flag flying!!!</a:t>
            </a:r>
            <a:endParaRPr lang="en-GB" sz="2300" dirty="0" smtClean="0">
              <a:solidFill>
                <a:srgbClr val="C00000"/>
              </a:solidFill>
              <a:latin typeface="Aharoni" pitchFamily="2" charset="-79"/>
              <a:cs typeface="Aharoni" pitchFamily="2" charset="-79"/>
            </a:endParaRPr>
          </a:p>
          <a:p>
            <a:pPr algn="just"/>
            <a:endParaRPr lang="en-GB" sz="2300"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46</a:t>
            </a:fld>
            <a:endParaRPr lang="en-US"/>
          </a:p>
        </p:txBody>
      </p:sp>
      <p:pic>
        <p:nvPicPr>
          <p:cNvPr id="7" name="Picture 2" descr="Image result for thank you for listening"/>
          <p:cNvPicPr>
            <a:picLocks noGrp="1" noChangeAspect="1" noChangeArrowheads="1"/>
          </p:cNvPicPr>
          <p:nvPr>
            <p:ph idx="1"/>
          </p:nvPr>
        </p:nvPicPr>
        <p:blipFill>
          <a:blip r:embed="rId2" cstate="print"/>
          <a:srcRect/>
          <a:stretch>
            <a:fillRect/>
          </a:stretch>
        </p:blipFill>
        <p:spPr bwMode="auto">
          <a:xfrm>
            <a:off x="152400" y="209550"/>
            <a:ext cx="4267200" cy="4343400"/>
          </a:xfrm>
          <a:prstGeom prst="rect">
            <a:avLst/>
          </a:prstGeom>
          <a:noFill/>
        </p:spPr>
      </p:pic>
      <p:pic>
        <p:nvPicPr>
          <p:cNvPr id="2050" name="Picture 2" descr="https://temiville.files.wordpress.com/2011/10/bow.jpg?w=500">
            <a:hlinkClick r:id="rId3"/>
          </p:cNvPr>
          <p:cNvPicPr>
            <a:picLocks noChangeAspect="1" noChangeArrowheads="1"/>
          </p:cNvPicPr>
          <p:nvPr/>
        </p:nvPicPr>
        <p:blipFill>
          <a:blip r:embed="rId4" cstate="print"/>
          <a:srcRect/>
          <a:stretch>
            <a:fillRect/>
          </a:stretch>
        </p:blipFill>
        <p:spPr bwMode="auto">
          <a:xfrm>
            <a:off x="5181600" y="285750"/>
            <a:ext cx="3848100" cy="41148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4629150"/>
          </a:xfrm>
        </p:spPr>
        <p:txBody>
          <a:bodyPr>
            <a:normAutofit fontScale="77500" lnSpcReduction="20000"/>
          </a:bodyPr>
          <a:lstStyle/>
          <a:p>
            <a:pPr algn="just">
              <a:buNone/>
            </a:pPr>
            <a:r>
              <a:rPr lang="en-US" b="1" dirty="0" smtClean="0">
                <a:solidFill>
                  <a:srgbClr val="C00000"/>
                </a:solidFill>
                <a:latin typeface="Aharoni" pitchFamily="2" charset="-79"/>
                <a:cs typeface="Aharoni" pitchFamily="2" charset="-79"/>
              </a:rPr>
              <a:t>				</a:t>
            </a:r>
          </a:p>
          <a:p>
            <a:pPr algn="just">
              <a:buNone/>
            </a:pPr>
            <a:r>
              <a:rPr lang="en-US" sz="3600" b="1" dirty="0" smtClean="0">
                <a:solidFill>
                  <a:srgbClr val="C00000"/>
                </a:solidFill>
                <a:latin typeface="Aharoni" pitchFamily="2" charset="-79"/>
                <a:cs typeface="Aharoni" pitchFamily="2" charset="-79"/>
              </a:rPr>
              <a:t>				REFERENCES</a:t>
            </a:r>
            <a:endParaRPr lang="en-GB" sz="3600" dirty="0" smtClean="0">
              <a:solidFill>
                <a:srgbClr val="C00000"/>
              </a:solidFill>
              <a:latin typeface="Aharoni" pitchFamily="2" charset="-79"/>
              <a:cs typeface="Aharoni" pitchFamily="2" charset="-79"/>
            </a:endParaRPr>
          </a:p>
          <a:p>
            <a:pPr algn="just"/>
            <a:r>
              <a:rPr lang="en-GB" dirty="0" smtClean="0">
                <a:latin typeface="Aharoni" pitchFamily="2" charset="-79"/>
                <a:cs typeface="Aharoni" pitchFamily="2" charset="-79"/>
              </a:rPr>
              <a:t>Burns, J. M. (1978) Leadership. New York: Harper &amp; Row.</a:t>
            </a:r>
          </a:p>
          <a:p>
            <a:pPr algn="just"/>
            <a:r>
              <a:rPr lang="en-US" dirty="0" smtClean="0">
                <a:latin typeface="Aharoni" pitchFamily="2" charset="-79"/>
                <a:cs typeface="Aharoni" pitchFamily="2" charset="-79"/>
              </a:rPr>
              <a:t>Greenleaf, R. K. (1977) Servant Leadership: A Journey Into the Nature of Legitimate Power and Greatness. New Jersey: </a:t>
            </a:r>
            <a:r>
              <a:rPr lang="en-US" dirty="0" err="1" smtClean="0">
                <a:latin typeface="Aharoni" pitchFamily="2" charset="-79"/>
                <a:cs typeface="Aharoni" pitchFamily="2" charset="-79"/>
              </a:rPr>
              <a:t>Paulist</a:t>
            </a:r>
            <a:r>
              <a:rPr lang="en-US" dirty="0" smtClean="0">
                <a:latin typeface="Aharoni" pitchFamily="2" charset="-79"/>
                <a:cs typeface="Aharoni" pitchFamily="2" charset="-79"/>
              </a:rPr>
              <a:t> Press.</a:t>
            </a:r>
            <a:endParaRPr lang="en-GB" dirty="0" smtClean="0">
              <a:latin typeface="Aharoni" pitchFamily="2" charset="-79"/>
              <a:cs typeface="Aharoni" pitchFamily="2" charset="-79"/>
            </a:endParaRPr>
          </a:p>
          <a:p>
            <a:pPr algn="just"/>
            <a:r>
              <a:rPr lang="en-US" dirty="0" err="1" smtClean="0">
                <a:latin typeface="Aharoni" pitchFamily="2" charset="-79"/>
                <a:cs typeface="Aharoni" pitchFamily="2" charset="-79"/>
              </a:rPr>
              <a:t>Shalaby</a:t>
            </a:r>
            <a:r>
              <a:rPr lang="en-US" dirty="0" smtClean="0">
                <a:latin typeface="Aharoni" pitchFamily="2" charset="-79"/>
                <a:cs typeface="Aharoni" pitchFamily="2" charset="-79"/>
              </a:rPr>
              <a:t>, M. E. (2015) Servant Leadership for Healthcare Organizations. Retrieved on 09-12-15 from </a:t>
            </a:r>
            <a:r>
              <a:rPr lang="en-US" i="1" dirty="0" smtClean="0">
                <a:latin typeface="Aharoni" pitchFamily="2" charset="-79"/>
                <a:cs typeface="Aharoni" pitchFamily="2" charset="-79"/>
              </a:rPr>
              <a:t>https://www.linkedin.com/.../</a:t>
            </a:r>
            <a:r>
              <a:rPr lang="en-US" b="1" i="1" dirty="0" smtClean="0">
                <a:latin typeface="Aharoni" pitchFamily="2" charset="-79"/>
                <a:cs typeface="Aharoni" pitchFamily="2" charset="-79"/>
              </a:rPr>
              <a:t>servant</a:t>
            </a:r>
            <a:r>
              <a:rPr lang="en-US" i="1" dirty="0" smtClean="0">
                <a:latin typeface="Aharoni" pitchFamily="2" charset="-79"/>
                <a:cs typeface="Aharoni" pitchFamily="2" charset="-79"/>
              </a:rPr>
              <a:t>-</a:t>
            </a:r>
            <a:r>
              <a:rPr lang="en-US" b="1" i="1" dirty="0" smtClean="0">
                <a:latin typeface="Aharoni" pitchFamily="2" charset="-79"/>
                <a:cs typeface="Aharoni" pitchFamily="2" charset="-79"/>
              </a:rPr>
              <a:t>leadership</a:t>
            </a:r>
            <a:r>
              <a:rPr lang="en-US" i="1" dirty="0" smtClean="0">
                <a:latin typeface="Aharoni" pitchFamily="2" charset="-79"/>
                <a:cs typeface="Aharoni" pitchFamily="2" charset="-79"/>
              </a:rPr>
              <a:t>-</a:t>
            </a:r>
            <a:r>
              <a:rPr lang="en-US" b="1" i="1" dirty="0" smtClean="0">
                <a:latin typeface="Aharoni" pitchFamily="2" charset="-79"/>
                <a:cs typeface="Aharoni" pitchFamily="2" charset="-79"/>
              </a:rPr>
              <a:t>healthcare</a:t>
            </a:r>
            <a:r>
              <a:rPr lang="en-US" i="1" dirty="0" smtClean="0">
                <a:latin typeface="Aharoni" pitchFamily="2" charset="-79"/>
                <a:cs typeface="Aharoni" pitchFamily="2" charset="-79"/>
              </a:rPr>
              <a:t>-organizations</a:t>
            </a:r>
            <a:endParaRPr lang="en-GB" dirty="0" smtClean="0">
              <a:latin typeface="Aharoni" pitchFamily="2" charset="-79"/>
              <a:cs typeface="Aharoni" pitchFamily="2" charset="-79"/>
            </a:endParaRPr>
          </a:p>
          <a:p>
            <a:pPr algn="just"/>
            <a:r>
              <a:rPr lang="en-US" dirty="0" err="1" smtClean="0">
                <a:latin typeface="Aharoni" pitchFamily="2" charset="-79"/>
                <a:cs typeface="Aharoni" pitchFamily="2" charset="-79"/>
              </a:rPr>
              <a:t>Trastek</a:t>
            </a:r>
            <a:r>
              <a:rPr lang="en-US" dirty="0" smtClean="0">
                <a:latin typeface="Aharoni" pitchFamily="2" charset="-79"/>
                <a:cs typeface="Aharoni" pitchFamily="2" charset="-79"/>
              </a:rPr>
              <a:t>, V., Hamilton, N., &amp; Niles, E. (2014). Leadership models in health care - a case for servant leadership. </a:t>
            </a:r>
            <a:r>
              <a:rPr lang="en-US" i="1" dirty="0" smtClean="0">
                <a:latin typeface="Aharoni" pitchFamily="2" charset="-79"/>
                <a:cs typeface="Aharoni" pitchFamily="2" charset="-79"/>
              </a:rPr>
              <a:t>Mayo Clinic Proceedings,</a:t>
            </a:r>
            <a:r>
              <a:rPr lang="en-US" dirty="0" smtClean="0">
                <a:latin typeface="Aharoni" pitchFamily="2" charset="-79"/>
                <a:cs typeface="Aharoni" pitchFamily="2" charset="-79"/>
              </a:rPr>
              <a:t> </a:t>
            </a:r>
            <a:r>
              <a:rPr lang="en-US" i="1" dirty="0" smtClean="0">
                <a:latin typeface="Aharoni" pitchFamily="2" charset="-79"/>
                <a:cs typeface="Aharoni" pitchFamily="2" charset="-79"/>
              </a:rPr>
              <a:t>89</a:t>
            </a:r>
            <a:r>
              <a:rPr lang="en-US" dirty="0" smtClean="0">
                <a:latin typeface="Aharoni" pitchFamily="2" charset="-79"/>
                <a:cs typeface="Aharoni" pitchFamily="2" charset="-79"/>
              </a:rPr>
              <a:t>(3): 374-381.</a:t>
            </a:r>
            <a:endParaRPr lang="en-GB" dirty="0" smtClean="0">
              <a:latin typeface="Aharoni" pitchFamily="2" charset="-79"/>
              <a:cs typeface="Aharoni" pitchFamily="2" charset="-79"/>
            </a:endParaRPr>
          </a:p>
          <a:p>
            <a:pPr algn="just"/>
            <a:endParaRPr lang="en-GB"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47</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572000"/>
          </a:xfrm>
        </p:spPr>
        <p:txBody>
          <a:bodyPr>
            <a:normAutofit fontScale="92500" lnSpcReduction="20000"/>
          </a:bodyPr>
          <a:lstStyle/>
          <a:p>
            <a:pPr algn="just"/>
            <a:r>
              <a:rPr lang="en-GB" sz="2700" dirty="0" smtClean="0">
                <a:latin typeface="Aharoni" pitchFamily="2" charset="-79"/>
                <a:cs typeface="Aharoni" pitchFamily="2" charset="-79"/>
              </a:rPr>
              <a:t>According to Dr. Chan (Secretary-General of WHO] </a:t>
            </a:r>
            <a:r>
              <a:rPr lang="en-GB" sz="2700" dirty="0" smtClean="0">
                <a:solidFill>
                  <a:srgbClr val="C00000"/>
                </a:solidFill>
                <a:latin typeface="Aharoni" pitchFamily="2" charset="-79"/>
                <a:cs typeface="Aharoni" pitchFamily="2" charset="-79"/>
              </a:rPr>
              <a:t>“the nursing profession can transform the way health services are organized and how health care is delivered”</a:t>
            </a:r>
            <a:r>
              <a:rPr lang="en-US" sz="2700" b="1" dirty="0" smtClean="0">
                <a:solidFill>
                  <a:srgbClr val="C00000"/>
                </a:solidFill>
                <a:latin typeface="Aharoni" pitchFamily="2" charset="-79"/>
                <a:cs typeface="Aharoni" pitchFamily="2" charset="-79"/>
              </a:rPr>
              <a:t> </a:t>
            </a:r>
          </a:p>
          <a:p>
            <a:pPr algn="just"/>
            <a:r>
              <a:rPr lang="en-GB" sz="2700" b="1" dirty="0" smtClean="0">
                <a:latin typeface="Aharoni" pitchFamily="2" charset="-79"/>
                <a:cs typeface="Aharoni" pitchFamily="2" charset="-79"/>
              </a:rPr>
              <a:t>As </a:t>
            </a:r>
            <a:r>
              <a:rPr lang="en-US" sz="2700" b="1" dirty="0" smtClean="0">
                <a:solidFill>
                  <a:srgbClr val="C00000"/>
                </a:solidFill>
                <a:latin typeface="Aharoni" pitchFamily="2" charset="-79"/>
                <a:cs typeface="Aharoni" pitchFamily="2" charset="-79"/>
              </a:rPr>
              <a:t>frontline care staff closest to patients</a:t>
            </a:r>
            <a:r>
              <a:rPr lang="en-US" sz="2700" b="1" dirty="0" smtClean="0">
                <a:latin typeface="Aharoni" pitchFamily="2" charset="-79"/>
                <a:cs typeface="Aharoni" pitchFamily="2" charset="-79"/>
              </a:rPr>
              <a:t> nurses and midwives are </a:t>
            </a:r>
            <a:r>
              <a:rPr lang="en-US" sz="2700" b="1" dirty="0" smtClean="0">
                <a:solidFill>
                  <a:srgbClr val="C00000"/>
                </a:solidFill>
                <a:latin typeface="Aharoni" pitchFamily="2" charset="-79"/>
                <a:cs typeface="Aharoni" pitchFamily="2" charset="-79"/>
              </a:rPr>
              <a:t>in the best position</a:t>
            </a:r>
            <a:r>
              <a:rPr lang="en-US" sz="2700" b="1" dirty="0" smtClean="0">
                <a:latin typeface="Aharoni" pitchFamily="2" charset="-79"/>
                <a:cs typeface="Aharoni" pitchFamily="2" charset="-79"/>
              </a:rPr>
              <a:t> to initiate change and resolve care issues that arise by: </a:t>
            </a:r>
          </a:p>
          <a:p>
            <a:pPr lvl="1" algn="just"/>
            <a:r>
              <a:rPr lang="en-US" sz="2700" b="1" dirty="0" smtClean="0">
                <a:latin typeface="Aharoni" pitchFamily="2" charset="-79"/>
                <a:cs typeface="Aharoni" pitchFamily="2" charset="-79"/>
              </a:rPr>
              <a:t>Identifying problems</a:t>
            </a:r>
          </a:p>
          <a:p>
            <a:pPr lvl="1" algn="just"/>
            <a:r>
              <a:rPr lang="en-US" sz="2700" b="1" dirty="0" smtClean="0">
                <a:latin typeface="Aharoni" pitchFamily="2" charset="-79"/>
                <a:cs typeface="Aharoni" pitchFamily="2" charset="-79"/>
              </a:rPr>
              <a:t>Determining effective ways of solving them to improve the value of care, </a:t>
            </a:r>
          </a:p>
          <a:p>
            <a:pPr lvl="1" algn="just"/>
            <a:r>
              <a:rPr lang="en-US" sz="2700" b="1" dirty="0" smtClean="0">
                <a:latin typeface="Aharoni" pitchFamily="2" charset="-79"/>
                <a:cs typeface="Aharoni" pitchFamily="2" charset="-79"/>
              </a:rPr>
              <a:t>Creating and implementing change,</a:t>
            </a:r>
          </a:p>
          <a:p>
            <a:pPr lvl="1" algn="just"/>
            <a:r>
              <a:rPr lang="en-US" sz="2700" b="1" dirty="0" smtClean="0">
                <a:latin typeface="Aharoni" pitchFamily="2" charset="-79"/>
                <a:cs typeface="Aharoni" pitchFamily="2" charset="-79"/>
              </a:rPr>
              <a:t>Coordinating the change </a:t>
            </a:r>
          </a:p>
          <a:p>
            <a:pPr lvl="1" algn="just"/>
            <a:r>
              <a:rPr lang="en-US" sz="2700" b="1" dirty="0" smtClean="0">
                <a:latin typeface="Aharoni" pitchFamily="2" charset="-79"/>
                <a:cs typeface="Aharoni" pitchFamily="2" charset="-79"/>
              </a:rPr>
              <a:t>Effectively leading patients to engage in care</a:t>
            </a: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4572000"/>
          </a:xfrm>
        </p:spPr>
        <p:txBody>
          <a:bodyPr>
            <a:noAutofit/>
          </a:bodyPr>
          <a:lstStyle/>
          <a:p>
            <a:pPr algn="just"/>
            <a:r>
              <a:rPr lang="en-GB" sz="2500" b="1" dirty="0" smtClean="0">
                <a:solidFill>
                  <a:srgbClr val="C00000"/>
                </a:solidFill>
                <a:latin typeface="Aharoni" pitchFamily="2" charset="-79"/>
                <a:cs typeface="Aharoni" pitchFamily="2" charset="-79"/>
              </a:rPr>
              <a:t>The landscape of nursing is also changing globally because of:</a:t>
            </a:r>
          </a:p>
          <a:p>
            <a:pPr lvl="1" algn="just"/>
            <a:r>
              <a:rPr lang="en-GB" sz="2500" b="1" dirty="0" smtClean="0">
                <a:latin typeface="Aharoni" pitchFamily="2" charset="-79"/>
                <a:cs typeface="Aharoni" pitchFamily="2" charset="-79"/>
              </a:rPr>
              <a:t>Technological advancement </a:t>
            </a:r>
          </a:p>
          <a:p>
            <a:pPr lvl="1" algn="just"/>
            <a:r>
              <a:rPr lang="en-US" sz="2500" b="1" dirty="0" smtClean="0">
                <a:latin typeface="Aharoni" pitchFamily="2" charset="-79"/>
                <a:cs typeface="Aharoni" pitchFamily="2" charset="-79"/>
              </a:rPr>
              <a:t>Advanced communication and information technology</a:t>
            </a:r>
            <a:endParaRPr lang="en-US" sz="2500" dirty="0" smtClean="0">
              <a:latin typeface="Aharoni" pitchFamily="2" charset="-79"/>
              <a:cs typeface="Aharoni" pitchFamily="2" charset="-79"/>
            </a:endParaRPr>
          </a:p>
          <a:p>
            <a:pPr lvl="1" algn="just"/>
            <a:r>
              <a:rPr lang="en-GB" sz="2500" b="1" dirty="0" smtClean="0">
                <a:solidFill>
                  <a:srgbClr val="C00000"/>
                </a:solidFill>
                <a:latin typeface="Aharoni" pitchFamily="2" charset="-79"/>
                <a:cs typeface="Aharoni" pitchFamily="2" charset="-79"/>
              </a:rPr>
              <a:t>Nursing shortages</a:t>
            </a:r>
            <a:r>
              <a:rPr lang="en-GB" sz="2500" b="1" dirty="0" smtClean="0">
                <a:latin typeface="Aharoni" pitchFamily="2" charset="-79"/>
                <a:cs typeface="Aharoni" pitchFamily="2" charset="-79"/>
              </a:rPr>
              <a:t> (especially of educators) resulting in unsafe nurse: patient ratios in relation to patient acuity</a:t>
            </a:r>
          </a:p>
          <a:p>
            <a:pPr lvl="1" algn="just"/>
            <a:r>
              <a:rPr lang="en-GB" sz="2500" b="1" dirty="0" smtClean="0">
                <a:solidFill>
                  <a:srgbClr val="C00000"/>
                </a:solidFill>
                <a:latin typeface="Aharoni" pitchFamily="2" charset="-79"/>
                <a:cs typeface="Aharoni" pitchFamily="2" charset="-79"/>
              </a:rPr>
              <a:t>Task shifting in the health care system</a:t>
            </a:r>
          </a:p>
          <a:p>
            <a:pPr lvl="1" algn="just"/>
            <a:r>
              <a:rPr lang="en-GB" sz="2500" b="1" dirty="0" smtClean="0">
                <a:latin typeface="Aharoni" pitchFamily="2" charset="-79"/>
                <a:cs typeface="Aharoni" pitchFamily="2" charset="-79"/>
              </a:rPr>
              <a:t>Expanded scope of nursing practice and yet not practising at the full scope of practice</a:t>
            </a: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91600" cy="5086350"/>
          </a:xfrm>
        </p:spPr>
        <p:txBody>
          <a:bodyPr>
            <a:noAutofit/>
          </a:bodyPr>
          <a:lstStyle/>
          <a:p>
            <a:pPr lvl="1" algn="just"/>
            <a:r>
              <a:rPr lang="en-US" sz="2400" dirty="0" smtClean="0">
                <a:latin typeface="Aharoni" pitchFamily="2" charset="-79"/>
                <a:cs typeface="Aharoni" pitchFamily="2" charset="-79"/>
              </a:rPr>
              <a:t>Health </a:t>
            </a:r>
            <a:r>
              <a:rPr lang="en-US" sz="2400" dirty="0">
                <a:latin typeface="Aharoni" pitchFamily="2" charset="-79"/>
                <a:cs typeface="Aharoni" pitchFamily="2" charset="-79"/>
              </a:rPr>
              <a:t>Reimbursement </a:t>
            </a:r>
            <a:r>
              <a:rPr lang="en-US" sz="2400" dirty="0" smtClean="0">
                <a:latin typeface="Aharoni" pitchFamily="2" charset="-79"/>
                <a:cs typeface="Aharoni" pitchFamily="2" charset="-79"/>
              </a:rPr>
              <a:t>policy and </a:t>
            </a:r>
            <a:r>
              <a:rPr lang="en-US" sz="2400" dirty="0" smtClean="0">
                <a:solidFill>
                  <a:srgbClr val="C00000"/>
                </a:solidFill>
                <a:latin typeface="Aharoni" pitchFamily="2" charset="-79"/>
                <a:cs typeface="Aharoni" pitchFamily="2" charset="-79"/>
              </a:rPr>
              <a:t>the need for nursing to market its services</a:t>
            </a:r>
            <a:endParaRPr lang="en-US" sz="2400" dirty="0">
              <a:solidFill>
                <a:srgbClr val="C00000"/>
              </a:solidFill>
              <a:latin typeface="Aharoni" pitchFamily="2" charset="-79"/>
              <a:cs typeface="Aharoni" pitchFamily="2" charset="-79"/>
            </a:endParaRPr>
          </a:p>
          <a:p>
            <a:pPr lvl="1" algn="just"/>
            <a:r>
              <a:rPr lang="en-US" sz="2400" dirty="0">
                <a:latin typeface="Aharoni" pitchFamily="2" charset="-79"/>
                <a:cs typeface="Aharoni" pitchFamily="2" charset="-79"/>
              </a:rPr>
              <a:t>Change in consumer </a:t>
            </a:r>
            <a:r>
              <a:rPr lang="en-US" sz="2400" dirty="0" smtClean="0">
                <a:latin typeface="Aharoni" pitchFamily="2" charset="-79"/>
                <a:cs typeface="Aharoni" pitchFamily="2" charset="-79"/>
              </a:rPr>
              <a:t>knowledge, expectations and demands, which is </a:t>
            </a:r>
            <a:r>
              <a:rPr lang="en-US" sz="2400" dirty="0">
                <a:latin typeface="Aharoni" pitchFamily="2" charset="-79"/>
                <a:cs typeface="Aharoni" pitchFamily="2" charset="-79"/>
              </a:rPr>
              <a:t>changing the consumer-provider dynamics </a:t>
            </a:r>
            <a:r>
              <a:rPr lang="en-US" sz="2400" dirty="0" smtClean="0">
                <a:latin typeface="Aharoni" pitchFamily="2" charset="-79"/>
                <a:cs typeface="Aharoni" pitchFamily="2" charset="-79"/>
              </a:rPr>
              <a:t>positively</a:t>
            </a:r>
          </a:p>
          <a:p>
            <a:pPr lvl="1" algn="just"/>
            <a:r>
              <a:rPr lang="en-US" sz="2400" dirty="0" smtClean="0">
                <a:latin typeface="Aharoni" pitchFamily="2" charset="-79"/>
                <a:cs typeface="Aharoni" pitchFamily="2" charset="-79"/>
              </a:rPr>
              <a:t>Clinical governance in the health sector</a:t>
            </a:r>
          </a:p>
          <a:p>
            <a:pPr lvl="1" algn="just"/>
            <a:r>
              <a:rPr lang="en-GB" sz="2400" dirty="0" smtClean="0">
                <a:solidFill>
                  <a:srgbClr val="C00000"/>
                </a:solidFill>
                <a:latin typeface="Aharoni" pitchFamily="2" charset="-79"/>
                <a:cs typeface="Aharoni" pitchFamily="2" charset="-79"/>
              </a:rPr>
              <a:t>Innovations </a:t>
            </a:r>
            <a:r>
              <a:rPr lang="en-GB" sz="2400" dirty="0">
                <a:solidFill>
                  <a:srgbClr val="C00000"/>
                </a:solidFill>
                <a:latin typeface="Aharoni" pitchFamily="2" charset="-79"/>
                <a:cs typeface="Aharoni" pitchFamily="2" charset="-79"/>
              </a:rPr>
              <a:t>in </a:t>
            </a:r>
            <a:r>
              <a:rPr lang="en-GB" sz="2400" dirty="0" smtClean="0">
                <a:solidFill>
                  <a:srgbClr val="C00000"/>
                </a:solidFill>
                <a:latin typeface="Aharoni" pitchFamily="2" charset="-79"/>
                <a:cs typeface="Aharoni" pitchFamily="2" charset="-79"/>
              </a:rPr>
              <a:t>health</a:t>
            </a:r>
            <a:r>
              <a:rPr lang="en-GB" sz="2400" dirty="0" smtClean="0">
                <a:latin typeface="Aharoni" pitchFamily="2" charset="-79"/>
                <a:cs typeface="Aharoni" pitchFamily="2" charset="-79"/>
              </a:rPr>
              <a:t> e.g. </a:t>
            </a:r>
            <a:r>
              <a:rPr lang="en-GB" sz="2400" dirty="0">
                <a:latin typeface="Aharoni" pitchFamily="2" charset="-79"/>
                <a:cs typeface="Aharoni" pitchFamily="2" charset="-79"/>
              </a:rPr>
              <a:t>Standardized nursing </a:t>
            </a:r>
            <a:r>
              <a:rPr lang="en-GB" sz="2400" dirty="0" smtClean="0">
                <a:latin typeface="Aharoni" pitchFamily="2" charset="-79"/>
                <a:cs typeface="Aharoni" pitchFamily="2" charset="-79"/>
              </a:rPr>
              <a:t>languages; application </a:t>
            </a:r>
            <a:r>
              <a:rPr lang="en-GB" sz="2400" dirty="0">
                <a:latin typeface="Aharoni" pitchFamily="2" charset="-79"/>
                <a:cs typeface="Aharoni" pitchFamily="2" charset="-79"/>
              </a:rPr>
              <a:t>of theories and nursing models to impact care </a:t>
            </a:r>
            <a:r>
              <a:rPr lang="en-GB" sz="2400" dirty="0" smtClean="0">
                <a:latin typeface="Aharoni" pitchFamily="2" charset="-79"/>
                <a:cs typeface="Aharoni" pitchFamily="2" charset="-79"/>
              </a:rPr>
              <a:t>and technology-driven care</a:t>
            </a:r>
          </a:p>
          <a:p>
            <a:pPr algn="just"/>
            <a:r>
              <a:rPr lang="en-GB" sz="2400" b="1" dirty="0" smtClean="0">
                <a:solidFill>
                  <a:srgbClr val="C00000"/>
                </a:solidFill>
                <a:latin typeface="Aharoni" pitchFamily="2" charset="-79"/>
                <a:cs typeface="Aharoni" pitchFamily="2" charset="-79"/>
              </a:rPr>
              <a:t>This changing landscape requires some critical paradigm shifts in nursing practice which the nurse and midwife must make</a:t>
            </a:r>
          </a:p>
          <a:p>
            <a:pPr lvl="0" algn="just">
              <a:buNone/>
            </a:pPr>
            <a:endParaRPr lang="en-US" sz="2400" dirty="0" smtClean="0">
              <a:latin typeface="Aharoni" pitchFamily="2" charset="-79"/>
              <a:cs typeface="Aharoni" pitchFamily="2" charset="-79"/>
            </a:endParaRPr>
          </a:p>
          <a:p>
            <a:pPr lvl="0" algn="just"/>
            <a:endParaRPr lang="en-US" sz="2400" dirty="0">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dirty="0" smtClean="0"/>
              <a:t>NANNM INDUCTION WORKSHOP</a:t>
            </a:r>
            <a:endParaRPr lang="en-US" dirty="0"/>
          </a:p>
        </p:txBody>
      </p:sp>
      <p:sp>
        <p:nvSpPr>
          <p:cNvPr id="5" name="Slide Number Placeholder 4"/>
          <p:cNvSpPr>
            <a:spLocks noGrp="1"/>
          </p:cNvSpPr>
          <p:nvPr>
            <p:ph type="sldNum" sz="quarter" idx="12"/>
          </p:nvPr>
        </p:nvSpPr>
        <p:spPr/>
        <p:txBody>
          <a:bodyPr/>
          <a:lstStyle/>
          <a:p>
            <a:fld id="{6DD008EC-52B6-477F-B741-6176D189EACD}" type="slidenum">
              <a:rPr lang="en-US" smtClean="0"/>
              <a:pPr/>
              <a:t>7</a:t>
            </a:fld>
            <a:endParaRPr lang="en-US" dirty="0"/>
          </a:p>
        </p:txBody>
      </p:sp>
    </p:spTree>
    <p:extLst>
      <p:ext uri="{BB962C8B-B14F-4D97-AF65-F5344CB8AC3E}">
        <p14:creationId xmlns:p14="http://schemas.microsoft.com/office/powerpoint/2010/main" val="316108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839200" cy="4461273"/>
          </a:xfrm>
        </p:spPr>
        <p:txBody>
          <a:bodyPr>
            <a:normAutofit fontScale="85000" lnSpcReduction="20000"/>
          </a:bodyPr>
          <a:lstStyle/>
          <a:p>
            <a:pPr algn="just"/>
            <a:r>
              <a:rPr lang="en-GB" b="1" dirty="0" smtClean="0">
                <a:latin typeface="Aharoni" pitchFamily="2" charset="-79"/>
                <a:cs typeface="Aharoni" pitchFamily="2" charset="-79"/>
              </a:rPr>
              <a:t>Because </a:t>
            </a:r>
            <a:r>
              <a:rPr lang="en-GB" b="1" dirty="0">
                <a:latin typeface="Aharoni" pitchFamily="2" charset="-79"/>
                <a:cs typeface="Aharoni" pitchFamily="2" charset="-79"/>
              </a:rPr>
              <a:t>of these issues and their effect on nursing practice globally, Hester </a:t>
            </a:r>
            <a:r>
              <a:rPr lang="en-GB" b="1" dirty="0" err="1">
                <a:latin typeface="Aharoni" pitchFamily="2" charset="-79"/>
                <a:cs typeface="Aharoni" pitchFamily="2" charset="-79"/>
              </a:rPr>
              <a:t>Klopper</a:t>
            </a:r>
            <a:r>
              <a:rPr lang="en-GB" b="1" dirty="0">
                <a:latin typeface="Aharoni" pitchFamily="2" charset="-79"/>
                <a:cs typeface="Aharoni" pitchFamily="2" charset="-79"/>
              </a:rPr>
              <a:t> - the Immediate past President of the </a:t>
            </a:r>
            <a:r>
              <a:rPr lang="en-GB" b="1" dirty="0" err="1">
                <a:latin typeface="Aharoni" pitchFamily="2" charset="-79"/>
                <a:cs typeface="Aharoni" pitchFamily="2" charset="-79"/>
              </a:rPr>
              <a:t>Honors</a:t>
            </a:r>
            <a:r>
              <a:rPr lang="en-GB" b="1" dirty="0">
                <a:latin typeface="Aharoni" pitchFamily="2" charset="-79"/>
                <a:cs typeface="Aharoni" pitchFamily="2" charset="-79"/>
              </a:rPr>
              <a:t> Society of Nursing (Sigma Theta Tau International), asked the critical question </a:t>
            </a:r>
            <a:r>
              <a:rPr lang="en-GB" b="1" dirty="0">
                <a:solidFill>
                  <a:srgbClr val="C00000"/>
                </a:solidFill>
                <a:latin typeface="Aharoni" pitchFamily="2" charset="-79"/>
                <a:cs typeface="Aharoni" pitchFamily="2" charset="-79"/>
              </a:rPr>
              <a:t>“Is nursing </a:t>
            </a:r>
            <a:r>
              <a:rPr lang="en-GB" b="1" i="1" dirty="0">
                <a:solidFill>
                  <a:srgbClr val="C00000"/>
                </a:solidFill>
                <a:latin typeface="Aharoni" pitchFamily="2" charset="-79"/>
                <a:cs typeface="Aharoni" pitchFamily="2" charset="-79"/>
              </a:rPr>
              <a:t>“on the edge”</a:t>
            </a:r>
            <a:r>
              <a:rPr lang="en-GB" b="1" dirty="0">
                <a:solidFill>
                  <a:srgbClr val="C00000"/>
                </a:solidFill>
                <a:latin typeface="Aharoni" pitchFamily="2" charset="-79"/>
                <a:cs typeface="Aharoni" pitchFamily="2" charset="-79"/>
              </a:rPr>
              <a:t>, </a:t>
            </a:r>
            <a:r>
              <a:rPr lang="en-GB" b="1" i="1" dirty="0">
                <a:solidFill>
                  <a:srgbClr val="C00000"/>
                </a:solidFill>
                <a:latin typeface="Aharoni" pitchFamily="2" charset="-79"/>
                <a:cs typeface="Aharoni" pitchFamily="2" charset="-79"/>
              </a:rPr>
              <a:t>“over the edge”</a:t>
            </a:r>
            <a:r>
              <a:rPr lang="en-GB" b="1" dirty="0">
                <a:solidFill>
                  <a:srgbClr val="C00000"/>
                </a:solidFill>
                <a:latin typeface="Aharoni" pitchFamily="2" charset="-79"/>
                <a:cs typeface="Aharoni" pitchFamily="2" charset="-79"/>
              </a:rPr>
              <a:t>, or </a:t>
            </a:r>
            <a:r>
              <a:rPr lang="en-GB" b="1" i="1" dirty="0">
                <a:solidFill>
                  <a:srgbClr val="C00000"/>
                </a:solidFill>
                <a:latin typeface="Aharoni" pitchFamily="2" charset="-79"/>
                <a:cs typeface="Aharoni" pitchFamily="2" charset="-79"/>
              </a:rPr>
              <a:t>“cutting edge</a:t>
            </a:r>
            <a:r>
              <a:rPr lang="en-GB" b="1" i="1" dirty="0" smtClean="0">
                <a:solidFill>
                  <a:srgbClr val="C00000"/>
                </a:solidFill>
                <a:latin typeface="Aharoni" pitchFamily="2" charset="-79"/>
                <a:cs typeface="Aharoni" pitchFamily="2" charset="-79"/>
              </a:rPr>
              <a:t>”?</a:t>
            </a:r>
          </a:p>
          <a:p>
            <a:pPr algn="just"/>
            <a:r>
              <a:rPr lang="en-GB" b="1" dirty="0" smtClean="0">
                <a:latin typeface="Aharoni" pitchFamily="2" charset="-79"/>
                <a:cs typeface="Aharoni" pitchFamily="2" charset="-79"/>
              </a:rPr>
              <a:t>In most developing countries, including Nigeria, nursing is either </a:t>
            </a:r>
            <a:r>
              <a:rPr lang="en-GB" b="1" dirty="0" smtClean="0">
                <a:solidFill>
                  <a:srgbClr val="C00000"/>
                </a:solidFill>
                <a:latin typeface="Aharoni" pitchFamily="2" charset="-79"/>
                <a:cs typeface="Aharoni" pitchFamily="2" charset="-79"/>
              </a:rPr>
              <a:t>“on the edge”</a:t>
            </a:r>
            <a:r>
              <a:rPr lang="en-GB" b="1" dirty="0" smtClean="0">
                <a:latin typeface="Aharoni" pitchFamily="2" charset="-79"/>
                <a:cs typeface="Aharoni" pitchFamily="2" charset="-79"/>
              </a:rPr>
              <a:t> or </a:t>
            </a:r>
            <a:r>
              <a:rPr lang="en-GB" b="1" dirty="0" smtClean="0">
                <a:solidFill>
                  <a:srgbClr val="C00000"/>
                </a:solidFill>
                <a:latin typeface="Aharoni" pitchFamily="2" charset="-79"/>
                <a:cs typeface="Aharoni" pitchFamily="2" charset="-79"/>
              </a:rPr>
              <a:t>“almost over the edge” </a:t>
            </a:r>
            <a:r>
              <a:rPr lang="en-GB" b="1" dirty="0" smtClean="0">
                <a:latin typeface="Aharoni" pitchFamily="2" charset="-79"/>
                <a:cs typeface="Aharoni" pitchFamily="2" charset="-79"/>
              </a:rPr>
              <a:t>because </a:t>
            </a:r>
            <a:r>
              <a:rPr lang="en-GB" b="1" dirty="0" smtClean="0">
                <a:solidFill>
                  <a:srgbClr val="C00000"/>
                </a:solidFill>
                <a:latin typeface="+mj-lt"/>
                <a:cs typeface="Aharoni" pitchFamily="2" charset="-79"/>
              </a:rPr>
              <a:t>21</a:t>
            </a:r>
            <a:r>
              <a:rPr lang="en-GB" b="1" dirty="0" smtClean="0">
                <a:solidFill>
                  <a:srgbClr val="C00000"/>
                </a:solidFill>
                <a:latin typeface="Aharoni" pitchFamily="2" charset="-79"/>
                <a:cs typeface="Aharoni" pitchFamily="2" charset="-79"/>
              </a:rPr>
              <a:t>st-century medical technology is being delivered with </a:t>
            </a:r>
            <a:r>
              <a:rPr lang="en-GB" b="1" dirty="0" smtClean="0">
                <a:solidFill>
                  <a:srgbClr val="C00000"/>
                </a:solidFill>
                <a:latin typeface="+mj-lt"/>
                <a:cs typeface="Aharoni" pitchFamily="2" charset="-79"/>
              </a:rPr>
              <a:t>19</a:t>
            </a:r>
            <a:r>
              <a:rPr lang="en-GB" b="1" dirty="0" smtClean="0">
                <a:solidFill>
                  <a:srgbClr val="C00000"/>
                </a:solidFill>
                <a:latin typeface="Aharoni" pitchFamily="2" charset="-79"/>
                <a:cs typeface="Aharoni" pitchFamily="2" charset="-79"/>
              </a:rPr>
              <a:t>th-century organizational structures and management practices </a:t>
            </a:r>
            <a:r>
              <a:rPr lang="en-GB" b="1" dirty="0" smtClean="0">
                <a:latin typeface="Aharoni" pitchFamily="2" charset="-79"/>
                <a:cs typeface="Aharoni" pitchFamily="2" charset="-79"/>
              </a:rPr>
              <a:t>resulting in failure of protocols to achieve quality and improve the value of care being delivered</a:t>
            </a:r>
            <a:endParaRPr lang="en-GB" b="1" dirty="0" smtClean="0">
              <a:solidFill>
                <a:srgbClr val="C00000"/>
              </a:solidFill>
              <a:latin typeface="Aharoni" pitchFamily="2" charset="-79"/>
              <a:cs typeface="Aharoni" pitchFamily="2" charset="-79"/>
            </a:endParaRPr>
          </a:p>
          <a:p>
            <a:pPr algn="just"/>
            <a:endParaRPr lang="en-GB" b="1" i="1" dirty="0">
              <a:solidFill>
                <a:srgbClr val="C00000"/>
              </a:solidFill>
              <a:latin typeface="Aharoni" pitchFamily="2" charset="-79"/>
              <a:cs typeface="Aharoni" pitchFamily="2" charset="-79"/>
            </a:endParaRPr>
          </a:p>
          <a:p>
            <a:pPr marL="0" indent="0" algn="just">
              <a:buNone/>
            </a:pPr>
            <a:endParaRPr lang="en-US" b="1" dirty="0">
              <a:solidFill>
                <a:srgbClr val="C00000"/>
              </a:solidFill>
              <a:latin typeface="Aharoni" pitchFamily="2" charset="-79"/>
              <a:cs typeface="Aharoni" pitchFamily="2" charset="-79"/>
            </a:endParaRPr>
          </a:p>
        </p:txBody>
      </p:sp>
      <p:sp>
        <p:nvSpPr>
          <p:cNvPr id="4" name="Footer Placeholder 3"/>
          <p:cNvSpPr>
            <a:spLocks noGrp="1"/>
          </p:cNvSpPr>
          <p:nvPr>
            <p:ph type="ftr" sz="quarter" idx="11"/>
          </p:nvPr>
        </p:nvSpPr>
        <p:spPr/>
        <p:txBody>
          <a:bodyPr/>
          <a:lstStyle/>
          <a:p>
            <a:r>
              <a:rPr lang="en-US" smtClean="0"/>
              <a:t>NANNM INDUCTION WORKSHOP</a:t>
            </a:r>
            <a:endParaRPr lang="en-US"/>
          </a:p>
        </p:txBody>
      </p:sp>
      <p:sp>
        <p:nvSpPr>
          <p:cNvPr id="5" name="Slide Number Placeholder 4"/>
          <p:cNvSpPr>
            <a:spLocks noGrp="1"/>
          </p:cNvSpPr>
          <p:nvPr>
            <p:ph type="sldNum" sz="quarter" idx="12"/>
          </p:nvPr>
        </p:nvSpPr>
        <p:spPr/>
        <p:txBody>
          <a:bodyPr/>
          <a:lstStyle/>
          <a:p>
            <a:fld id="{6DD008EC-52B6-477F-B741-6176D189EACD}" type="slidenum">
              <a:rPr lang="en-US" smtClean="0"/>
              <a:pPr/>
              <a:t>8</a:t>
            </a:fld>
            <a:endParaRPr lang="en-US"/>
          </a:p>
        </p:txBody>
      </p:sp>
    </p:spTree>
    <p:extLst>
      <p:ext uri="{BB962C8B-B14F-4D97-AF65-F5344CB8AC3E}">
        <p14:creationId xmlns:p14="http://schemas.microsoft.com/office/powerpoint/2010/main" val="4247813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NANNM INDUCTION WORKSHOP</a:t>
            </a:r>
            <a:endParaRPr lang="en-US"/>
          </a:p>
        </p:txBody>
      </p:sp>
      <p:sp>
        <p:nvSpPr>
          <p:cNvPr id="3" name="Slide Number Placeholder 2"/>
          <p:cNvSpPr>
            <a:spLocks noGrp="1"/>
          </p:cNvSpPr>
          <p:nvPr>
            <p:ph type="sldNum" sz="quarter" idx="12"/>
          </p:nvPr>
        </p:nvSpPr>
        <p:spPr/>
        <p:txBody>
          <a:bodyPr/>
          <a:lstStyle/>
          <a:p>
            <a:fld id="{6DD008EC-52B6-477F-B741-6176D189EACD}" type="slidenum">
              <a:rPr lang="en-US" smtClean="0"/>
              <a:pPr/>
              <a:t>9</a:t>
            </a:fld>
            <a:endParaRPr lang="en-US"/>
          </a:p>
        </p:txBody>
      </p:sp>
      <p:sp>
        <p:nvSpPr>
          <p:cNvPr id="4" name="Rectangle 3"/>
          <p:cNvSpPr/>
          <p:nvPr/>
        </p:nvSpPr>
        <p:spPr>
          <a:xfrm>
            <a:off x="1752600" y="259957"/>
            <a:ext cx="6172200" cy="523220"/>
          </a:xfrm>
          <a:prstGeom prst="rect">
            <a:avLst/>
          </a:prstGeom>
        </p:spPr>
        <p:txBody>
          <a:bodyPr wrap="square">
            <a:spAutoFit/>
          </a:bodyPr>
          <a:lstStyle/>
          <a:p>
            <a:r>
              <a:rPr lang="en-US" sz="2800" dirty="0" smtClean="0">
                <a:solidFill>
                  <a:srgbClr val="C00000"/>
                </a:solidFill>
                <a:latin typeface="Aharoni" pitchFamily="2" charset="-79"/>
                <a:cs typeface="Aharoni" pitchFamily="2" charset="-79"/>
              </a:rPr>
              <a:t>		ONE </a:t>
            </a:r>
            <a:r>
              <a:rPr lang="en-US" sz="2800" dirty="0">
                <a:solidFill>
                  <a:srgbClr val="C00000"/>
                </a:solidFill>
                <a:latin typeface="Aharoni" pitchFamily="2" charset="-79"/>
                <a:cs typeface="Aharoni" pitchFamily="2" charset="-79"/>
              </a:rPr>
              <a:t>THE EDGE</a:t>
            </a:r>
          </a:p>
        </p:txBody>
      </p:sp>
      <p:pic>
        <p:nvPicPr>
          <p:cNvPr id="5124" name="Picture 4" descr="Image result for on the e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91" y="895352"/>
            <a:ext cx="4495800" cy="38861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on the ed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895351"/>
            <a:ext cx="4343400" cy="380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073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TotalTime>
  <Words>2125</Words>
  <Application>Microsoft Office PowerPoint</Application>
  <PresentationFormat>On-screen Show (16:9)</PresentationFormat>
  <Paragraphs>271</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 LEADERSHIP IN HEALTH CARE: NURSES AND MIDWIVES AS AGENTS OF CHANGE </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LEADERSHIP IN HEALTHCARE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NURSES AND MIDWIVES AS AGENTS OF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FOR NURSES AND MIDWIVES AS AGENTS OF CHANGE</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asus-pc</dc:creator>
  <cp:lastModifiedBy>WUMI</cp:lastModifiedBy>
  <cp:revision>149</cp:revision>
  <dcterms:created xsi:type="dcterms:W3CDTF">2015-12-07T12:20:30Z</dcterms:created>
  <dcterms:modified xsi:type="dcterms:W3CDTF">2015-12-14T08:51:19Z</dcterms:modified>
</cp:coreProperties>
</file>