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1095" r:id="rId3"/>
    <p:sldId id="257" r:id="rId4"/>
    <p:sldId id="258" r:id="rId5"/>
    <p:sldId id="1105" r:id="rId6"/>
    <p:sldId id="1111" r:id="rId7"/>
    <p:sldId id="1112" r:id="rId8"/>
    <p:sldId id="1096" r:id="rId9"/>
    <p:sldId id="260" r:id="rId10"/>
    <p:sldId id="261" r:id="rId11"/>
    <p:sldId id="262" r:id="rId12"/>
    <p:sldId id="1103" r:id="rId13"/>
    <p:sldId id="266" r:id="rId14"/>
    <p:sldId id="271" r:id="rId15"/>
    <p:sldId id="273" r:id="rId1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20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043D2-D576-492B-AA94-50AD2C2B48A0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E1BA4F-C1FD-4FAC-9FA0-5BA53A33CF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9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ICN WEEK MANAGING MY LONGEST HOLIDAYS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B96E-E318-4FD8-87B2-76435A2E4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ICN WEEK MANAGING MY LONGEST HOLIDAYS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B96E-E318-4FD8-87B2-76435A2E4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ICN WEEK MANAGING MY LONGEST HOLIDAYS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B96E-E318-4FD8-87B2-76435A2E4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ICN WEEK MANAGING MY LONGEST HOLIDAYS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B96E-E318-4FD8-87B2-76435A2E4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ICN WEEK MANAGING MY LONGEST HOLIDAYS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B96E-E318-4FD8-87B2-76435A2E4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ICN WEEK MANAGING MY LONGEST HOLIDAYS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B96E-E318-4FD8-87B2-76435A2E4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ICN WEEK MANAGING MY LONGEST HOLIDAYS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B96E-E318-4FD8-87B2-76435A2E4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ICN WEEK MANAGING MY LONGEST HOLIDAYS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B96E-E318-4FD8-87B2-76435A2E4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ICN WEEK MANAGING MY LONGEST HOLIDAYS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B96E-E318-4FD8-87B2-76435A2E4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ICN WEEK MANAGING MY LONGEST HOLIDAYS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B96E-E318-4FD8-87B2-76435A2E4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ICN WEEK MANAGING MY LONGEST HOLIDAYS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B96E-E318-4FD8-87B2-76435A2E4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5/11/2017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2017 ICN WEEK MANAGING MY LONGEST HOLIDAYS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CB96E-E318-4FD8-87B2-76435A2E4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ulonnamnjoku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>
            <a:no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MANAGING </a:t>
            </a:r>
            <a:r>
              <a:rPr lang="en-US" b="1" dirty="0"/>
              <a:t>MY LONGEST HOLIDAY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81400"/>
            <a:ext cx="7391400" cy="251460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/>
              <a:t>BY</a:t>
            </a:r>
            <a:r>
              <a:rPr lang="en-US" sz="4400" b="1" dirty="0"/>
              <a:t> </a:t>
            </a:r>
            <a:endParaRPr lang="en-US" sz="4400" dirty="0"/>
          </a:p>
          <a:p>
            <a:r>
              <a:rPr lang="en-US" sz="6700" b="1" dirty="0" smtClean="0"/>
              <a:t>NJOKU F.U</a:t>
            </a:r>
          </a:p>
          <a:p>
            <a:r>
              <a:rPr lang="en-US" sz="4400" b="1" i="1" dirty="0" smtClean="0"/>
              <a:t>Being a paper presented at the International day of Midwives/Nurses Week 2017</a:t>
            </a:r>
          </a:p>
          <a:p>
            <a:r>
              <a:rPr lang="en-US" sz="6500" b="1" dirty="0" smtClean="0">
                <a:latin typeface="Arabic Typesetting" pitchFamily="66" charset="-78"/>
                <a:cs typeface="Arabic Typesetting" pitchFamily="66" charset="-78"/>
                <a:hlinkClick r:id="rId2"/>
              </a:rPr>
              <a:t>ulonnamnjoku@gmail.com</a:t>
            </a:r>
            <a:endParaRPr lang="en-US" sz="6500" b="1" dirty="0" smtClean="0">
              <a:latin typeface="Arabic Typesetting" pitchFamily="66" charset="-78"/>
              <a:cs typeface="Arabic Typesetting" pitchFamily="66" charset="-78"/>
            </a:endParaRPr>
          </a:p>
          <a:p>
            <a:endParaRPr lang="en-US" sz="4400" b="1" dirty="0" smtClean="0"/>
          </a:p>
          <a:p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LIFE </a:t>
            </a:r>
            <a:r>
              <a:rPr lang="en-US" b="1" dirty="0"/>
              <a:t>ON LONGEST HOLIDAY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4400" dirty="0"/>
              <a:t>Marriage </a:t>
            </a:r>
            <a:r>
              <a:rPr lang="en-US" sz="4400" dirty="0" smtClean="0"/>
              <a:t>and Children</a:t>
            </a:r>
          </a:p>
          <a:p>
            <a:pPr algn="just">
              <a:buFont typeface="Wingdings" pitchFamily="2" charset="2"/>
              <a:buChar char="q"/>
            </a:pPr>
            <a:r>
              <a:rPr lang="en-US" sz="4400" dirty="0" smtClean="0"/>
              <a:t>Legacy 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4400" dirty="0" smtClean="0"/>
              <a:t>Eating </a:t>
            </a:r>
            <a:r>
              <a:rPr lang="en-US" sz="4400" dirty="0"/>
              <a:t>and Drinking </a:t>
            </a:r>
            <a:endParaRPr lang="en-US" sz="44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4400" dirty="0" smtClean="0"/>
              <a:t>Recreation Activates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4400" dirty="0" smtClean="0"/>
              <a:t>Rest, contentment and happiness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4400" dirty="0" smtClean="0"/>
              <a:t>Connection </a:t>
            </a:r>
            <a:r>
              <a:rPr lang="en-US" sz="4400" dirty="0"/>
              <a:t>with God </a:t>
            </a:r>
            <a:endParaRPr lang="en-US" sz="4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B96E-E318-4FD8-87B2-76435A2E403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ICN WEEK MANAGING MY LONGEST HOLIDAYS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INVESTMENT </a:t>
            </a:r>
            <a:r>
              <a:rPr lang="en-US" sz="3200" b="1" dirty="0" smtClean="0"/>
              <a:t>OPTIONS AVAILABLE AT YOUR LONGEST HOLIDAYS 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4953000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/>
              <a:t>Investment in </a:t>
            </a:r>
            <a:r>
              <a:rPr lang="en-US" dirty="0" smtClean="0"/>
              <a:t>Stock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Cash </a:t>
            </a:r>
            <a:r>
              <a:rPr lang="en-US" dirty="0"/>
              <a:t>deposit </a:t>
            </a:r>
            <a:r>
              <a:rPr lang="en-US" dirty="0" smtClean="0"/>
              <a:t>and </a:t>
            </a:r>
            <a:r>
              <a:rPr lang="en-US" dirty="0"/>
              <a:t>discount Houses </a:t>
            </a: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Patient Medicine store, pharmacy, comfort homes, mobile health workers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Hospital, Maternity home, Family Planning and Care giver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HMOs and CBHI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Marriage Counseling, Marriage Consultancy and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Farming: pepper</a:t>
            </a:r>
            <a:r>
              <a:rPr lang="en-US" dirty="0"/>
              <a:t>, </a:t>
            </a:r>
            <a:r>
              <a:rPr lang="en-US" dirty="0" smtClean="0"/>
              <a:t>vegetable, Cassava processing, Planting Water Melon, Planting Mangoes, Rearing of Cattle, pigs and goats, Bee farming etc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Hostelling, Hostel and School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Borehole, Pure water, Ice Block Making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Barbing Salon/Lady Salon, Dry cleaning services and Tailoring Service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Secretarial Services/Business Center, Telecommunication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Restaurant/</a:t>
            </a:r>
            <a:r>
              <a:rPr lang="en-US" dirty="0" err="1" smtClean="0"/>
              <a:t>Bukataria</a:t>
            </a: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Co-operative society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Block Making industry, car wash and soap making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Land, Property Management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endParaRPr lang="en-US" b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B96E-E318-4FD8-87B2-76435A2E403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ICN WEEK MANAGING MY LONGEST HOLIDAYS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 WAYS OF HAPPINESS AT YOUR LONGEST HOLIDAY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5181600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en-US" sz="5100" dirty="0" smtClean="0"/>
              <a:t>Be </a:t>
            </a:r>
            <a:r>
              <a:rPr lang="en-US" sz="5100" dirty="0"/>
              <a:t>open and receptive</a:t>
            </a:r>
            <a:endParaRPr lang="en-GB" sz="5100" dirty="0"/>
          </a:p>
          <a:p>
            <a:pPr lvl="0" algn="just"/>
            <a:r>
              <a:rPr lang="en-US" sz="5100" dirty="0"/>
              <a:t>Plan physical and mental activities</a:t>
            </a:r>
            <a:endParaRPr lang="en-GB" sz="5100" dirty="0"/>
          </a:p>
          <a:p>
            <a:pPr lvl="0" algn="just"/>
            <a:r>
              <a:rPr lang="en-US" sz="5100" dirty="0"/>
              <a:t>Laugh and have a fun time</a:t>
            </a:r>
            <a:endParaRPr lang="en-GB" sz="5100" dirty="0"/>
          </a:p>
          <a:p>
            <a:pPr lvl="0" algn="just"/>
            <a:r>
              <a:rPr lang="en-US" sz="5100" dirty="0" smtClean="0"/>
              <a:t>Learn </a:t>
            </a:r>
            <a:r>
              <a:rPr lang="en-US" sz="5100" dirty="0"/>
              <a:t>to share your burden</a:t>
            </a:r>
            <a:endParaRPr lang="en-GB" sz="5100" dirty="0"/>
          </a:p>
          <a:p>
            <a:pPr lvl="0" algn="just"/>
            <a:r>
              <a:rPr lang="en-US" sz="5100" dirty="0"/>
              <a:t>Pursue stimulating activities</a:t>
            </a:r>
            <a:endParaRPr lang="en-GB" sz="5100" dirty="0"/>
          </a:p>
          <a:p>
            <a:pPr lvl="0" algn="just"/>
            <a:r>
              <a:rPr lang="en-US" sz="5100" dirty="0"/>
              <a:t>Brush up your knowledge</a:t>
            </a:r>
            <a:endParaRPr lang="en-GB" sz="5100" dirty="0"/>
          </a:p>
          <a:p>
            <a:pPr lvl="0" algn="just"/>
            <a:r>
              <a:rPr lang="en-US" sz="5100" dirty="0"/>
              <a:t>Spend quality time with loved ones</a:t>
            </a:r>
            <a:endParaRPr lang="en-GB" sz="5100" dirty="0"/>
          </a:p>
          <a:p>
            <a:pPr lvl="0" algn="just"/>
            <a:r>
              <a:rPr lang="en-US" sz="5100" dirty="0"/>
              <a:t>Remember the little things mean a lot</a:t>
            </a:r>
            <a:endParaRPr lang="en-GB" sz="5100" dirty="0"/>
          </a:p>
          <a:p>
            <a:pPr lvl="0" algn="just"/>
            <a:r>
              <a:rPr lang="en-US" sz="5100" dirty="0"/>
              <a:t>Fulfill your dreams</a:t>
            </a:r>
            <a:endParaRPr lang="en-GB" sz="5100" dirty="0"/>
          </a:p>
          <a:p>
            <a:pPr lvl="0" algn="just"/>
            <a:r>
              <a:rPr lang="en-US" sz="5100" dirty="0"/>
              <a:t>Maintain positive mental </a:t>
            </a:r>
            <a:r>
              <a:rPr lang="en-US" sz="5100" dirty="0" smtClean="0"/>
              <a:t>attitude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B96E-E318-4FD8-87B2-76435A2E403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ICN WEEK MANAGING MY LONGEST HOLIDAYS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GENERAL RULES ON </a:t>
            </a:r>
            <a:r>
              <a:rPr lang="en-US" b="1" dirty="0" smtClean="0"/>
              <a:t>INVESTMENTS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3600" dirty="0"/>
              <a:t>Learn new trade or use </a:t>
            </a:r>
            <a:r>
              <a:rPr lang="en-US" sz="3600" dirty="0" smtClean="0"/>
              <a:t>consultants</a:t>
            </a:r>
          </a:p>
          <a:p>
            <a:pPr algn="just">
              <a:buFont typeface="Wingdings" pitchFamily="2" charset="2"/>
              <a:buChar char="q"/>
            </a:pPr>
            <a:r>
              <a:rPr lang="en-US" sz="3600" dirty="0" smtClean="0"/>
              <a:t>Build </a:t>
            </a:r>
            <a:r>
              <a:rPr lang="en-US" sz="3600" dirty="0"/>
              <a:t>your business </a:t>
            </a:r>
            <a:r>
              <a:rPr lang="en-US" sz="3600" dirty="0" smtClean="0"/>
              <a:t>gradually</a:t>
            </a:r>
          </a:p>
          <a:p>
            <a:pPr algn="just">
              <a:buFont typeface="Wingdings" pitchFamily="2" charset="2"/>
              <a:buChar char="q"/>
            </a:pPr>
            <a:r>
              <a:rPr lang="en-US" sz="3600" dirty="0" smtClean="0"/>
              <a:t>Avoid </a:t>
            </a:r>
            <a:r>
              <a:rPr lang="en-US" sz="3600" dirty="0"/>
              <a:t>joint business if the partner is not trusted</a:t>
            </a:r>
          </a:p>
          <a:p>
            <a:pPr algn="just">
              <a:buFont typeface="Wingdings" pitchFamily="2" charset="2"/>
              <a:buChar char="q"/>
            </a:pPr>
            <a:r>
              <a:rPr lang="en-US" sz="3600" dirty="0" smtClean="0"/>
              <a:t>Monitor </a:t>
            </a:r>
            <a:r>
              <a:rPr lang="en-US" sz="3600" dirty="0"/>
              <a:t>your </a:t>
            </a:r>
            <a:r>
              <a:rPr lang="en-US" sz="3600" dirty="0" smtClean="0"/>
              <a:t>investment</a:t>
            </a:r>
          </a:p>
          <a:p>
            <a:pPr algn="just">
              <a:buFont typeface="Wingdings" pitchFamily="2" charset="2"/>
              <a:buChar char="q"/>
            </a:pPr>
            <a:r>
              <a:rPr lang="en-US" sz="3600" dirty="0" smtClean="0"/>
              <a:t>Lease </a:t>
            </a:r>
            <a:r>
              <a:rPr lang="en-US" sz="3600" dirty="0"/>
              <a:t>for a long </a:t>
            </a:r>
            <a:r>
              <a:rPr lang="en-US" sz="3600" dirty="0" smtClean="0"/>
              <a:t>period</a:t>
            </a:r>
          </a:p>
          <a:p>
            <a:pPr algn="just">
              <a:buFont typeface="Wingdings" pitchFamily="2" charset="2"/>
              <a:buChar char="q"/>
            </a:pPr>
            <a:r>
              <a:rPr lang="en-US" sz="3600" dirty="0" smtClean="0"/>
              <a:t>Be </a:t>
            </a:r>
            <a:r>
              <a:rPr lang="en-US" sz="3600" dirty="0"/>
              <a:t>courteous to </a:t>
            </a:r>
            <a:r>
              <a:rPr lang="en-US" sz="3600" dirty="0" smtClean="0"/>
              <a:t>clients</a:t>
            </a:r>
          </a:p>
          <a:p>
            <a:pPr algn="just">
              <a:buFont typeface="Wingdings" pitchFamily="2" charset="2"/>
              <a:buChar char="q"/>
            </a:pPr>
            <a:r>
              <a:rPr lang="en-US" sz="3600" dirty="0" smtClean="0"/>
              <a:t>Location </a:t>
            </a:r>
            <a:r>
              <a:rPr lang="en-US" sz="3600" dirty="0"/>
              <a:t>is </a:t>
            </a:r>
            <a:r>
              <a:rPr lang="en-US" sz="3600" dirty="0" smtClean="0"/>
              <a:t>essential</a:t>
            </a:r>
          </a:p>
          <a:p>
            <a:pPr algn="just">
              <a:buFont typeface="Wingdings" pitchFamily="2" charset="2"/>
              <a:buChar char="q"/>
            </a:pPr>
            <a:r>
              <a:rPr lang="en-US" sz="3600" dirty="0" smtClean="0"/>
              <a:t>Registration of business name</a:t>
            </a:r>
          </a:p>
          <a:p>
            <a:pPr algn="just">
              <a:buFont typeface="Wingdings" pitchFamily="2" charset="2"/>
              <a:buChar char="q"/>
            </a:pPr>
            <a:r>
              <a:rPr lang="en-US" sz="3600" dirty="0" smtClean="0"/>
              <a:t>Name is essential</a:t>
            </a:r>
          </a:p>
          <a:p>
            <a:pPr algn="just">
              <a:buFont typeface="Wingdings" pitchFamily="2" charset="2"/>
              <a:buChar char="q"/>
            </a:pPr>
            <a:r>
              <a:rPr lang="en-US" sz="3600" dirty="0" smtClean="0"/>
              <a:t>Don’t squander your capital </a:t>
            </a:r>
          </a:p>
          <a:p>
            <a:pPr algn="just">
              <a:buFont typeface="Wingdings" pitchFamily="2" charset="2"/>
              <a:buChar char="q"/>
            </a:pPr>
            <a:r>
              <a:rPr lang="en-US" sz="3600" dirty="0" smtClean="0"/>
              <a:t>At longest holiday, continue with what you have been doing while at work if possible</a:t>
            </a:r>
          </a:p>
          <a:p>
            <a:pPr algn="just">
              <a:buFont typeface="Wingdings" pitchFamily="2" charset="2"/>
              <a:buChar char="q"/>
            </a:pPr>
            <a:r>
              <a:rPr lang="en-US" sz="3600" dirty="0" smtClean="0"/>
              <a:t>Be strict with your investment and mange it as if it is not yours.</a:t>
            </a:r>
          </a:p>
          <a:p>
            <a:pPr algn="just">
              <a:buFont typeface="Wingdings" pitchFamily="2" charset="2"/>
              <a:buChar char="q"/>
            </a:pPr>
            <a:r>
              <a:rPr lang="en-US" sz="3600" dirty="0" smtClean="0"/>
              <a:t>Be prayerful and ask for God’s blessing on your investments</a:t>
            </a:r>
          </a:p>
          <a:p>
            <a:pPr algn="just">
              <a:buFont typeface="Wingdings" pitchFamily="2" charset="2"/>
              <a:buChar char="q"/>
            </a:pPr>
            <a:endParaRPr lang="en-US" sz="3600" dirty="0" smtClean="0"/>
          </a:p>
          <a:p>
            <a:pPr algn="just">
              <a:buFont typeface="Wingdings" pitchFamily="2" charset="2"/>
              <a:buChar char="q"/>
            </a:pPr>
            <a:endParaRPr lang="en-US" sz="36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B96E-E318-4FD8-87B2-76435A2E403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ICN WEEK MANAGING MY LONGEST HOLIDAYS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/>
              <a:t>SOURCE OF FUNDS FOR INVESTMENT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4800" dirty="0" smtClean="0"/>
              <a:t>Retirement saving Account</a:t>
            </a:r>
          </a:p>
          <a:p>
            <a:pPr algn="just">
              <a:buFont typeface="Wingdings" pitchFamily="2" charset="2"/>
              <a:buChar char="v"/>
            </a:pPr>
            <a:r>
              <a:rPr lang="en-US" sz="4800" dirty="0" smtClean="0"/>
              <a:t>Personal Saving </a:t>
            </a:r>
          </a:p>
          <a:p>
            <a:pPr algn="just">
              <a:buFont typeface="Wingdings" pitchFamily="2" charset="2"/>
              <a:buChar char="v"/>
            </a:pPr>
            <a:r>
              <a:rPr lang="en-US" sz="4800" dirty="0" smtClean="0"/>
              <a:t>Bank loans</a:t>
            </a:r>
          </a:p>
          <a:p>
            <a:pPr algn="just">
              <a:buFont typeface="Wingdings" pitchFamily="2" charset="2"/>
              <a:buChar char="v"/>
            </a:pPr>
            <a:r>
              <a:rPr lang="en-US" sz="4800" dirty="0" smtClean="0"/>
              <a:t>Co-operative Societies: </a:t>
            </a:r>
            <a:r>
              <a:rPr lang="en-US" sz="3000" dirty="0" smtClean="0"/>
              <a:t>(</a:t>
            </a:r>
            <a:r>
              <a:rPr lang="en-US" sz="3000" dirty="0" err="1" smtClean="0"/>
              <a:t>Esusu</a:t>
            </a:r>
            <a:r>
              <a:rPr lang="en-US" sz="3000" dirty="0"/>
              <a:t>, </a:t>
            </a:r>
            <a:r>
              <a:rPr lang="en-US" sz="3000" dirty="0" err="1" smtClean="0"/>
              <a:t>Adesi,Etoto,Akawo,Ajo</a:t>
            </a:r>
            <a:r>
              <a:rPr lang="en-US" sz="3000" dirty="0" smtClean="0"/>
              <a:t>)</a:t>
            </a:r>
          </a:p>
          <a:p>
            <a:pPr algn="just">
              <a:buFont typeface="Wingdings" pitchFamily="2" charset="2"/>
              <a:buChar char="v"/>
            </a:pPr>
            <a:r>
              <a:rPr lang="en-US" sz="4800" dirty="0" smtClean="0"/>
              <a:t>Help from friends and relatives</a:t>
            </a:r>
          </a:p>
          <a:p>
            <a:pPr algn="just">
              <a:buFont typeface="Wingdings" pitchFamily="2" charset="2"/>
              <a:buChar char="v"/>
            </a:pPr>
            <a:r>
              <a:rPr lang="en-US" sz="4800" dirty="0" smtClean="0"/>
              <a:t>Others</a:t>
            </a:r>
            <a:endParaRPr lang="en-US" sz="48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B96E-E318-4FD8-87B2-76435A2E403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ICN WEEK MANAGING MY LONGEST HOLIDAYS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3600" dirty="0" smtClean="0"/>
              <a:t>Therefore, never say </a:t>
            </a:r>
            <a:r>
              <a:rPr lang="en-US" sz="3600" u="sng" dirty="0" smtClean="0"/>
              <a:t>“</a:t>
            </a:r>
            <a:r>
              <a:rPr lang="en-US" sz="3600" b="1" u="sng" dirty="0" smtClean="0"/>
              <a:t>there is nothing I can</a:t>
            </a:r>
            <a:r>
              <a:rPr lang="en-US" sz="3600" u="sng" dirty="0" smtClean="0"/>
              <a:t> </a:t>
            </a:r>
            <a:r>
              <a:rPr lang="en-US" sz="3600" b="1" u="sng" dirty="0" smtClean="0"/>
              <a:t>do’’</a:t>
            </a:r>
            <a:r>
              <a:rPr lang="en-US" sz="3600" dirty="0" smtClean="0"/>
              <a:t> in view of the state of our economy, cultural background and government policies, for there will definitely come a time when one will not be able to do anything again but to </a:t>
            </a:r>
            <a:r>
              <a:rPr lang="en-US" sz="3600" b="1" u="sng" dirty="0" smtClean="0"/>
              <a:t>‘’Go to bed and be fast asleep’’</a:t>
            </a:r>
            <a:r>
              <a:rPr lang="en-US" sz="3600" dirty="0" smtClean="0"/>
              <a:t> .</a:t>
            </a:r>
          </a:p>
          <a:p>
            <a:pPr algn="just">
              <a:buFont typeface="Wingdings" pitchFamily="2" charset="2"/>
              <a:buChar char="q"/>
            </a:pPr>
            <a:r>
              <a:rPr lang="en-US" sz="3600" dirty="0" smtClean="0"/>
              <a:t>Finally, we must continually maintain spiritual link with God our creator for therein lies the peace of mind that excels all thoughts.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B96E-E318-4FD8-87B2-76435A2E403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ICN WEEK MANAGING MY LONGEST HOLIDAYS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PREAMBLE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THEMES:</a:t>
            </a:r>
          </a:p>
          <a:p>
            <a:pPr algn="just"/>
            <a:r>
              <a:rPr lang="en-US" sz="4000" b="1" dirty="0" smtClean="0"/>
              <a:t>MIDWIVES</a:t>
            </a:r>
            <a:r>
              <a:rPr lang="en-US" sz="4000" dirty="0" smtClean="0"/>
              <a:t>: Mothers and families: Partners for Life</a:t>
            </a:r>
          </a:p>
          <a:p>
            <a:pPr algn="just"/>
            <a:r>
              <a:rPr lang="en-US" sz="4000" b="1" dirty="0" smtClean="0"/>
              <a:t>NURSES</a:t>
            </a:r>
            <a:r>
              <a:rPr lang="en-US" sz="4000" dirty="0" smtClean="0"/>
              <a:t>: Nursing: a voice to lead, achieving the SDG</a:t>
            </a:r>
          </a:p>
          <a:p>
            <a:pPr algn="just"/>
            <a:r>
              <a:rPr lang="en-US" sz="4000" b="1" dirty="0" smtClean="0"/>
              <a:t>IMPLICATION and balancing </a:t>
            </a:r>
            <a:r>
              <a:rPr lang="en-US" sz="4000" dirty="0" smtClean="0"/>
              <a:t>your Longest Holiday 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B96E-E318-4FD8-87B2-76435A2E403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ICN WEEK MANAGING MY LONGEST HOLIDAYS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AGENDA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5400" dirty="0" smtClean="0"/>
              <a:t>The </a:t>
            </a:r>
            <a:r>
              <a:rPr lang="en-US" sz="5400" dirty="0"/>
              <a:t>R</a:t>
            </a:r>
            <a:r>
              <a:rPr lang="en-US" sz="5400" dirty="0" smtClean="0"/>
              <a:t>eality </a:t>
            </a:r>
            <a:r>
              <a:rPr lang="en-US" sz="5400" dirty="0"/>
              <a:t>of </a:t>
            </a:r>
            <a:r>
              <a:rPr lang="en-US" sz="5400" dirty="0" smtClean="0"/>
              <a:t>Life and the Ladder of life (My </a:t>
            </a:r>
            <a:r>
              <a:rPr lang="en-US" sz="5400" dirty="0"/>
              <a:t>longest </a:t>
            </a:r>
            <a:r>
              <a:rPr lang="en-US" sz="5400" dirty="0" smtClean="0"/>
              <a:t>Holiday) </a:t>
            </a:r>
          </a:p>
          <a:p>
            <a:pPr algn="just">
              <a:buFont typeface="Wingdings" pitchFamily="2" charset="2"/>
              <a:buChar char="q"/>
            </a:pPr>
            <a:r>
              <a:rPr lang="en-US" sz="5400" dirty="0" smtClean="0"/>
              <a:t>Planning </a:t>
            </a:r>
            <a:r>
              <a:rPr lang="en-US" sz="5400" dirty="0"/>
              <a:t>for </a:t>
            </a:r>
            <a:r>
              <a:rPr lang="en-US" sz="5400" dirty="0" smtClean="0"/>
              <a:t>retirement</a:t>
            </a:r>
          </a:p>
          <a:p>
            <a:pPr algn="just">
              <a:buFont typeface="Wingdings" pitchFamily="2" charset="2"/>
              <a:buChar char="q"/>
            </a:pPr>
            <a:r>
              <a:rPr lang="en-US" sz="5400" dirty="0" smtClean="0"/>
              <a:t>Golden Rule</a:t>
            </a:r>
          </a:p>
          <a:p>
            <a:pPr algn="just">
              <a:buFont typeface="Wingdings" pitchFamily="2" charset="2"/>
              <a:buChar char="q"/>
            </a:pPr>
            <a:r>
              <a:rPr lang="en-US" sz="5400" dirty="0" smtClean="0"/>
              <a:t>Life on Longest Holiday</a:t>
            </a:r>
          </a:p>
          <a:p>
            <a:pPr algn="just">
              <a:buFont typeface="Wingdings" pitchFamily="2" charset="2"/>
              <a:buChar char="q"/>
            </a:pPr>
            <a:r>
              <a:rPr lang="en-US" sz="5400" dirty="0" smtClean="0"/>
              <a:t>Dos and Don'ts  of Longest Holiday</a:t>
            </a:r>
          </a:p>
          <a:p>
            <a:pPr algn="just">
              <a:buFont typeface="Wingdings" pitchFamily="2" charset="2"/>
              <a:buChar char="q"/>
            </a:pPr>
            <a:r>
              <a:rPr lang="en-US" sz="5400" dirty="0" smtClean="0"/>
              <a:t>Investment Options Available</a:t>
            </a:r>
          </a:p>
          <a:p>
            <a:pPr algn="just">
              <a:buFont typeface="Wingdings" pitchFamily="2" charset="2"/>
              <a:buChar char="q"/>
            </a:pPr>
            <a:r>
              <a:rPr lang="en-US" sz="5400" dirty="0" smtClean="0"/>
              <a:t>General rules on Investment</a:t>
            </a:r>
          </a:p>
          <a:p>
            <a:pPr algn="just">
              <a:buFont typeface="Wingdings" pitchFamily="2" charset="2"/>
              <a:buChar char="q"/>
            </a:pPr>
            <a:r>
              <a:rPr lang="en-US" sz="5400" dirty="0" smtClean="0"/>
              <a:t>Conclusion </a:t>
            </a:r>
            <a:endParaRPr lang="en-US" sz="5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B96E-E318-4FD8-87B2-76435A2E403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ICN WEEK MANAGING MY LONGEST HOLIDAYS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THE REALITY OF LIFE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endParaRPr lang="en-US" dirty="0"/>
          </a:p>
          <a:p>
            <a:pPr algn="just">
              <a:buFont typeface="Wingdings" pitchFamily="2" charset="2"/>
              <a:buChar char="q"/>
            </a:pPr>
            <a:r>
              <a:rPr lang="en-US" sz="5400" dirty="0"/>
              <a:t>An article “the ladder of life” put together by Chief Abel </a:t>
            </a:r>
            <a:r>
              <a:rPr lang="en-US" sz="5400" dirty="0" err="1"/>
              <a:t>Ubeku</a:t>
            </a:r>
            <a:r>
              <a:rPr lang="en-US" sz="5400" dirty="0"/>
              <a:t> will be of advantage, as summarized here below: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B96E-E318-4FD8-87B2-76435A2E403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ICN WEEK MANAGING MY LONGEST HOLIDAYS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301434"/>
          <a:ext cx="8382000" cy="5908066"/>
        </p:xfrm>
        <a:graphic>
          <a:graphicData uri="http://schemas.openxmlformats.org/drawingml/2006/table">
            <a:tbl>
              <a:tblPr/>
              <a:tblGrid>
                <a:gridCol w="1047750"/>
                <a:gridCol w="1955800"/>
                <a:gridCol w="1117600"/>
                <a:gridCol w="4260850"/>
              </a:tblGrid>
              <a:tr h="3125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mic Sans MS"/>
                          <a:ea typeface="Times New Roman"/>
                          <a:cs typeface="Times New Roman"/>
                        </a:rPr>
                        <a:t>STAGES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omic Sans MS"/>
                          <a:ea typeface="Times New Roman"/>
                          <a:cs typeface="Times New Roman"/>
                        </a:rPr>
                        <a:t>TIME OF DAY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omic Sans MS"/>
                          <a:ea typeface="Times New Roman"/>
                          <a:cs typeface="Times New Roman"/>
                        </a:rPr>
                        <a:t>AGE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mic Sans MS"/>
                          <a:ea typeface="Times New Roman"/>
                          <a:cs typeface="Times New Roman"/>
                        </a:rPr>
                        <a:t>DESCRPTION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mic Sans MS"/>
                          <a:ea typeface="Times New Roman"/>
                          <a:cs typeface="Times New Roman"/>
                        </a:rPr>
                        <a:t>1.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mic Sans MS"/>
                          <a:ea typeface="Times New Roman"/>
                          <a:cs typeface="Times New Roman"/>
                        </a:rPr>
                        <a:t>Dawn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mic Sans MS"/>
                          <a:ea typeface="Times New Roman"/>
                          <a:cs typeface="Times New Roman"/>
                        </a:rPr>
                        <a:t>01-05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mic Sans MS"/>
                          <a:ea typeface="Times New Roman"/>
                          <a:cs typeface="Times New Roman"/>
                        </a:rPr>
                        <a:t>Early Childhood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mic Sans MS"/>
                          <a:ea typeface="Times New Roman"/>
                          <a:cs typeface="Times New Roman"/>
                        </a:rPr>
                        <a:t>2.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mic Sans MS"/>
                          <a:ea typeface="Times New Roman"/>
                          <a:cs typeface="Times New Roman"/>
                        </a:rPr>
                        <a:t>Very Early Morning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mic Sans MS"/>
                          <a:ea typeface="Times New Roman"/>
                          <a:cs typeface="Times New Roman"/>
                        </a:rPr>
                        <a:t>06-11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mic Sans MS"/>
                          <a:ea typeface="Times New Roman"/>
                          <a:cs typeface="Times New Roman"/>
                        </a:rPr>
                        <a:t>Primary School age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mic Sans MS"/>
                          <a:ea typeface="Times New Roman"/>
                          <a:cs typeface="Times New Roman"/>
                        </a:rPr>
                        <a:t>3.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mic Sans MS"/>
                          <a:ea typeface="Times New Roman"/>
                          <a:cs typeface="Times New Roman"/>
                        </a:rPr>
                        <a:t>Early Morning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mic Sans MS"/>
                          <a:ea typeface="Times New Roman"/>
                          <a:cs typeface="Times New Roman"/>
                        </a:rPr>
                        <a:t>12-16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mic Sans MS"/>
                          <a:ea typeface="Times New Roman"/>
                          <a:cs typeface="Times New Roman"/>
                        </a:rPr>
                        <a:t>High School age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mic Sans MS"/>
                          <a:ea typeface="Times New Roman"/>
                          <a:cs typeface="Times New Roman"/>
                        </a:rPr>
                        <a:t>4.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mic Sans MS"/>
                          <a:ea typeface="Times New Roman"/>
                          <a:cs typeface="Times New Roman"/>
                        </a:rPr>
                        <a:t>Mid-Morning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mic Sans MS"/>
                          <a:ea typeface="Times New Roman"/>
                          <a:cs typeface="Times New Roman"/>
                        </a:rPr>
                        <a:t>17-22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mic Sans MS"/>
                          <a:ea typeface="Times New Roman"/>
                          <a:cs typeface="Times New Roman"/>
                        </a:rPr>
                        <a:t>Period of University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77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mic Sans MS"/>
                          <a:ea typeface="Times New Roman"/>
                          <a:cs typeface="Times New Roman"/>
                        </a:rPr>
                        <a:t>5.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mic Sans MS"/>
                          <a:ea typeface="Times New Roman"/>
                          <a:cs typeface="Times New Roman"/>
                        </a:rPr>
                        <a:t>Morning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mic Sans MS"/>
                          <a:ea typeface="Times New Roman"/>
                          <a:cs typeface="Times New Roman"/>
                        </a:rPr>
                        <a:t>23-30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mic Sans MS"/>
                          <a:ea typeface="Times New Roman"/>
                          <a:cs typeface="Times New Roman"/>
                        </a:rPr>
                        <a:t>Post graduation period (Entrants into employment)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8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mic Sans MS"/>
                          <a:ea typeface="Times New Roman"/>
                          <a:cs typeface="Times New Roman"/>
                        </a:rPr>
                        <a:t>6.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mic Sans MS"/>
                          <a:ea typeface="Times New Roman"/>
                          <a:cs typeface="Times New Roman"/>
                        </a:rPr>
                        <a:t>Late Morning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mic Sans MS"/>
                          <a:ea typeface="Times New Roman"/>
                          <a:cs typeface="Times New Roman"/>
                        </a:rPr>
                        <a:t>31-39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mic Sans MS"/>
                          <a:ea typeface="Times New Roman"/>
                          <a:cs typeface="Times New Roman"/>
                        </a:rPr>
                        <a:t>Full employment (Fully established)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17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mic Sans MS"/>
                          <a:ea typeface="Times New Roman"/>
                          <a:cs typeface="Times New Roman"/>
                        </a:rPr>
                        <a:t>7.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mic Sans MS"/>
                          <a:ea typeface="Times New Roman"/>
                          <a:cs typeface="Times New Roman"/>
                        </a:rPr>
                        <a:t>Noon (Mid-day)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mic Sans MS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mic Sans MS"/>
                          <a:ea typeface="Times New Roman"/>
                          <a:cs typeface="Times New Roman"/>
                        </a:rPr>
                        <a:t>Age of no foolishness.  Permanent body changes.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8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mic Sans MS"/>
                          <a:ea typeface="Times New Roman"/>
                          <a:cs typeface="Times New Roman"/>
                        </a:rPr>
                        <a:t>8.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mic Sans MS"/>
                          <a:ea typeface="Times New Roman"/>
                          <a:cs typeface="Times New Roman"/>
                        </a:rPr>
                        <a:t>Early Afternoon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mic Sans MS"/>
                          <a:ea typeface="Times New Roman"/>
                          <a:cs typeface="Times New Roman"/>
                        </a:rPr>
                        <a:t>41-50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mic Sans MS"/>
                          <a:ea typeface="Times New Roman"/>
                          <a:cs typeface="Times New Roman"/>
                        </a:rPr>
                        <a:t>Reaching apex of the chosen profession.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8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mic Sans MS"/>
                          <a:ea typeface="Times New Roman"/>
                          <a:cs typeface="Times New Roman"/>
                        </a:rPr>
                        <a:t>9.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mic Sans MS"/>
                          <a:ea typeface="Times New Roman"/>
                          <a:cs typeface="Times New Roman"/>
                        </a:rPr>
                        <a:t>Mid Afternoon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mic Sans MS"/>
                          <a:ea typeface="Times New Roman"/>
                          <a:cs typeface="Times New Roman"/>
                        </a:rPr>
                        <a:t>51-60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mic Sans MS"/>
                          <a:ea typeface="Times New Roman"/>
                          <a:cs typeface="Times New Roman"/>
                        </a:rPr>
                        <a:t>Very experienced person &amp; Retirement age.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77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mic Sans MS"/>
                          <a:ea typeface="Times New Roman"/>
                          <a:cs typeface="Times New Roman"/>
                        </a:rPr>
                        <a:t>10.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mic Sans MS"/>
                          <a:ea typeface="Times New Roman"/>
                          <a:cs typeface="Times New Roman"/>
                        </a:rPr>
                        <a:t>Afternoon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mic Sans MS"/>
                          <a:ea typeface="Times New Roman"/>
                          <a:cs typeface="Times New Roman"/>
                        </a:rPr>
                        <a:t>61-65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mic Sans MS"/>
                          <a:ea typeface="Times New Roman"/>
                          <a:cs typeface="Times New Roman"/>
                        </a:rPr>
                        <a:t>Retired but still active, experienced elite of society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77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mic Sans MS"/>
                          <a:ea typeface="Times New Roman"/>
                          <a:cs typeface="Times New Roman"/>
                        </a:rPr>
                        <a:t>11.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mic Sans MS"/>
                          <a:ea typeface="Times New Roman"/>
                          <a:cs typeface="Times New Roman"/>
                        </a:rPr>
                        <a:t>Late Afternoon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mic Sans MS"/>
                          <a:ea typeface="Times New Roman"/>
                          <a:cs typeface="Times New Roman"/>
                        </a:rPr>
                        <a:t>66-70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mic Sans MS"/>
                          <a:ea typeface="Times New Roman"/>
                          <a:cs typeface="Times New Roman"/>
                        </a:rPr>
                        <a:t>A time to “cool off” with principle of “what will be will be”.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77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mic Sans MS"/>
                          <a:ea typeface="Times New Roman"/>
                          <a:cs typeface="Times New Roman"/>
                        </a:rPr>
                        <a:t>12.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mic Sans MS"/>
                          <a:ea typeface="Times New Roman"/>
                          <a:cs typeface="Times New Roman"/>
                        </a:rPr>
                        <a:t>Evening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mic Sans MS"/>
                          <a:ea typeface="Times New Roman"/>
                          <a:cs typeface="Times New Roman"/>
                        </a:rPr>
                        <a:t>71-75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02895" indent="60706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/>
                          <a:ea typeface="Times New Roman"/>
                          <a:cs typeface="Times New Roman"/>
                        </a:rPr>
                        <a:t>Time </a:t>
                      </a:r>
                      <a:r>
                        <a:rPr lang="en-US" sz="1400" dirty="0">
                          <a:latin typeface="Comic Sans MS"/>
                          <a:ea typeface="Times New Roman"/>
                          <a:cs typeface="Times New Roman"/>
                        </a:rPr>
                        <a:t>to tidy things up.  Not to strive to strive but to relax and enjoy.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8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mic Sans MS"/>
                          <a:ea typeface="Times New Roman"/>
                          <a:cs typeface="Times New Roman"/>
                        </a:rPr>
                        <a:t>13.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mic Sans MS"/>
                          <a:ea typeface="Times New Roman"/>
                          <a:cs typeface="Times New Roman"/>
                        </a:rPr>
                        <a:t>Night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mic Sans MS"/>
                          <a:ea typeface="Times New Roman"/>
                          <a:cs typeface="Times New Roman"/>
                        </a:rPr>
                        <a:t>76-79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mic Sans MS"/>
                          <a:ea typeface="Times New Roman"/>
                          <a:cs typeface="Times New Roman"/>
                        </a:rPr>
                        <a:t>Time to go to bed.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54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mic Sans MS"/>
                          <a:ea typeface="Times New Roman"/>
                          <a:cs typeface="Times New Roman"/>
                        </a:rPr>
                        <a:t>14.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mic Sans MS"/>
                          <a:ea typeface="Times New Roman"/>
                          <a:cs typeface="Times New Roman"/>
                        </a:rPr>
                        <a:t>Mid-Night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mic Sans MS"/>
                          <a:ea typeface="Times New Roman"/>
                          <a:cs typeface="Times New Roman"/>
                        </a:rPr>
                        <a:t>80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mic Sans MS"/>
                          <a:ea typeface="Times New Roman"/>
                          <a:cs typeface="Times New Roman"/>
                        </a:rPr>
                        <a:t>Be fast asleep and not to be disturbed.  Though your opinion could be sought but should not be enforced on people.  A time you are written-off in minds of </a:t>
                      </a:r>
                      <a:r>
                        <a:rPr lang="en-US" sz="1400" dirty="0" err="1" smtClean="0">
                          <a:latin typeface="Comic Sans MS"/>
                          <a:ea typeface="Times New Roman"/>
                          <a:cs typeface="Times New Roman"/>
                        </a:rPr>
                        <a:t>pople</a:t>
                      </a:r>
                      <a:r>
                        <a:rPr lang="en-US" sz="1400" dirty="0" smtClean="0">
                          <a:latin typeface="Comic Sans MS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latin typeface="Comic Sans MS"/>
                          <a:ea typeface="Times New Roman"/>
                          <a:cs typeface="Times New Roman"/>
                        </a:rPr>
                        <a:t>beut</a:t>
                      </a:r>
                      <a:r>
                        <a:rPr lang="en-US" sz="1400" dirty="0" smtClean="0">
                          <a:latin typeface="Comic Sans MS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latin typeface="Comic Sans MS"/>
                          <a:ea typeface="Times New Roman"/>
                          <a:cs typeface="Times New Roman"/>
                        </a:rPr>
                        <a:t>not told.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93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mic Sans MS"/>
                          <a:ea typeface="Times New Roman"/>
                          <a:cs typeface="Times New Roman"/>
                        </a:rPr>
                        <a:t>15.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mic Sans MS"/>
                          <a:ea typeface="Times New Roman"/>
                          <a:cs typeface="Times New Roman"/>
                        </a:rPr>
                        <a:t>Another Day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mic Sans MS"/>
                          <a:ea typeface="Times New Roman"/>
                          <a:cs typeface="Times New Roman"/>
                        </a:rPr>
                        <a:t>81 and above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mic Sans MS"/>
                          <a:ea typeface="Times New Roman"/>
                          <a:cs typeface="Times New Roman"/>
                        </a:rPr>
                        <a:t>You have crossed the boarder to another day. 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mic Sans MS"/>
                          <a:ea typeface="Times New Roman"/>
                          <a:cs typeface="Times New Roman"/>
                        </a:rPr>
                        <a:t>Question: “What is he/she hanging around for?”.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83" marR="60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365125"/>
          </a:xfrm>
        </p:spPr>
        <p:txBody>
          <a:bodyPr/>
          <a:lstStyle/>
          <a:p>
            <a:fld id="{616CB96E-E318-4FD8-87B2-76435A2E403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ICN WEEK MANAGING MY LONGEST HOLIDAYS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ATTITUDE TOWARDS YOUR LONGEST HOLIDAY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Mental resistance at vacating juicy offices</a:t>
            </a:r>
            <a:endParaRPr lang="en-GB" dirty="0"/>
          </a:p>
          <a:p>
            <a:r>
              <a:rPr lang="en-US" dirty="0" smtClean="0"/>
              <a:t>Unpreparedness </a:t>
            </a:r>
            <a:r>
              <a:rPr lang="en-US" dirty="0"/>
              <a:t>to move to the next stage in life probably as a result of past avoidable failures.	</a:t>
            </a:r>
            <a:endParaRPr lang="en-GB" dirty="0"/>
          </a:p>
          <a:p>
            <a:r>
              <a:rPr lang="en-US" dirty="0" smtClean="0"/>
              <a:t>Failure </a:t>
            </a:r>
            <a:r>
              <a:rPr lang="en-US" dirty="0"/>
              <a:t>to prepare for retirement</a:t>
            </a:r>
            <a:endParaRPr lang="en-GB" dirty="0"/>
          </a:p>
          <a:p>
            <a:r>
              <a:rPr lang="en-US" dirty="0" smtClean="0"/>
              <a:t>Excessive </a:t>
            </a:r>
            <a:r>
              <a:rPr lang="en-US" dirty="0"/>
              <a:t>affection for the job</a:t>
            </a:r>
            <a:endParaRPr lang="en-GB" dirty="0"/>
          </a:p>
          <a:p>
            <a:r>
              <a:rPr lang="en-US" dirty="0" smtClean="0"/>
              <a:t>Too </a:t>
            </a:r>
            <a:r>
              <a:rPr lang="en-US" dirty="0"/>
              <a:t>many years spent on the same job</a:t>
            </a:r>
            <a:endParaRPr lang="en-GB" dirty="0"/>
          </a:p>
          <a:p>
            <a:pPr lvl="0"/>
            <a:r>
              <a:rPr lang="en-US" dirty="0"/>
              <a:t>Lack of interest outside the job</a:t>
            </a:r>
            <a:endParaRPr lang="en-GB" dirty="0"/>
          </a:p>
          <a:p>
            <a:pPr lvl="0"/>
            <a:r>
              <a:rPr lang="en-US" dirty="0"/>
              <a:t>Lack of alternative source of income</a:t>
            </a:r>
            <a:endParaRPr lang="en-GB" dirty="0"/>
          </a:p>
          <a:p>
            <a:pPr lvl="0"/>
            <a:r>
              <a:rPr lang="en-US" dirty="0"/>
              <a:t>Lack of alterative sources or self-esteem and confidence other than one’s job</a:t>
            </a:r>
            <a:endParaRPr lang="en-GB" dirty="0"/>
          </a:p>
          <a:p>
            <a:pPr lvl="0"/>
            <a:r>
              <a:rPr lang="en-US" dirty="0"/>
              <a:t>Awareness of some tragedy that befall other known retirees which has culminated in an intense fear of the unknown and fear of failure.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B96E-E318-4FD8-87B2-76435A2E403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ICN WEEK MANAGING MY LONGEST HOLIDAYS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BEFORE YOUR LONGEST HOLIDAY: THINK AND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/>
              <a:t>The best time to start planning for your </a:t>
            </a:r>
            <a:r>
              <a:rPr lang="en-US" dirty="0" smtClean="0"/>
              <a:t>longest holiday is before your employer </a:t>
            </a:r>
            <a:r>
              <a:rPr lang="en-US" dirty="0"/>
              <a:t>starts planning for </a:t>
            </a:r>
            <a:r>
              <a:rPr lang="en-US" dirty="0" smtClean="0"/>
              <a:t>your retirement.  </a:t>
            </a:r>
            <a:r>
              <a:rPr lang="en-US" dirty="0"/>
              <a:t>It starts with the mental acceptance of the fact that </a:t>
            </a:r>
            <a:r>
              <a:rPr lang="en-US" dirty="0" smtClean="0"/>
              <a:t>it </a:t>
            </a:r>
            <a:r>
              <a:rPr lang="en-US" dirty="0"/>
              <a:t>is real.  It is a personal issue. </a:t>
            </a: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Therefore </a:t>
            </a:r>
            <a:r>
              <a:rPr lang="en-US" dirty="0"/>
              <a:t>the first logical step to take is for the individual to proffer answers to the following critical </a:t>
            </a:r>
            <a:r>
              <a:rPr lang="en-US" dirty="0" smtClean="0"/>
              <a:t>questions: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Where will I like to spend my retirement years?</a:t>
            </a:r>
            <a:endParaRPr lang="en-GB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What type of accommodation will I like to settlement in?</a:t>
            </a:r>
            <a:endParaRPr lang="en-GB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What type of activities will I like to engage in?</a:t>
            </a:r>
            <a:endParaRPr lang="en-GB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What type of company will I like to keep?</a:t>
            </a:r>
            <a:endParaRPr lang="en-GB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What amount of pension do I require?</a:t>
            </a:r>
            <a:endParaRPr lang="en-GB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What is my present accrued pension entitlement?</a:t>
            </a:r>
            <a:endParaRPr lang="en-GB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What measure will I take to make-up the deficiency (if any)?</a:t>
            </a:r>
            <a:endParaRPr lang="en-GB" dirty="0" smtClean="0"/>
          </a:p>
          <a:p>
            <a:pPr algn="just"/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B96E-E318-4FD8-87B2-76435A2E403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ICN WEEK MANAGING MY LONGEST HOLIDAYS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GOLDEN RULE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en-US" sz="3400" dirty="0" smtClean="0"/>
              <a:t>Access yourself</a:t>
            </a:r>
          </a:p>
          <a:p>
            <a:pPr algn="just"/>
            <a:r>
              <a:rPr lang="en-US" sz="3400" dirty="0" smtClean="0"/>
              <a:t>Do feasibility study</a:t>
            </a:r>
          </a:p>
          <a:p>
            <a:pPr lvl="0" algn="just"/>
            <a:r>
              <a:rPr lang="en-US" sz="3400" dirty="0" smtClean="0"/>
              <a:t>Avoid waste</a:t>
            </a:r>
          </a:p>
          <a:p>
            <a:pPr lvl="0" algn="just"/>
            <a:r>
              <a:rPr lang="en-US" sz="3400" dirty="0" smtClean="0"/>
              <a:t>Be discipline and tell your self the truth</a:t>
            </a:r>
          </a:p>
          <a:p>
            <a:pPr lvl="0" algn="just"/>
            <a:r>
              <a:rPr lang="en-US" sz="3400" dirty="0" smtClean="0"/>
              <a:t>Don’t stop investing</a:t>
            </a:r>
          </a:p>
          <a:p>
            <a:pPr lvl="0" algn="just"/>
            <a:r>
              <a:rPr lang="en-US" sz="3400" dirty="0" smtClean="0"/>
              <a:t>Avoid politics and Chieftaincy titles</a:t>
            </a:r>
          </a:p>
          <a:p>
            <a:pPr lvl="0" algn="just"/>
            <a:r>
              <a:rPr lang="en-US" sz="3400" dirty="0" smtClean="0"/>
              <a:t>Build good relationship with Colleagues while in employment</a:t>
            </a:r>
          </a:p>
          <a:p>
            <a:pPr lvl="0" algn="just"/>
            <a:r>
              <a:rPr lang="en-US" sz="3400" dirty="0" smtClean="0"/>
              <a:t>Don’t overdo public relation (PR)</a:t>
            </a:r>
          </a:p>
          <a:p>
            <a:pPr algn="just"/>
            <a:r>
              <a:rPr lang="en-US" sz="3400" dirty="0" smtClean="0"/>
              <a:t>Be prayerful and ask for God’s blessing on your investments. </a:t>
            </a:r>
          </a:p>
          <a:p>
            <a:pPr lvl="0" algn="just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B96E-E318-4FD8-87B2-76435A2E403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ICN WEEK MANAGING MY LONGEST HOLIDAYS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DOS AND DON’TS OF LONGEST HOLIDAY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4800" dirty="0" smtClean="0"/>
              <a:t>AVOID DEBT</a:t>
            </a:r>
          </a:p>
          <a:p>
            <a:pPr algn="just">
              <a:buFont typeface="Wingdings" pitchFamily="2" charset="2"/>
              <a:buChar char="q"/>
            </a:pPr>
            <a:r>
              <a:rPr lang="en-US" sz="4800" dirty="0" smtClean="0"/>
              <a:t>WHERE </a:t>
            </a:r>
            <a:r>
              <a:rPr lang="en-US" sz="4800" dirty="0"/>
              <a:t>TO SPEND YOUR LONGEST </a:t>
            </a:r>
            <a:r>
              <a:rPr lang="en-US" sz="4800" dirty="0" smtClean="0"/>
              <a:t>HOLIDAY</a:t>
            </a:r>
          </a:p>
          <a:p>
            <a:pPr algn="just">
              <a:buFont typeface="Wingdings" pitchFamily="2" charset="2"/>
              <a:buChar char="q"/>
            </a:pPr>
            <a:r>
              <a:rPr lang="en-US" sz="4800" dirty="0" smtClean="0"/>
              <a:t>ASSOCIATION </a:t>
            </a:r>
          </a:p>
          <a:p>
            <a:pPr algn="just">
              <a:buFont typeface="Wingdings" pitchFamily="2" charset="2"/>
              <a:buChar char="q"/>
            </a:pPr>
            <a:r>
              <a:rPr lang="en-US" sz="4800" dirty="0" smtClean="0"/>
              <a:t>HEALTH </a:t>
            </a:r>
            <a:r>
              <a:rPr lang="en-US" sz="4800" dirty="0"/>
              <a:t>AND HABIT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B96E-E318-4FD8-87B2-76435A2E403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ICN WEEK MANAGING MY LONGEST HOLIDAYS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1077</Words>
  <Application>Microsoft Office PowerPoint</Application>
  <PresentationFormat>On-screen Show (4:3)</PresentationFormat>
  <Paragraphs>224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MANAGING MY LONGEST HOLIDAY </vt:lpstr>
      <vt:lpstr>PREAMBLE </vt:lpstr>
      <vt:lpstr>AGENDA </vt:lpstr>
      <vt:lpstr>THE REALITY OF LIFE</vt:lpstr>
      <vt:lpstr>PowerPoint Presentation</vt:lpstr>
      <vt:lpstr>ATTITUDE TOWARDS YOUR LONGEST HOLIDAY  </vt:lpstr>
      <vt:lpstr>BEFORE YOUR LONGEST HOLIDAY: THINK AND PLAN</vt:lpstr>
      <vt:lpstr>GOLDEN RULES</vt:lpstr>
      <vt:lpstr>DOS AND DON’TS OF LONGEST HOLIDAY </vt:lpstr>
      <vt:lpstr> LIFE ON LONGEST HOLIDAY  </vt:lpstr>
      <vt:lpstr>INVESTMENT OPTIONS AVAILABLE AT YOUR LONGEST HOLIDAYS  </vt:lpstr>
      <vt:lpstr> WAYS OF HAPPINESS AT YOUR LONGEST HOLIDAY </vt:lpstr>
      <vt:lpstr>GENERAL RULES ON INVESTMENTS</vt:lpstr>
      <vt:lpstr>SOURCE OF FUNDS FOR INVESTMENT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WUMI</cp:lastModifiedBy>
  <cp:revision>62</cp:revision>
  <dcterms:created xsi:type="dcterms:W3CDTF">2013-12-18T03:05:07Z</dcterms:created>
  <dcterms:modified xsi:type="dcterms:W3CDTF">2017-05-11T09:18:12Z</dcterms:modified>
</cp:coreProperties>
</file>