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5"/>
  </p:notesMasterIdLst>
  <p:sldIdLst>
    <p:sldId id="256" r:id="rId2"/>
    <p:sldId id="297" r:id="rId3"/>
    <p:sldId id="284" r:id="rId4"/>
    <p:sldId id="258" r:id="rId5"/>
    <p:sldId id="306" r:id="rId6"/>
    <p:sldId id="356" r:id="rId7"/>
    <p:sldId id="357" r:id="rId8"/>
    <p:sldId id="309" r:id="rId9"/>
    <p:sldId id="317" r:id="rId10"/>
    <p:sldId id="359" r:id="rId11"/>
    <p:sldId id="320" r:id="rId12"/>
    <p:sldId id="368" r:id="rId13"/>
    <p:sldId id="257" r:id="rId14"/>
    <p:sldId id="318" r:id="rId15"/>
    <p:sldId id="327" r:id="rId16"/>
    <p:sldId id="333" r:id="rId17"/>
    <p:sldId id="268" r:id="rId18"/>
    <p:sldId id="260" r:id="rId19"/>
    <p:sldId id="328" r:id="rId20"/>
    <p:sldId id="271" r:id="rId21"/>
    <p:sldId id="360" r:id="rId22"/>
    <p:sldId id="285" r:id="rId23"/>
    <p:sldId id="353" r:id="rId24"/>
    <p:sldId id="329" r:id="rId25"/>
    <p:sldId id="307" r:id="rId26"/>
    <p:sldId id="354" r:id="rId27"/>
    <p:sldId id="343" r:id="rId28"/>
    <p:sldId id="300" r:id="rId29"/>
    <p:sldId id="326" r:id="rId30"/>
    <p:sldId id="334" r:id="rId31"/>
    <p:sldId id="299" r:id="rId32"/>
    <p:sldId id="336" r:id="rId33"/>
    <p:sldId id="364" r:id="rId34"/>
    <p:sldId id="361" r:id="rId35"/>
    <p:sldId id="365" r:id="rId36"/>
    <p:sldId id="325" r:id="rId37"/>
    <p:sldId id="340" r:id="rId38"/>
    <p:sldId id="366" r:id="rId39"/>
    <p:sldId id="358" r:id="rId40"/>
    <p:sldId id="265" r:id="rId41"/>
    <p:sldId id="266" r:id="rId42"/>
    <p:sldId id="295" r:id="rId43"/>
    <p:sldId id="296" r:id="rId4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0FB1"/>
    <a:srgbClr val="FFFAF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774"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0B529C-B55C-497A-9EDC-9EA6A00255E1}" type="datetimeFigureOut">
              <a:rPr lang="en-GB" smtClean="0"/>
              <a:pPr/>
              <a:t>06/05/2019</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A361A5-0A05-4715-B1DB-3DC9BEC93F4B}" type="slidenum">
              <a:rPr lang="en-GB" smtClean="0"/>
              <a:pPr/>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AA361A5-0A05-4715-B1DB-3DC9BEC93F4B}" type="slidenum">
              <a:rPr lang="en-GB" smtClean="0"/>
              <a:pPr/>
              <a:t>7</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AA361A5-0A05-4715-B1DB-3DC9BEC93F4B}" type="slidenum">
              <a:rPr lang="en-GB" smtClean="0"/>
              <a:pPr/>
              <a:t>19</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2343150"/>
            <a:ext cx="6172200" cy="142077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3752492"/>
            <a:ext cx="6172200" cy="10287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8050371" y="832948"/>
            <a:ext cx="1714500" cy="381000"/>
          </a:xfrm>
        </p:spPr>
        <p:txBody>
          <a:bodyPr/>
          <a:lstStyle/>
          <a:p>
            <a:fld id="{8C0FD5AD-8CBE-43F0-B8DF-B5650180EB4B}" type="datetime1">
              <a:rPr lang="en-GB" smtClean="0"/>
              <a:pPr/>
              <a:t>06/05/2019</a:t>
            </a:fld>
            <a:endParaRPr lang="en-GB" dirty="0"/>
          </a:p>
        </p:txBody>
      </p:sp>
      <p:sp>
        <p:nvSpPr>
          <p:cNvPr id="17" name="Footer Placeholder 16"/>
          <p:cNvSpPr>
            <a:spLocks noGrp="1"/>
          </p:cNvSpPr>
          <p:nvPr>
            <p:ph type="ftr" sz="quarter" idx="11"/>
          </p:nvPr>
        </p:nvSpPr>
        <p:spPr bwMode="auto">
          <a:xfrm rot="5400000">
            <a:off x="7534469" y="3088246"/>
            <a:ext cx="2743200" cy="384048"/>
          </a:xfrm>
        </p:spPr>
        <p:txBody>
          <a:bodyPr/>
          <a:lstStyle/>
          <a:p>
            <a:endParaRPr lang="en-GB" dirty="0"/>
          </a:p>
        </p:txBody>
      </p:sp>
      <p:sp>
        <p:nvSpPr>
          <p:cNvPr id="10" name="Rectangle 9"/>
          <p:cNvSpPr/>
          <p:nvPr/>
        </p:nvSpPr>
        <p:spPr bwMode="auto">
          <a:xfrm>
            <a:off x="381000" y="0"/>
            <a:ext cx="609600" cy="51435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51435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51435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51435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106344" y="0"/>
            <a:ext cx="0" cy="51435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51435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54112" y="0"/>
            <a:ext cx="0" cy="51435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51435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1066800" y="0"/>
            <a:ext cx="0" cy="51435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traight Connector 21"/>
          <p:cNvSpPr>
            <a:spLocks noChangeShapeType="1"/>
          </p:cNvSpPr>
          <p:nvPr/>
        </p:nvSpPr>
        <p:spPr bwMode="auto">
          <a:xfrm>
            <a:off x="9113856"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51435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2571750"/>
            <a:ext cx="1295400" cy="97155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3650064"/>
            <a:ext cx="641424" cy="481068"/>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4125474"/>
            <a:ext cx="137160" cy="10287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4341114"/>
            <a:ext cx="274320" cy="20574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3371850"/>
            <a:ext cx="365760" cy="27432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3696527"/>
            <a:ext cx="609600" cy="388143"/>
          </a:xfrm>
        </p:spPr>
        <p:txBody>
          <a:bodyPr/>
          <a:lstStyle/>
          <a:p>
            <a:fld id="{492FF7A7-970A-42C3-9523-84C3FAAAB01A}" type="slidenum">
              <a:rPr lang="en-GB" smtClean="0"/>
              <a:pPr/>
              <a:t>‹#›</a:t>
            </a:fld>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EF03715-3057-43F7-9841-3F1D277B8899}" type="datetime1">
              <a:rPr lang="en-GB" smtClean="0"/>
              <a:pPr/>
              <a:t>06/05/2019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92FF7A7-970A-42C3-9523-84C3FAAAB01A}"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1676400" cy="4388644"/>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3258E4A-D942-4ADE-A1DD-09D8943FF380}" type="datetime1">
              <a:rPr lang="en-GB" smtClean="0"/>
              <a:pPr/>
              <a:t>06/05/2019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92FF7A7-970A-42C3-9523-84C3FAAAB01A}"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200150"/>
            <a:ext cx="7467600" cy="365531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6686E443-2A50-48E3-8204-9B1243E87074}" type="datetime1">
              <a:rPr lang="en-GB" smtClean="0"/>
              <a:pPr/>
              <a:t>06/05/2019</a:t>
            </a:fld>
            <a:endParaRPr lang="en-GB" dirty="0"/>
          </a:p>
        </p:txBody>
      </p:sp>
      <p:sp>
        <p:nvSpPr>
          <p:cNvPr id="9" name="Slide Number Placeholder 8"/>
          <p:cNvSpPr>
            <a:spLocks noGrp="1"/>
          </p:cNvSpPr>
          <p:nvPr>
            <p:ph type="sldNum" sz="quarter" idx="15"/>
          </p:nvPr>
        </p:nvSpPr>
        <p:spPr/>
        <p:txBody>
          <a:bodyPr rtlCol="0"/>
          <a:lstStyle/>
          <a:p>
            <a:fld id="{492FF7A7-970A-42C3-9523-84C3FAAAB01A}" type="slidenum">
              <a:rPr lang="en-GB" smtClean="0"/>
              <a:pPr/>
              <a:t>‹#›</a:t>
            </a:fld>
            <a:endParaRPr lang="en-GB" dirty="0"/>
          </a:p>
        </p:txBody>
      </p:sp>
      <p:sp>
        <p:nvSpPr>
          <p:cNvPr id="10" name="Footer Placeholder 9"/>
          <p:cNvSpPr>
            <a:spLocks noGrp="1"/>
          </p:cNvSpPr>
          <p:nvPr>
            <p:ph type="ftr" sz="quarter" idx="16"/>
          </p:nvPr>
        </p:nvSpPr>
        <p:spPr/>
        <p:txBody>
          <a:bodyPr rtlCol="0"/>
          <a:lstStyle/>
          <a:p>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171700"/>
            <a:ext cx="6172200" cy="1540193"/>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3757613"/>
            <a:ext cx="6172200" cy="10287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8049006" y="830199"/>
            <a:ext cx="1714500" cy="381000"/>
          </a:xfrm>
        </p:spPr>
        <p:txBody>
          <a:bodyPr/>
          <a:lstStyle/>
          <a:p>
            <a:fld id="{EB0A24D3-A6DB-4C60-B758-0C8EE5854F73}" type="datetime1">
              <a:rPr lang="en-GB" smtClean="0"/>
              <a:pPr/>
              <a:t>06/05/2019</a:t>
            </a:fld>
            <a:endParaRPr lang="en-GB" dirty="0"/>
          </a:p>
        </p:txBody>
      </p:sp>
      <p:sp>
        <p:nvSpPr>
          <p:cNvPr id="5" name="Footer Placeholder 4"/>
          <p:cNvSpPr>
            <a:spLocks noGrp="1"/>
          </p:cNvSpPr>
          <p:nvPr>
            <p:ph type="ftr" sz="quarter" idx="11"/>
          </p:nvPr>
        </p:nvSpPr>
        <p:spPr bwMode="auto">
          <a:xfrm rot="5400000">
            <a:off x="7534656" y="3086100"/>
            <a:ext cx="2743200" cy="384048"/>
          </a:xfrm>
        </p:spPr>
        <p:txBody>
          <a:bodyPr/>
          <a:lstStyle/>
          <a:p>
            <a:endParaRPr lang="en-GB" dirty="0"/>
          </a:p>
        </p:txBody>
      </p:sp>
      <p:sp>
        <p:nvSpPr>
          <p:cNvPr id="9" name="Rectangle 8"/>
          <p:cNvSpPr/>
          <p:nvPr/>
        </p:nvSpPr>
        <p:spPr bwMode="auto">
          <a:xfrm>
            <a:off x="381000" y="0"/>
            <a:ext cx="609600" cy="51435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276336" y="0"/>
            <a:ext cx="104664" cy="51435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990600" y="0"/>
            <a:ext cx="181872" cy="51435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141320" y="0"/>
            <a:ext cx="230280" cy="51435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106344" y="0"/>
            <a:ext cx="0" cy="51435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Straight Connector 13"/>
          <p:cNvSpPr>
            <a:spLocks noChangeShapeType="1"/>
          </p:cNvSpPr>
          <p:nvPr/>
        </p:nvSpPr>
        <p:spPr bwMode="auto">
          <a:xfrm>
            <a:off x="914400" y="0"/>
            <a:ext cx="0" cy="51435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854112" y="0"/>
            <a:ext cx="0" cy="51435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51435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traight Connector 16"/>
          <p:cNvSpPr>
            <a:spLocks noChangeShapeType="1"/>
          </p:cNvSpPr>
          <p:nvPr/>
        </p:nvSpPr>
        <p:spPr bwMode="auto">
          <a:xfrm>
            <a:off x="1066800" y="0"/>
            <a:ext cx="0" cy="51435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219200" y="0"/>
            <a:ext cx="76200" cy="51435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2571750"/>
            <a:ext cx="1295400" cy="97155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3650064"/>
            <a:ext cx="641424" cy="481068"/>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4125474"/>
            <a:ext cx="137160" cy="10287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4343400"/>
            <a:ext cx="274320" cy="20574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3359916"/>
            <a:ext cx="365760" cy="27432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lide Number Placeholder 5"/>
          <p:cNvSpPr>
            <a:spLocks noGrp="1"/>
          </p:cNvSpPr>
          <p:nvPr>
            <p:ph type="sldNum" sz="quarter" idx="12"/>
          </p:nvPr>
        </p:nvSpPr>
        <p:spPr bwMode="auto">
          <a:xfrm>
            <a:off x="1340616" y="3696527"/>
            <a:ext cx="609600" cy="388143"/>
          </a:xfrm>
        </p:spPr>
        <p:txBody>
          <a:bodyPr/>
          <a:lstStyle/>
          <a:p>
            <a:fld id="{492FF7A7-970A-42C3-9523-84C3FAAAB01A}" type="slidenum">
              <a:rPr lang="en-GB" smtClean="0"/>
              <a:pPr/>
              <a:t>‹#›</a:t>
            </a:fld>
            <a:endParaRPr lang="en-GB"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C207BB6-2D75-4EAF-8831-77335D6A06DB}" type="datetime1">
              <a:rPr lang="en-GB" smtClean="0"/>
              <a:pPr/>
              <a:t>06/05/2019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92FF7A7-970A-42C3-9523-84C3FAAAB01A}" type="slidenum">
              <a:rPr lang="en-GB" smtClean="0"/>
              <a:pPr/>
              <a:t>‹#›</a:t>
            </a:fld>
            <a:endParaRPr lang="en-GB" dirty="0"/>
          </a:p>
        </p:txBody>
      </p:sp>
      <p:sp>
        <p:nvSpPr>
          <p:cNvPr id="9" name="Content Placeholder 8"/>
          <p:cNvSpPr>
            <a:spLocks noGrp="1"/>
          </p:cNvSpPr>
          <p:nvPr>
            <p:ph sz="quarter" idx="1"/>
          </p:nvPr>
        </p:nvSpPr>
        <p:spPr>
          <a:xfrm>
            <a:off x="457200" y="1200150"/>
            <a:ext cx="3657600"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200150"/>
            <a:ext cx="3657600" cy="3429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7543800" cy="85725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A51338C-C876-4974-A253-2BEDD4132FFE}" type="datetime1">
              <a:rPr lang="en-GB" smtClean="0"/>
              <a:pPr/>
              <a:t>06/05/2019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92FF7A7-970A-42C3-9523-84C3FAAAB01A}" type="slidenum">
              <a:rPr lang="en-GB" smtClean="0"/>
              <a:pPr/>
              <a:t>‹#›</a:t>
            </a:fld>
            <a:endParaRPr lang="en-GB" dirty="0"/>
          </a:p>
        </p:txBody>
      </p:sp>
      <p:sp>
        <p:nvSpPr>
          <p:cNvPr id="11" name="Content Placeholder 10"/>
          <p:cNvSpPr>
            <a:spLocks noGrp="1"/>
          </p:cNvSpPr>
          <p:nvPr>
            <p:ph sz="quarter" idx="2"/>
          </p:nvPr>
        </p:nvSpPr>
        <p:spPr>
          <a:xfrm>
            <a:off x="457200" y="1771650"/>
            <a:ext cx="3657600" cy="291465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1771650"/>
            <a:ext cx="3657600" cy="291465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177290"/>
            <a:ext cx="3657600" cy="493776"/>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177290"/>
            <a:ext cx="3657600" cy="493776"/>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D615E1E7-A75C-45E7-B584-538157E7277B}" type="datetime1">
              <a:rPr lang="en-GB" smtClean="0"/>
              <a:pPr/>
              <a:t>06/05/2019</a:t>
            </a:fld>
            <a:endParaRPr lang="en-GB" dirty="0"/>
          </a:p>
        </p:txBody>
      </p:sp>
      <p:sp>
        <p:nvSpPr>
          <p:cNvPr id="7" name="Slide Number Placeholder 6"/>
          <p:cNvSpPr>
            <a:spLocks noGrp="1"/>
          </p:cNvSpPr>
          <p:nvPr>
            <p:ph type="sldNum" sz="quarter" idx="11"/>
          </p:nvPr>
        </p:nvSpPr>
        <p:spPr/>
        <p:txBody>
          <a:bodyPr rtlCol="0"/>
          <a:lstStyle/>
          <a:p>
            <a:fld id="{492FF7A7-970A-42C3-9523-84C3FAAAB01A}" type="slidenum">
              <a:rPr lang="en-GB" smtClean="0"/>
              <a:pPr/>
              <a:t>‹#›</a:t>
            </a:fld>
            <a:endParaRPr lang="en-GB" dirty="0"/>
          </a:p>
        </p:txBody>
      </p:sp>
      <p:sp>
        <p:nvSpPr>
          <p:cNvPr id="8" name="Footer Placeholder 7"/>
          <p:cNvSpPr>
            <a:spLocks noGrp="1"/>
          </p:cNvSpPr>
          <p:nvPr>
            <p:ph type="ftr" sz="quarter" idx="12"/>
          </p:nvPr>
        </p:nvSpPr>
        <p:spPr/>
        <p:txBody>
          <a:bodyPr rtlCol="0"/>
          <a:lstStyle/>
          <a:p>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2E5A17-D812-42D6-8BA1-88766E932DC7}" type="datetime1">
              <a:rPr lang="en-GB" smtClean="0"/>
              <a:pPr/>
              <a:t>06/05/2019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92FF7A7-970A-42C3-9523-84C3FAAAB01A}"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51435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4160520" y="2343150"/>
            <a:ext cx="473202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05740"/>
            <a:ext cx="1527048" cy="373761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51435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51435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51435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05740"/>
            <a:ext cx="5638800" cy="4745736"/>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E8D6E201-786B-4E7F-B14C-A482E2EAAB55}" type="datetime1">
              <a:rPr lang="en-GB" smtClean="0"/>
              <a:pPr/>
              <a:t>06/05/2019</a:t>
            </a:fld>
            <a:endParaRPr lang="en-GB" dirty="0"/>
          </a:p>
        </p:txBody>
      </p:sp>
      <p:sp>
        <p:nvSpPr>
          <p:cNvPr id="22" name="Slide Number Placeholder 21"/>
          <p:cNvSpPr>
            <a:spLocks noGrp="1"/>
          </p:cNvSpPr>
          <p:nvPr>
            <p:ph type="sldNum" sz="quarter" idx="15"/>
          </p:nvPr>
        </p:nvSpPr>
        <p:spPr/>
        <p:txBody>
          <a:bodyPr rtlCol="0"/>
          <a:lstStyle/>
          <a:p>
            <a:fld id="{492FF7A7-970A-42C3-9523-84C3FAAAB01A}" type="slidenum">
              <a:rPr lang="en-GB" smtClean="0"/>
              <a:pPr/>
              <a:t>‹#›</a:t>
            </a:fld>
            <a:endParaRPr lang="en-GB" dirty="0"/>
          </a:p>
        </p:txBody>
      </p:sp>
      <p:sp>
        <p:nvSpPr>
          <p:cNvPr id="23" name="Footer Placeholder 22"/>
          <p:cNvSpPr>
            <a:spLocks noGrp="1"/>
          </p:cNvSpPr>
          <p:nvPr>
            <p:ph type="ftr" sz="quarter" idx="16"/>
          </p:nvPr>
        </p:nvSpPr>
        <p:spPr/>
        <p:txBody>
          <a:bodyPr rtlCol="0"/>
          <a:lstStyle/>
          <a:p>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4138803" y="2343150"/>
            <a:ext cx="473202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51435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6765798" y="198596"/>
            <a:ext cx="1524000" cy="3717036"/>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51435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51435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traight Connector 11"/>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6248400" y="0"/>
            <a:ext cx="0" cy="51435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51435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FA317AD2-1CF5-4285-9D48-E1739303C39A}" type="datetime1">
              <a:rPr lang="en-GB" smtClean="0"/>
              <a:pPr/>
              <a:t>06/05/2019</a:t>
            </a:fld>
            <a:endParaRPr lang="en-GB" dirty="0"/>
          </a:p>
        </p:txBody>
      </p:sp>
      <p:sp>
        <p:nvSpPr>
          <p:cNvPr id="18" name="Slide Number Placeholder 17"/>
          <p:cNvSpPr>
            <a:spLocks noGrp="1"/>
          </p:cNvSpPr>
          <p:nvPr>
            <p:ph type="sldNum" sz="quarter" idx="11"/>
          </p:nvPr>
        </p:nvSpPr>
        <p:spPr/>
        <p:txBody>
          <a:bodyPr rtlCol="0"/>
          <a:lstStyle/>
          <a:p>
            <a:fld id="{492FF7A7-970A-42C3-9523-84C3FAAAB01A}" type="slidenum">
              <a:rPr lang="en-GB" smtClean="0"/>
              <a:pPr/>
              <a:t>‹#›</a:t>
            </a:fld>
            <a:endParaRPr lang="en-GB" dirty="0"/>
          </a:p>
        </p:txBody>
      </p:sp>
      <p:sp>
        <p:nvSpPr>
          <p:cNvPr id="21" name="Footer Placeholder 20"/>
          <p:cNvSpPr>
            <a:spLocks noGrp="1"/>
          </p:cNvSpPr>
          <p:nvPr>
            <p:ph type="ftr" sz="quarter" idx="12"/>
          </p:nvPr>
        </p:nvSpPr>
        <p:spPr/>
        <p:txBody>
          <a:bodyPr rtlCol="0"/>
          <a:lstStyle/>
          <a:p>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51435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05979"/>
            <a:ext cx="7467600" cy="85725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00150"/>
            <a:ext cx="7467600" cy="3655314"/>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840980" y="763382"/>
            <a:ext cx="1508760" cy="384048"/>
          </a:xfrm>
          <a:prstGeom prst="rect">
            <a:avLst/>
          </a:prstGeom>
        </p:spPr>
        <p:txBody>
          <a:bodyPr vert="horz" anchor="ctr" anchorCtr="0"/>
          <a:lstStyle>
            <a:lvl1pPr algn="r" eaLnBrk="1" latinLnBrk="0" hangingPunct="1">
              <a:defRPr kumimoji="0" sz="1200">
                <a:solidFill>
                  <a:schemeClr val="tx2"/>
                </a:solidFill>
              </a:defRPr>
            </a:lvl1pPr>
          </a:lstStyle>
          <a:p>
            <a:fld id="{3E18D59A-E221-4327-BB5C-9F128B777D38}" type="datetime1">
              <a:rPr lang="en-GB" smtClean="0"/>
              <a:pPr/>
              <a:t>06/05/2019</a:t>
            </a:fld>
            <a:endParaRPr lang="en-GB" dirty="0"/>
          </a:p>
        </p:txBody>
      </p:sp>
      <p:sp>
        <p:nvSpPr>
          <p:cNvPr id="3" name="Footer Placeholder 2"/>
          <p:cNvSpPr>
            <a:spLocks noGrp="1"/>
          </p:cNvSpPr>
          <p:nvPr>
            <p:ph type="ftr" sz="quarter" idx="3"/>
          </p:nvPr>
        </p:nvSpPr>
        <p:spPr>
          <a:xfrm rot="5400000">
            <a:off x="7390236" y="2757210"/>
            <a:ext cx="2400300" cy="365760"/>
          </a:xfrm>
          <a:prstGeom prst="rect">
            <a:avLst/>
          </a:prstGeom>
        </p:spPr>
        <p:txBody>
          <a:bodyPr vert="horz" anchor="ctr" anchorCtr="0"/>
          <a:lstStyle>
            <a:lvl1pPr algn="l" eaLnBrk="1" latinLnBrk="0" hangingPunct="1">
              <a:defRPr kumimoji="0" sz="1200">
                <a:solidFill>
                  <a:schemeClr val="tx2"/>
                </a:solidFill>
              </a:defRPr>
            </a:lvl1pPr>
          </a:lstStyle>
          <a:p>
            <a:endParaRPr lang="en-GB" dirty="0"/>
          </a:p>
        </p:txBody>
      </p:sp>
      <p:sp>
        <p:nvSpPr>
          <p:cNvPr id="7" name="Straight Connector 6"/>
          <p:cNvSpPr>
            <a:spLocks noChangeShapeType="1"/>
          </p:cNvSpPr>
          <p:nvPr/>
        </p:nvSpPr>
        <p:spPr bwMode="auto">
          <a:xfrm>
            <a:off x="76200" y="0"/>
            <a:ext cx="0" cy="51435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991600" y="0"/>
            <a:ext cx="0" cy="51435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8839200" y="0"/>
            <a:ext cx="304800" cy="51435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8915400" y="0"/>
            <a:ext cx="0" cy="51435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Oval 11"/>
          <p:cNvSpPr/>
          <p:nvPr/>
        </p:nvSpPr>
        <p:spPr>
          <a:xfrm>
            <a:off x="8156448" y="4286250"/>
            <a:ext cx="548640" cy="41148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4300538"/>
            <a:ext cx="609600" cy="390906"/>
          </a:xfrm>
          <a:prstGeom prst="rect">
            <a:avLst/>
          </a:prstGeom>
        </p:spPr>
        <p:txBody>
          <a:bodyPr vert="horz" anchor="ctr"/>
          <a:lstStyle>
            <a:lvl1pPr algn="ctr" eaLnBrk="1" latinLnBrk="0" hangingPunct="1">
              <a:defRPr kumimoji="0" sz="1400" b="1">
                <a:solidFill>
                  <a:srgbClr val="FFFFFF"/>
                </a:solidFill>
              </a:defRPr>
            </a:lvl1pPr>
          </a:lstStyle>
          <a:p>
            <a:fld id="{492FF7A7-970A-42C3-9523-84C3FAAAB01A}"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hyperlink" Target="http://www.cdc.gov/" TargetMode="Externa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2ahUKEwjIuKXw9vXgAhWNHRQKHSPpAlAQjRx6BAgBEAU&amp;url=https://www.youtube.com/watch?v=yU9_V96MOF0&amp;psig=AOvVaw3RAECbc9TkW4CIiq4Ksk2_&amp;ust=1552250283444181" TargetMode="External"/><Relationship Id="rId7" Type="http://schemas.openxmlformats.org/officeDocument/2006/relationships/hyperlink" Target="http://www.who.org/" TargetMode="Externa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hyperlink" Target="https://www.google.co.uk/url?sa=i&amp;rct=j&amp;q=&amp;esrc=s&amp;source=images&amp;cd=&amp;cad=rja&amp;uact=8&amp;ved=2ahUKEwidhdThkOfhAhXN8OAKHR1cCm0QjRx6BAgBEAU&amp;url=https://en.wikipedia.org/wiki/Sustainable_Development_Goals&amp;psig=AOvVaw2lZElQfMTVHUl_hcZlu42Q&amp;ust=1556140339551600" TargetMode="Externa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uk/url?sa=i&amp;rct=j&amp;q=&amp;esrc=s&amp;source=images&amp;cd=&amp;cad=rja&amp;uact=8&amp;ved=2ahUKEwiRgcyexPrhAhUZ7eAKHf5uABMQjRx6BAgBEAU&amp;url=http://y96890em.beget.tech/good/643-african-american-nurses-history-term-paper-medical.html&amp;psig=AOvVaw0rgiyJungyJXVwEcPYBjuL&amp;ust=1556806969648244"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7.jpeg"/><Relationship Id="rId2" Type="http://schemas.openxmlformats.org/officeDocument/2006/relationships/hyperlink" Target="https://www.google.co.uk/url?sa=i&amp;rct=j&amp;q=&amp;esrc=s&amp;source=images&amp;cd=&amp;cad=rja&amp;uact=8&amp;ved=2ahUKEwjI9dP5-vXgAhUOmxQKHS_OAvYQjRx6BAgBEAU&amp;url=https://www.africatopsuccess.com/2014/06/17/day-of-the-african-child-senegal-is-calling-for-mobilization-for-the-youth/&amp;psig=AOvVaw25mt2apHp6z-MVH90ohJPW&amp;ust=1552251801876444" TargetMode="External"/><Relationship Id="rId1" Type="http://schemas.openxmlformats.org/officeDocument/2006/relationships/slideLayout" Target="../slideLayouts/slideLayout7.xml"/><Relationship Id="rId6" Type="http://schemas.openxmlformats.org/officeDocument/2006/relationships/hyperlink" Target="https://www.google.co.uk/url?sa=i&amp;rct=j&amp;q=&amp;esrc=s&amp;source=images&amp;cd=&amp;cad=rja&amp;uact=8&amp;ved=2ahUKEwjY26OF_vXgAhUR2eAKHb8HAhwQjRx6BAgBEAU&amp;url=https://myc4.wordpress.com/2013/03/08/international-womens-day-2013-women-entrepreneurs-in-east-africa/&amp;psig=AOvVaw2cLdx3ZYKhga0SZ4poXill&amp;ust=1552252656566753" TargetMode="External"/><Relationship Id="rId5" Type="http://schemas.openxmlformats.org/officeDocument/2006/relationships/image" Target="../media/image26.png"/><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hyperlink" Target="http://www.clipart-library.com/" TargetMode="External"/><Relationship Id="rId5" Type="http://schemas.openxmlformats.org/officeDocument/2006/relationships/image" Target="../media/image35.jpeg"/><Relationship Id="rId4" Type="http://schemas.openxmlformats.org/officeDocument/2006/relationships/image" Target="../media/image34.jpeg"/></Relationships>
</file>

<file path=ppt/slides/_rels/slide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s://temiville.wordpress.com/tag/proposal/" TargetMode="Externa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7504" y="3075806"/>
            <a:ext cx="8928992" cy="1944216"/>
          </a:xfrm>
          <a:solidFill>
            <a:schemeClr val="accent4">
              <a:lumMod val="20000"/>
              <a:lumOff val="80000"/>
            </a:schemeClr>
          </a:solidFill>
          <a:ln w="38100">
            <a:solidFill>
              <a:srgbClr val="C00000"/>
            </a:solidFill>
          </a:ln>
        </p:spPr>
        <p:txBody>
          <a:bodyPr>
            <a:noAutofit/>
          </a:bodyPr>
          <a:lstStyle/>
          <a:p>
            <a:pPr algn="ctr"/>
            <a:r>
              <a:rPr lang="en-GB" sz="2400" b="1" dirty="0" smtClean="0">
                <a:solidFill>
                  <a:schemeClr val="tx1"/>
                </a:solidFill>
              </a:rPr>
              <a:t>KEYNOTE ADDRESS PRESENTED BY PROFESSOR MILDRED E. JOHN, DEPARTMENT OF NURSING SCIENCE, UNIVERSITY OF CALABAR, CALABAR DURING NURSES’ WEEK/MIDWIVES’ DAY CELEBRATION, MAY 2019</a:t>
            </a:r>
            <a:endParaRPr lang="en-GB" sz="2400" dirty="0">
              <a:solidFill>
                <a:schemeClr val="tx1"/>
              </a:solidFill>
            </a:endParaRPr>
          </a:p>
        </p:txBody>
      </p:sp>
      <p:pic>
        <p:nvPicPr>
          <p:cNvPr id="4" name="Picture 6" descr="Related image"/>
          <p:cNvPicPr>
            <a:picLocks noChangeAspect="1" noChangeArrowheads="1"/>
          </p:cNvPicPr>
          <p:nvPr/>
        </p:nvPicPr>
        <p:blipFill>
          <a:blip r:embed="rId2" cstate="print"/>
          <a:srcRect/>
          <a:stretch>
            <a:fillRect/>
          </a:stretch>
        </p:blipFill>
        <p:spPr bwMode="auto">
          <a:xfrm>
            <a:off x="72008" y="123478"/>
            <a:ext cx="1835696" cy="2016224"/>
          </a:xfrm>
          <a:prstGeom prst="rect">
            <a:avLst/>
          </a:prstGeom>
          <a:noFill/>
          <a:ln w="38100">
            <a:solidFill>
              <a:srgbClr val="C00000"/>
            </a:solidFill>
          </a:ln>
        </p:spPr>
      </p:pic>
      <p:pic>
        <p:nvPicPr>
          <p:cNvPr id="5" name="Picture 8" descr="Image result for NANNM logo"/>
          <p:cNvPicPr>
            <a:picLocks noChangeAspect="1" noChangeArrowheads="1"/>
          </p:cNvPicPr>
          <p:nvPr/>
        </p:nvPicPr>
        <p:blipFill>
          <a:blip r:embed="rId3" cstate="print"/>
          <a:srcRect/>
          <a:stretch>
            <a:fillRect/>
          </a:stretch>
        </p:blipFill>
        <p:spPr bwMode="auto">
          <a:xfrm>
            <a:off x="7164288" y="123478"/>
            <a:ext cx="1872208" cy="1995686"/>
          </a:xfrm>
          <a:prstGeom prst="rect">
            <a:avLst/>
          </a:prstGeom>
          <a:noFill/>
          <a:ln w="38100">
            <a:solidFill>
              <a:srgbClr val="C00000"/>
            </a:solidFill>
          </a:ln>
        </p:spPr>
      </p:pic>
      <p:pic>
        <p:nvPicPr>
          <p:cNvPr id="7" name="Picture 2" descr="Image result for icn theme 2019"/>
          <p:cNvPicPr>
            <a:picLocks noChangeAspect="1" noChangeArrowheads="1"/>
          </p:cNvPicPr>
          <p:nvPr/>
        </p:nvPicPr>
        <p:blipFill>
          <a:blip r:embed="rId4" cstate="print"/>
          <a:srcRect/>
          <a:stretch>
            <a:fillRect/>
          </a:stretch>
        </p:blipFill>
        <p:spPr bwMode="auto">
          <a:xfrm>
            <a:off x="2123728" y="123478"/>
            <a:ext cx="4824536" cy="2736304"/>
          </a:xfrm>
          <a:prstGeom prst="rect">
            <a:avLst/>
          </a:prstGeom>
          <a:solidFill>
            <a:schemeClr val="accent3">
              <a:lumMod val="20000"/>
              <a:lumOff val="80000"/>
            </a:schemeClr>
          </a:solidFill>
          <a:ln w="57150">
            <a:solidFill>
              <a:srgbClr val="7030A0"/>
            </a:solid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92FF7A7-970A-42C3-9523-84C3FAAAB01A}" type="slidenum">
              <a:rPr lang="en-GB" smtClean="0"/>
              <a:pPr/>
              <a:t>10</a:t>
            </a:fld>
            <a:endParaRPr lang="en-GB" dirty="0"/>
          </a:p>
        </p:txBody>
      </p:sp>
      <p:sp>
        <p:nvSpPr>
          <p:cNvPr id="3" name="Title 1"/>
          <p:cNvSpPr txBox="1">
            <a:spLocks/>
          </p:cNvSpPr>
          <p:nvPr/>
        </p:nvSpPr>
        <p:spPr>
          <a:xfrm>
            <a:off x="2267744" y="51470"/>
            <a:ext cx="4320480" cy="565571"/>
          </a:xfrm>
          <a:prstGeom prst="rect">
            <a:avLst/>
          </a:prstGeom>
          <a:solidFill>
            <a:schemeClr val="accent4">
              <a:lumMod val="20000"/>
              <a:lumOff val="80000"/>
            </a:schemeClr>
          </a:solidFill>
          <a:ln w="57150">
            <a:solidFill>
              <a:srgbClr val="C00000"/>
            </a:solidFill>
          </a:ln>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000" b="1" i="0" u="none" strike="noStrike" kern="1200" cap="small" spc="0" normalizeH="0" baseline="0" noProof="0" dirty="0" smtClean="0">
                <a:ln>
                  <a:noFill/>
                </a:ln>
                <a:solidFill>
                  <a:schemeClr val="tx1"/>
                </a:solidFill>
                <a:effectLst/>
                <a:uLnTx/>
                <a:uFillTx/>
                <a:latin typeface="+mj-lt"/>
                <a:ea typeface="+mj-ea"/>
                <a:cs typeface="+mj-cs"/>
              </a:rPr>
              <a:t>Health for all</a:t>
            </a:r>
            <a:endParaRPr kumimoji="0" lang="en-GB" sz="3000" b="1" i="0" u="none" strike="noStrike" kern="1200" cap="small" spc="0" normalizeH="0" baseline="0" noProof="0" dirty="0">
              <a:ln>
                <a:noFill/>
              </a:ln>
              <a:solidFill>
                <a:schemeClr val="tx1"/>
              </a:solidFill>
              <a:effectLst/>
              <a:uLnTx/>
              <a:uFillTx/>
              <a:latin typeface="+mj-lt"/>
              <a:ea typeface="+mj-ea"/>
              <a:cs typeface="+mj-cs"/>
            </a:endParaRPr>
          </a:p>
        </p:txBody>
      </p:sp>
      <p:pic>
        <p:nvPicPr>
          <p:cNvPr id="87042" name="Picture 2" descr="Image result for health for all images"/>
          <p:cNvPicPr>
            <a:picLocks noChangeAspect="1" noChangeArrowheads="1"/>
          </p:cNvPicPr>
          <p:nvPr/>
        </p:nvPicPr>
        <p:blipFill>
          <a:blip r:embed="rId2" cstate="print"/>
          <a:srcRect/>
          <a:stretch>
            <a:fillRect/>
          </a:stretch>
        </p:blipFill>
        <p:spPr bwMode="auto">
          <a:xfrm>
            <a:off x="107504" y="771550"/>
            <a:ext cx="3384376" cy="3744416"/>
          </a:xfrm>
          <a:prstGeom prst="rect">
            <a:avLst/>
          </a:prstGeom>
          <a:noFill/>
          <a:ln w="38100">
            <a:solidFill>
              <a:srgbClr val="C00000"/>
            </a:solidFill>
          </a:ln>
        </p:spPr>
      </p:pic>
      <p:sp>
        <p:nvSpPr>
          <p:cNvPr id="6" name="Rectangle 5"/>
          <p:cNvSpPr/>
          <p:nvPr/>
        </p:nvSpPr>
        <p:spPr>
          <a:xfrm>
            <a:off x="107504" y="4558357"/>
            <a:ext cx="3312368" cy="461665"/>
          </a:xfrm>
          <a:prstGeom prst="rect">
            <a:avLst/>
          </a:prstGeom>
        </p:spPr>
        <p:txBody>
          <a:bodyPr wrap="square">
            <a:spAutoFit/>
          </a:bodyPr>
          <a:lstStyle/>
          <a:p>
            <a:pPr algn="ctr"/>
            <a:r>
              <a:rPr lang="en-GB" sz="2400" b="1" dirty="0" smtClean="0">
                <a:hlinkClick r:id="rId3"/>
              </a:rPr>
              <a:t>www.cdc.gov</a:t>
            </a:r>
            <a:r>
              <a:rPr lang="en-GB" sz="2400" b="1" dirty="0" smtClean="0"/>
              <a:t> </a:t>
            </a:r>
          </a:p>
        </p:txBody>
      </p:sp>
      <p:sp>
        <p:nvSpPr>
          <p:cNvPr id="7" name="Rectangle 6"/>
          <p:cNvSpPr/>
          <p:nvPr/>
        </p:nvSpPr>
        <p:spPr>
          <a:xfrm>
            <a:off x="3851920" y="771550"/>
            <a:ext cx="5184576" cy="3970318"/>
          </a:xfrm>
          <a:prstGeom prst="rect">
            <a:avLst/>
          </a:prstGeom>
        </p:spPr>
        <p:txBody>
          <a:bodyPr wrap="square">
            <a:spAutoFit/>
          </a:bodyPr>
          <a:lstStyle/>
          <a:p>
            <a:pPr algn="just"/>
            <a:r>
              <a:rPr lang="en-GB" sz="2800" b="1" dirty="0" smtClean="0"/>
              <a:t>HFA is based on the principle that all people should be able to </a:t>
            </a:r>
            <a:r>
              <a:rPr lang="en-GB" sz="2800" b="1" dirty="0" smtClean="0"/>
              <a:t>“</a:t>
            </a:r>
            <a:r>
              <a:rPr lang="en-GB" sz="2800" b="1" i="1" dirty="0" smtClean="0"/>
              <a:t>realize </a:t>
            </a:r>
            <a:r>
              <a:rPr lang="en-GB" sz="2800" b="1" i="1" dirty="0" smtClean="0"/>
              <a:t>their right to basic health services, and attain a level of health that would permit them to lead a socially and economically productive </a:t>
            </a:r>
            <a:r>
              <a:rPr lang="en-GB" sz="2800" b="1" i="1" dirty="0" smtClean="0"/>
              <a:t>life”</a:t>
            </a:r>
            <a:endParaRPr lang="en-GB" sz="2800" b="1" i="1" dirty="0" smtClean="0"/>
          </a:p>
        </p:txBody>
      </p:sp>
    </p:spTree>
  </p:cSld>
  <p:clrMapOvr>
    <a:masterClrMapping/>
  </p:clrMapOvr>
  <p:transition>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92FF7A7-970A-42C3-9523-84C3FAAAB01A}" type="slidenum">
              <a:rPr lang="en-GB" smtClean="0"/>
              <a:pPr/>
              <a:t>11</a:t>
            </a:fld>
            <a:endParaRPr lang="en-GB" dirty="0"/>
          </a:p>
        </p:txBody>
      </p:sp>
      <p:pic>
        <p:nvPicPr>
          <p:cNvPr id="3" name="Picture 2" descr="Image result for health for all"/>
          <p:cNvPicPr>
            <a:picLocks noChangeAspect="1" noChangeArrowheads="1"/>
          </p:cNvPicPr>
          <p:nvPr/>
        </p:nvPicPr>
        <p:blipFill>
          <a:blip r:embed="rId2" cstate="print"/>
          <a:srcRect/>
          <a:stretch>
            <a:fillRect/>
          </a:stretch>
        </p:blipFill>
        <p:spPr bwMode="auto">
          <a:xfrm>
            <a:off x="107504" y="2283718"/>
            <a:ext cx="3312368" cy="2736304"/>
          </a:xfrm>
          <a:prstGeom prst="rect">
            <a:avLst/>
          </a:prstGeom>
          <a:noFill/>
          <a:ln w="38100">
            <a:solidFill>
              <a:schemeClr val="accent2">
                <a:lumMod val="75000"/>
              </a:schemeClr>
            </a:solidFill>
          </a:ln>
        </p:spPr>
      </p:pic>
      <p:sp>
        <p:nvSpPr>
          <p:cNvPr id="8" name="Rectangle 7"/>
          <p:cNvSpPr/>
          <p:nvPr/>
        </p:nvSpPr>
        <p:spPr>
          <a:xfrm>
            <a:off x="5508104" y="2211710"/>
            <a:ext cx="3528392" cy="2862322"/>
          </a:xfrm>
          <a:prstGeom prst="rect">
            <a:avLst/>
          </a:prstGeom>
          <a:noFill/>
          <a:ln w="38100">
            <a:solidFill>
              <a:schemeClr val="accent2">
                <a:lumMod val="75000"/>
              </a:schemeClr>
            </a:solidFill>
          </a:ln>
        </p:spPr>
        <p:txBody>
          <a:bodyPr wrap="square" lIns="91440" tIns="45720" rIns="91440" bIns="45720">
            <a:spAutoFit/>
          </a:bodyPr>
          <a:lstStyle/>
          <a:p>
            <a:pPr algn="ctr"/>
            <a:r>
              <a:rPr lang="en-US" sz="3000" b="1" cap="none" spc="0" dirty="0" smtClean="0">
                <a:ln w="10160">
                  <a:solidFill>
                    <a:schemeClr val="accent1"/>
                  </a:solidFill>
                  <a:prstDash val="solid"/>
                </a:ln>
                <a:latin typeface="Tahoma" pitchFamily="34" charset="0"/>
                <a:ea typeface="Tahoma" pitchFamily="34" charset="0"/>
                <a:cs typeface="Tahoma" pitchFamily="34" charset="0"/>
              </a:rPr>
              <a:t>Access to healthcare should </a:t>
            </a:r>
          </a:p>
          <a:p>
            <a:pPr algn="ctr"/>
            <a:r>
              <a:rPr lang="en-US" sz="3000" b="1" dirty="0" smtClean="0">
                <a:ln w="10160">
                  <a:solidFill>
                    <a:schemeClr val="accent1"/>
                  </a:solidFill>
                  <a:prstDash val="solid"/>
                </a:ln>
                <a:latin typeface="Tahoma" pitchFamily="34" charset="0"/>
                <a:ea typeface="Tahoma" pitchFamily="34" charset="0"/>
                <a:cs typeface="Tahoma" pitchFamily="34" charset="0"/>
              </a:rPr>
              <a:t>n</a:t>
            </a:r>
            <a:r>
              <a:rPr lang="en-US" sz="3000" b="1" cap="none" spc="0" dirty="0" smtClean="0">
                <a:ln w="10160">
                  <a:solidFill>
                    <a:schemeClr val="accent1"/>
                  </a:solidFill>
                  <a:prstDash val="solid"/>
                </a:ln>
                <a:latin typeface="Tahoma" pitchFamily="34" charset="0"/>
                <a:ea typeface="Tahoma" pitchFamily="34" charset="0"/>
                <a:cs typeface="Tahoma" pitchFamily="34" charset="0"/>
              </a:rPr>
              <a:t>ot </a:t>
            </a:r>
            <a:r>
              <a:rPr lang="en-US" sz="3000" b="1" cap="none" spc="0" dirty="0" smtClean="0">
                <a:ln w="10160">
                  <a:solidFill>
                    <a:schemeClr val="accent1"/>
                  </a:solidFill>
                  <a:prstDash val="solid"/>
                </a:ln>
                <a:latin typeface="Tahoma" pitchFamily="34" charset="0"/>
                <a:ea typeface="Tahoma" pitchFamily="34" charset="0"/>
                <a:cs typeface="Tahoma" pitchFamily="34" charset="0"/>
              </a:rPr>
              <a:t>depend on who or where you are  </a:t>
            </a:r>
            <a:endParaRPr lang="en-US" sz="3000" b="1" cap="none" spc="0" dirty="0">
              <a:ln w="10160">
                <a:solidFill>
                  <a:schemeClr val="accent1"/>
                </a:solidFill>
                <a:prstDash val="solid"/>
              </a:ln>
              <a:latin typeface="Tahoma" pitchFamily="34" charset="0"/>
              <a:ea typeface="Tahoma" pitchFamily="34" charset="0"/>
              <a:cs typeface="Tahoma" pitchFamily="34" charset="0"/>
            </a:endParaRPr>
          </a:p>
        </p:txBody>
      </p:sp>
      <p:sp>
        <p:nvSpPr>
          <p:cNvPr id="6" name="Rectangle 5"/>
          <p:cNvSpPr/>
          <p:nvPr/>
        </p:nvSpPr>
        <p:spPr>
          <a:xfrm>
            <a:off x="3563888" y="3291830"/>
            <a:ext cx="1800200" cy="830997"/>
          </a:xfrm>
          <a:prstGeom prst="rect">
            <a:avLst/>
          </a:prstGeom>
          <a:solidFill>
            <a:schemeClr val="accent4">
              <a:lumMod val="20000"/>
              <a:lumOff val="80000"/>
            </a:schemeClr>
          </a:solidFill>
          <a:ln w="38100">
            <a:solidFill>
              <a:srgbClr val="C00000"/>
            </a:solidFill>
          </a:ln>
        </p:spPr>
        <p:txBody>
          <a:bodyPr wrap="square">
            <a:spAutoFit/>
          </a:bodyPr>
          <a:lstStyle/>
          <a:p>
            <a:pPr algn="ctr"/>
            <a:r>
              <a:rPr lang="en-GB" sz="2400" b="1" dirty="0" smtClean="0"/>
              <a:t>Implies that </a:t>
            </a:r>
          </a:p>
        </p:txBody>
      </p:sp>
      <p:sp>
        <p:nvSpPr>
          <p:cNvPr id="9" name="Rectangle 8"/>
          <p:cNvSpPr/>
          <p:nvPr/>
        </p:nvSpPr>
        <p:spPr>
          <a:xfrm>
            <a:off x="107504" y="123478"/>
            <a:ext cx="8856984" cy="2092881"/>
          </a:xfrm>
          <a:prstGeom prst="rect">
            <a:avLst/>
          </a:prstGeom>
        </p:spPr>
        <p:txBody>
          <a:bodyPr wrap="square">
            <a:spAutoFit/>
          </a:bodyPr>
          <a:lstStyle/>
          <a:p>
            <a:pPr marL="274320" lvl="1" algn="just">
              <a:spcBef>
                <a:spcPts val="600"/>
              </a:spcBef>
              <a:buSzPct val="70000"/>
            </a:pPr>
            <a:r>
              <a:rPr lang="en-US" sz="2800" b="1" dirty="0" smtClean="0"/>
              <a:t>As a signatory to the Alma Ata Declaration of 1978, Nigeria owes her citizens the right to access quality and affordable essential health care no matter their location</a:t>
            </a:r>
          </a:p>
          <a:p>
            <a:endParaRPr lang="en-GB" dirty="0"/>
          </a:p>
        </p:txBody>
      </p:sp>
    </p:spTree>
  </p:cSld>
  <p:clrMapOvr>
    <a:masterClrMapping/>
  </p:clrMapOvr>
  <p:transition>
    <p:cover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504" y="123478"/>
            <a:ext cx="8928992" cy="4896544"/>
          </a:xfrm>
        </p:spPr>
        <p:txBody>
          <a:bodyPr>
            <a:noAutofit/>
          </a:bodyPr>
          <a:lstStyle/>
          <a:p>
            <a:pPr algn="just"/>
            <a:r>
              <a:rPr lang="en-GB" sz="2600" b="1" dirty="0" smtClean="0"/>
              <a:t>Health for All:</a:t>
            </a:r>
          </a:p>
          <a:p>
            <a:pPr algn="just">
              <a:buFont typeface="Wingdings" pitchFamily="2" charset="2"/>
              <a:buChar char="v"/>
            </a:pPr>
            <a:r>
              <a:rPr lang="en-GB" sz="2600" b="1" dirty="0" smtClean="0">
                <a:solidFill>
                  <a:srgbClr val="C00000"/>
                </a:solidFill>
              </a:rPr>
              <a:t>Affirms</a:t>
            </a:r>
            <a:r>
              <a:rPr lang="en-GB" sz="2600" b="1" dirty="0" smtClean="0"/>
              <a:t> </a:t>
            </a:r>
            <a:r>
              <a:rPr lang="en-GB" sz="2600" b="1" i="1" dirty="0" smtClean="0"/>
              <a:t>health equity; </a:t>
            </a:r>
            <a:r>
              <a:rPr lang="en-GB" sz="2600" b="1" dirty="0" smtClean="0"/>
              <a:t>and </a:t>
            </a:r>
            <a:r>
              <a:rPr lang="en-GB" sz="2600" b="1" i="1" dirty="0" smtClean="0"/>
              <a:t>access to basic health services</a:t>
            </a:r>
            <a:r>
              <a:rPr lang="en-GB" sz="2600" b="1" dirty="0" smtClean="0"/>
              <a:t> for everyone as a fundamental human right </a:t>
            </a:r>
          </a:p>
          <a:p>
            <a:pPr algn="just">
              <a:buFont typeface="Wingdings" pitchFamily="2" charset="2"/>
              <a:buChar char="v"/>
            </a:pPr>
            <a:r>
              <a:rPr lang="en-GB" sz="2600" b="1" dirty="0" smtClean="0">
                <a:solidFill>
                  <a:srgbClr val="C00000"/>
                </a:solidFill>
              </a:rPr>
              <a:t>Envisions</a:t>
            </a:r>
            <a:r>
              <a:rPr lang="en-GB" sz="2600" b="1" dirty="0" smtClean="0"/>
              <a:t> </a:t>
            </a:r>
            <a:r>
              <a:rPr lang="en-GB" sz="2600" b="1" i="1" dirty="0" smtClean="0"/>
              <a:t>securing the health and well being of people</a:t>
            </a:r>
            <a:r>
              <a:rPr lang="en-GB" sz="2600" b="1" dirty="0" smtClean="0"/>
              <a:t> by </a:t>
            </a:r>
            <a:r>
              <a:rPr lang="en-GB" sz="2600" b="1" i="1" dirty="0" smtClean="0"/>
              <a:t>removing obstacles to health</a:t>
            </a:r>
            <a:r>
              <a:rPr lang="en-GB" sz="2600" b="1" dirty="0" smtClean="0"/>
              <a:t> and </a:t>
            </a:r>
            <a:r>
              <a:rPr lang="en-GB" sz="2600" b="1" i="1" dirty="0" smtClean="0"/>
              <a:t>bringing health within reach of </a:t>
            </a:r>
            <a:r>
              <a:rPr lang="en-GB" sz="2600" b="1" i="1" dirty="0" smtClean="0"/>
              <a:t>everybody</a:t>
            </a:r>
          </a:p>
          <a:p>
            <a:pPr algn="just">
              <a:buFont typeface="Wingdings" pitchFamily="2" charset="2"/>
              <a:buChar char="v"/>
            </a:pPr>
            <a:r>
              <a:rPr lang="en-GB" sz="2600" b="1" dirty="0" smtClean="0">
                <a:solidFill>
                  <a:srgbClr val="C00000"/>
                </a:solidFill>
              </a:rPr>
              <a:t>Implies</a:t>
            </a:r>
            <a:r>
              <a:rPr lang="en-GB" sz="2600" b="1" dirty="0" smtClean="0"/>
              <a:t> that </a:t>
            </a:r>
            <a:r>
              <a:rPr lang="en-GB" sz="2600" b="1" dirty="0" smtClean="0"/>
              <a:t>resources for health are evenly distributed </a:t>
            </a:r>
            <a:r>
              <a:rPr lang="en-GB" sz="2600" b="1" dirty="0" smtClean="0"/>
              <a:t>and </a:t>
            </a:r>
            <a:r>
              <a:rPr lang="en-GB" sz="2600" b="1" dirty="0" smtClean="0"/>
              <a:t>accessible to </a:t>
            </a:r>
            <a:r>
              <a:rPr lang="en-GB" sz="2600" b="1" dirty="0" smtClean="0"/>
              <a:t>everyone, with progressive </a:t>
            </a:r>
            <a:r>
              <a:rPr lang="en-GB" sz="2600" b="1" dirty="0" smtClean="0"/>
              <a:t>expansion of coverage as more resources become available</a:t>
            </a:r>
          </a:p>
        </p:txBody>
      </p:sp>
      <p:sp>
        <p:nvSpPr>
          <p:cNvPr id="4" name="Slide Number Placeholder 3"/>
          <p:cNvSpPr>
            <a:spLocks noGrp="1"/>
          </p:cNvSpPr>
          <p:nvPr>
            <p:ph type="sldNum" sz="quarter" idx="15"/>
          </p:nvPr>
        </p:nvSpPr>
        <p:spPr/>
        <p:txBody>
          <a:bodyPr/>
          <a:lstStyle/>
          <a:p>
            <a:fld id="{492FF7A7-970A-42C3-9523-84C3FAAAB01A}" type="slidenum">
              <a:rPr lang="en-GB" smtClean="0"/>
              <a:pPr/>
              <a:t>12</a:t>
            </a:fld>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2FF7A7-970A-42C3-9523-84C3FAAAB01A}" type="slidenum">
              <a:rPr lang="en-GB" smtClean="0"/>
              <a:pPr/>
              <a:t>13</a:t>
            </a:fld>
            <a:endParaRPr lang="en-GB" dirty="0"/>
          </a:p>
        </p:txBody>
      </p:sp>
      <p:pic>
        <p:nvPicPr>
          <p:cNvPr id="3" name="Picture 2" descr="Related image"/>
          <p:cNvPicPr>
            <a:picLocks noChangeAspect="1" noChangeArrowheads="1"/>
          </p:cNvPicPr>
          <p:nvPr/>
        </p:nvPicPr>
        <p:blipFill>
          <a:blip r:embed="rId2" cstate="print"/>
          <a:srcRect/>
          <a:stretch>
            <a:fillRect/>
          </a:stretch>
        </p:blipFill>
        <p:spPr bwMode="auto">
          <a:xfrm>
            <a:off x="107505" y="2427734"/>
            <a:ext cx="4248472" cy="2232248"/>
          </a:xfrm>
          <a:prstGeom prst="rect">
            <a:avLst/>
          </a:prstGeom>
          <a:noFill/>
          <a:ln w="38100">
            <a:solidFill>
              <a:srgbClr val="C00000"/>
            </a:solidFill>
          </a:ln>
        </p:spPr>
      </p:pic>
      <p:pic>
        <p:nvPicPr>
          <p:cNvPr id="5" name="Picture 2" descr="Image result for health is a human right">
            <a:hlinkClick r:id="rId3"/>
          </p:cNvPr>
          <p:cNvPicPr>
            <a:picLocks noChangeAspect="1" noChangeArrowheads="1"/>
          </p:cNvPicPr>
          <p:nvPr/>
        </p:nvPicPr>
        <p:blipFill>
          <a:blip r:embed="rId4" cstate="print"/>
          <a:srcRect/>
          <a:stretch>
            <a:fillRect/>
          </a:stretch>
        </p:blipFill>
        <p:spPr bwMode="auto">
          <a:xfrm>
            <a:off x="4716016" y="123478"/>
            <a:ext cx="4320480" cy="2160240"/>
          </a:xfrm>
          <a:prstGeom prst="rect">
            <a:avLst/>
          </a:prstGeom>
          <a:noFill/>
          <a:ln w="38100">
            <a:solidFill>
              <a:schemeClr val="accent3"/>
            </a:solidFill>
          </a:ln>
        </p:spPr>
      </p:pic>
      <p:pic>
        <p:nvPicPr>
          <p:cNvPr id="6" name="Picture 2" descr="Image result for sdgs">
            <a:hlinkClick r:id="rId5"/>
          </p:cNvPr>
          <p:cNvPicPr>
            <a:picLocks noChangeAspect="1" noChangeArrowheads="1"/>
          </p:cNvPicPr>
          <p:nvPr/>
        </p:nvPicPr>
        <p:blipFill>
          <a:blip r:embed="rId6" cstate="print"/>
          <a:srcRect/>
          <a:stretch>
            <a:fillRect/>
          </a:stretch>
        </p:blipFill>
        <p:spPr bwMode="auto">
          <a:xfrm>
            <a:off x="4644008" y="2499742"/>
            <a:ext cx="4392488" cy="2160240"/>
          </a:xfrm>
          <a:prstGeom prst="rect">
            <a:avLst/>
          </a:prstGeom>
          <a:noFill/>
          <a:ln w="38100">
            <a:solidFill>
              <a:srgbClr val="C00000"/>
            </a:solidFill>
          </a:ln>
        </p:spPr>
      </p:pic>
      <p:sp>
        <p:nvSpPr>
          <p:cNvPr id="7" name="Rectangle 6"/>
          <p:cNvSpPr/>
          <p:nvPr/>
        </p:nvSpPr>
        <p:spPr>
          <a:xfrm>
            <a:off x="107504" y="123478"/>
            <a:ext cx="4392488" cy="1815882"/>
          </a:xfrm>
          <a:prstGeom prst="rect">
            <a:avLst/>
          </a:prstGeom>
        </p:spPr>
        <p:txBody>
          <a:bodyPr wrap="square">
            <a:spAutoFit/>
          </a:bodyPr>
          <a:lstStyle/>
          <a:p>
            <a:pPr algn="ctr"/>
            <a:r>
              <a:rPr lang="en-GB" sz="2800" b="1" dirty="0" smtClean="0"/>
              <a:t>Other mandates and strategies operate hand-in-hand to achieve ‘Health for All’ </a:t>
            </a:r>
          </a:p>
        </p:txBody>
      </p:sp>
      <p:sp>
        <p:nvSpPr>
          <p:cNvPr id="8" name="Rectangle 7"/>
          <p:cNvSpPr/>
          <p:nvPr/>
        </p:nvSpPr>
        <p:spPr>
          <a:xfrm>
            <a:off x="107504" y="4630365"/>
            <a:ext cx="8208912" cy="461665"/>
          </a:xfrm>
          <a:prstGeom prst="rect">
            <a:avLst/>
          </a:prstGeom>
        </p:spPr>
        <p:txBody>
          <a:bodyPr wrap="square">
            <a:spAutoFit/>
          </a:bodyPr>
          <a:lstStyle/>
          <a:p>
            <a:pPr algn="ctr" fontAlgn="base"/>
            <a:r>
              <a:rPr lang="en-GB" sz="2400" b="1" dirty="0" smtClean="0">
                <a:hlinkClick r:id="rId7"/>
              </a:rPr>
              <a:t>www.who.org</a:t>
            </a:r>
            <a:r>
              <a:rPr lang="en-GB" sz="2400" b="1" dirty="0" smtClean="0"/>
              <a:t> </a:t>
            </a:r>
          </a:p>
        </p:txBody>
      </p:sp>
    </p:spTree>
  </p:cSld>
  <p:clrMapOvr>
    <a:masterClrMapping/>
  </p:clrMapOvr>
  <p:transition>
    <p:push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504" y="699542"/>
            <a:ext cx="8928992" cy="3744416"/>
          </a:xfrm>
        </p:spPr>
        <p:txBody>
          <a:bodyPr>
            <a:noAutofit/>
          </a:bodyPr>
          <a:lstStyle/>
          <a:p>
            <a:pPr algn="just"/>
            <a:r>
              <a:rPr lang="en-GB" sz="3200" b="1" dirty="0" smtClean="0"/>
              <a:t>Achieving </a:t>
            </a:r>
            <a:r>
              <a:rPr lang="en-GB" sz="3200" b="1" dirty="0" smtClean="0"/>
              <a:t>HFA is everyone’s responsibility (the nation, health system, health workers,  healthcare consumers, stakeholders etc.); and a strong and comprehensive primary healthcare is the cornerstone for achieving ‘Health for All</a:t>
            </a:r>
          </a:p>
        </p:txBody>
      </p:sp>
      <p:sp>
        <p:nvSpPr>
          <p:cNvPr id="4" name="Slide Number Placeholder 3"/>
          <p:cNvSpPr>
            <a:spLocks noGrp="1"/>
          </p:cNvSpPr>
          <p:nvPr>
            <p:ph type="sldNum" sz="quarter" idx="15"/>
          </p:nvPr>
        </p:nvSpPr>
        <p:spPr/>
        <p:txBody>
          <a:bodyPr/>
          <a:lstStyle/>
          <a:p>
            <a:fld id="{492FF7A7-970A-42C3-9523-84C3FAAAB01A}" type="slidenum">
              <a:rPr lang="en-GB" smtClean="0"/>
              <a:pPr/>
              <a:t>14</a:t>
            </a:fld>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504" y="123478"/>
            <a:ext cx="8928992" cy="4896544"/>
          </a:xfrm>
        </p:spPr>
        <p:txBody>
          <a:bodyPr>
            <a:noAutofit/>
          </a:bodyPr>
          <a:lstStyle/>
          <a:p>
            <a:pPr algn="just">
              <a:buFont typeface="Wingdings" pitchFamily="2" charset="2"/>
              <a:buChar char="Ø"/>
            </a:pPr>
            <a:r>
              <a:rPr lang="en-GB" sz="2700" b="1" dirty="0" smtClean="0">
                <a:solidFill>
                  <a:srgbClr val="C00000"/>
                </a:solidFill>
              </a:rPr>
              <a:t>The Nation</a:t>
            </a:r>
            <a:r>
              <a:rPr lang="en-GB" sz="2700" b="1" dirty="0" smtClean="0"/>
              <a:t> has the responsibility of: </a:t>
            </a:r>
          </a:p>
          <a:p>
            <a:pPr algn="just">
              <a:buFont typeface="Wingdings" pitchFamily="2" charset="2"/>
              <a:buChar char="ü"/>
            </a:pPr>
            <a:r>
              <a:rPr lang="en-GB" sz="2700" b="1" dirty="0" smtClean="0"/>
              <a:t>Putting in place policies that enhance health coverage </a:t>
            </a:r>
          </a:p>
          <a:p>
            <a:pPr algn="just">
              <a:buFont typeface="Wingdings" pitchFamily="2" charset="2"/>
              <a:buChar char="ü"/>
            </a:pPr>
            <a:r>
              <a:rPr lang="en-GB" sz="2700" b="1" dirty="0" smtClean="0"/>
              <a:t>Ensuring effective health delivery </a:t>
            </a:r>
          </a:p>
          <a:p>
            <a:pPr algn="just">
              <a:buFont typeface="Wingdings" pitchFamily="2" charset="2"/>
              <a:buChar char="ü"/>
            </a:pPr>
            <a:r>
              <a:rPr lang="en-GB" sz="2700" b="1" dirty="0" smtClean="0"/>
              <a:t>Providing adequate health </a:t>
            </a:r>
            <a:r>
              <a:rPr lang="en-GB" sz="2700" b="1" dirty="0" smtClean="0"/>
              <a:t>workforce</a:t>
            </a:r>
            <a:endParaRPr lang="en-GB" sz="2700" b="1" dirty="0" smtClean="0"/>
          </a:p>
          <a:p>
            <a:pPr algn="just">
              <a:buFont typeface="Wingdings" pitchFamily="2" charset="2"/>
              <a:buChar char="ü"/>
            </a:pPr>
            <a:r>
              <a:rPr lang="en-GB" sz="2700" b="1" dirty="0" smtClean="0"/>
              <a:t>Increasing access to quality essential healthcare services at affordable cost </a:t>
            </a:r>
            <a:endParaRPr lang="en-GB" sz="2700" b="1" dirty="0" smtClean="0"/>
          </a:p>
          <a:p>
            <a:pPr algn="just">
              <a:buFont typeface="Wingdings" pitchFamily="2" charset="2"/>
              <a:buChar char="Ø"/>
            </a:pPr>
            <a:r>
              <a:rPr lang="en-GB" sz="2700" b="1" dirty="0" smtClean="0">
                <a:solidFill>
                  <a:srgbClr val="C00000"/>
                </a:solidFill>
              </a:rPr>
              <a:t>Stakeholders in health</a:t>
            </a:r>
            <a:r>
              <a:rPr lang="en-GB" sz="2700" b="1" dirty="0" smtClean="0"/>
              <a:t> (NGOs, CBOs, politicians) have the responsibility to ensure that the healthcare system is fulfilling its goals and </a:t>
            </a:r>
            <a:r>
              <a:rPr lang="en-GB" sz="2700" b="1" dirty="0" smtClean="0"/>
              <a:t>mandate</a:t>
            </a:r>
            <a:endParaRPr lang="en-GB" sz="2700" b="1" dirty="0" smtClean="0"/>
          </a:p>
        </p:txBody>
      </p:sp>
      <p:sp>
        <p:nvSpPr>
          <p:cNvPr id="4" name="Slide Number Placeholder 3"/>
          <p:cNvSpPr>
            <a:spLocks noGrp="1"/>
          </p:cNvSpPr>
          <p:nvPr>
            <p:ph type="sldNum" sz="quarter" idx="15"/>
          </p:nvPr>
        </p:nvSpPr>
        <p:spPr/>
        <p:txBody>
          <a:bodyPr/>
          <a:lstStyle/>
          <a:p>
            <a:fld id="{492FF7A7-970A-42C3-9523-84C3FAAAB01A}" type="slidenum">
              <a:rPr lang="en-GB" smtClean="0"/>
              <a:pPr/>
              <a:t>15</a:t>
            </a:fld>
            <a:endParaRPr lang="en-GB" dirty="0"/>
          </a:p>
        </p:txBody>
      </p:sp>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504" y="123478"/>
            <a:ext cx="8928992" cy="4896544"/>
          </a:xfrm>
        </p:spPr>
        <p:txBody>
          <a:bodyPr>
            <a:noAutofit/>
          </a:bodyPr>
          <a:lstStyle/>
          <a:p>
            <a:pPr algn="just">
              <a:buFont typeface="Wingdings" pitchFamily="2" charset="2"/>
              <a:buChar char="Ø"/>
            </a:pPr>
            <a:r>
              <a:rPr lang="en-GB" sz="2900" b="1" dirty="0" smtClean="0">
                <a:solidFill>
                  <a:srgbClr val="C00000"/>
                </a:solidFill>
              </a:rPr>
              <a:t>Health care providers</a:t>
            </a:r>
            <a:r>
              <a:rPr lang="en-GB" sz="2900" b="1" dirty="0" smtClean="0"/>
              <a:t> have the responsibility of helping to strengthen the health system and providing quality services to make them acceptable to the populace, and reaching out to the underserved and </a:t>
            </a:r>
            <a:r>
              <a:rPr lang="en-GB" sz="2900" b="1" dirty="0" smtClean="0"/>
              <a:t>unreached</a:t>
            </a:r>
          </a:p>
          <a:p>
            <a:pPr algn="just">
              <a:buFont typeface="Wingdings" pitchFamily="2" charset="2"/>
              <a:buChar char="Ø"/>
            </a:pPr>
            <a:r>
              <a:rPr lang="en-GB" sz="2900" b="1" dirty="0" smtClean="0">
                <a:solidFill>
                  <a:srgbClr val="C00000"/>
                </a:solidFill>
              </a:rPr>
              <a:t>Healthcare consumers</a:t>
            </a:r>
            <a:r>
              <a:rPr lang="en-GB" sz="2900" b="1" dirty="0" smtClean="0"/>
              <a:t> need to be responsible and committed to accessing, utilizing, and engaging with available </a:t>
            </a:r>
            <a:r>
              <a:rPr lang="en-GB" sz="2900" b="1" dirty="0" smtClean="0"/>
              <a:t>services</a:t>
            </a:r>
            <a:endParaRPr lang="en-GB" sz="2900" b="1" dirty="0" smtClean="0"/>
          </a:p>
        </p:txBody>
      </p:sp>
      <p:sp>
        <p:nvSpPr>
          <p:cNvPr id="4" name="Slide Number Placeholder 3"/>
          <p:cNvSpPr>
            <a:spLocks noGrp="1"/>
          </p:cNvSpPr>
          <p:nvPr>
            <p:ph type="sldNum" sz="quarter" idx="15"/>
          </p:nvPr>
        </p:nvSpPr>
        <p:spPr/>
        <p:txBody>
          <a:bodyPr/>
          <a:lstStyle/>
          <a:p>
            <a:fld id="{492FF7A7-970A-42C3-9523-84C3FAAAB01A}" type="slidenum">
              <a:rPr lang="en-GB" smtClean="0"/>
              <a:pPr/>
              <a:t>16</a:t>
            </a:fld>
            <a:endParaRPr lang="en-GB" dirty="0"/>
          </a:p>
        </p:txBody>
      </p:sp>
    </p:spTree>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3584" y="123478"/>
            <a:ext cx="8932912" cy="4896544"/>
          </a:xfrm>
        </p:spPr>
        <p:txBody>
          <a:bodyPr>
            <a:normAutofit lnSpcReduction="10000"/>
          </a:bodyPr>
          <a:lstStyle/>
          <a:p>
            <a:pPr algn="just">
              <a:buFont typeface="Wingdings" pitchFamily="2" charset="2"/>
              <a:buChar char="Ø"/>
            </a:pPr>
            <a:r>
              <a:rPr lang="en-GB" sz="2800" b="1" dirty="0" smtClean="0">
                <a:solidFill>
                  <a:srgbClr val="C00000"/>
                </a:solidFill>
              </a:rPr>
              <a:t>The </a:t>
            </a:r>
            <a:r>
              <a:rPr lang="en-GB" sz="2800" b="1" dirty="0" smtClean="0">
                <a:solidFill>
                  <a:srgbClr val="C00000"/>
                </a:solidFill>
              </a:rPr>
              <a:t>health system itself</a:t>
            </a:r>
            <a:r>
              <a:rPr lang="en-GB" sz="2800" b="1" dirty="0" smtClean="0"/>
              <a:t> needs to ensure the existence of certain factors in order to achieve HFA - accessibility, affordability, quality, and utilization of services </a:t>
            </a:r>
          </a:p>
          <a:p>
            <a:pPr algn="just">
              <a:buFont typeface="Wingdings" pitchFamily="2" charset="2"/>
              <a:buChar char="v"/>
            </a:pPr>
            <a:r>
              <a:rPr lang="en-GB" sz="2800" b="1" dirty="0" smtClean="0">
                <a:solidFill>
                  <a:srgbClr val="C00000"/>
                </a:solidFill>
              </a:rPr>
              <a:t>Accessibility </a:t>
            </a:r>
            <a:r>
              <a:rPr lang="en-GB" sz="2800" b="1" dirty="0" smtClean="0"/>
              <a:t>of services:</a:t>
            </a:r>
            <a:endParaRPr lang="en-GB" sz="2800" b="1" dirty="0" smtClean="0">
              <a:solidFill>
                <a:srgbClr val="C00000"/>
              </a:solidFill>
            </a:endParaRPr>
          </a:p>
          <a:p>
            <a:pPr algn="just">
              <a:buFont typeface="Wingdings" pitchFamily="2" charset="2"/>
              <a:buChar char="ü"/>
            </a:pPr>
            <a:r>
              <a:rPr lang="en-GB" sz="2800" b="1" dirty="0" smtClean="0"/>
              <a:t>Physical accessibility (</a:t>
            </a:r>
            <a:r>
              <a:rPr lang="en-GB" sz="2800" b="1" dirty="0" smtClean="0">
                <a:solidFill>
                  <a:srgbClr val="C00000"/>
                </a:solidFill>
              </a:rPr>
              <a:t>coverage</a:t>
            </a:r>
            <a:r>
              <a:rPr lang="en-GB" sz="2800" b="1" dirty="0" smtClean="0"/>
              <a:t>) services within acceptable distance and physical reach) </a:t>
            </a:r>
          </a:p>
          <a:p>
            <a:pPr algn="just">
              <a:buFont typeface="Wingdings" pitchFamily="2" charset="2"/>
              <a:buChar char="ü"/>
            </a:pPr>
            <a:r>
              <a:rPr lang="en-GB" sz="2800" b="1" dirty="0" smtClean="0"/>
              <a:t>Cultural accessibility (</a:t>
            </a:r>
            <a:r>
              <a:rPr lang="en-GB" sz="2800" b="1" dirty="0" smtClean="0">
                <a:solidFill>
                  <a:srgbClr val="C00000"/>
                </a:solidFill>
              </a:rPr>
              <a:t>acceptability</a:t>
            </a:r>
            <a:r>
              <a:rPr lang="en-GB" sz="2800" b="1" dirty="0" smtClean="0"/>
              <a:t> of services irrespective of cultural beliefs)</a:t>
            </a:r>
          </a:p>
          <a:p>
            <a:pPr algn="just">
              <a:buFont typeface="Wingdings" pitchFamily="2" charset="2"/>
              <a:buChar char="ü"/>
            </a:pPr>
            <a:r>
              <a:rPr lang="en-GB" sz="2800" b="1" dirty="0" smtClean="0"/>
              <a:t>Economic accessibility </a:t>
            </a:r>
            <a:r>
              <a:rPr lang="en-GB" sz="2800" b="1" dirty="0" smtClean="0">
                <a:solidFill>
                  <a:srgbClr val="C00000"/>
                </a:solidFill>
              </a:rPr>
              <a:t>(affordability)</a:t>
            </a:r>
          </a:p>
        </p:txBody>
      </p:sp>
      <p:sp>
        <p:nvSpPr>
          <p:cNvPr id="4" name="Slide Number Placeholder 3"/>
          <p:cNvSpPr>
            <a:spLocks noGrp="1"/>
          </p:cNvSpPr>
          <p:nvPr>
            <p:ph type="sldNum" sz="quarter" idx="15"/>
          </p:nvPr>
        </p:nvSpPr>
        <p:spPr/>
        <p:txBody>
          <a:bodyPr/>
          <a:lstStyle/>
          <a:p>
            <a:fld id="{492FF7A7-970A-42C3-9523-84C3FAAAB01A}" type="slidenum">
              <a:rPr lang="en-GB" smtClean="0"/>
              <a:pPr/>
              <a:t>17</a:t>
            </a:fld>
            <a:endParaRPr lang="en-GB" dirty="0"/>
          </a:p>
        </p:txBody>
      </p:sp>
    </p:spTree>
  </p:cSld>
  <p:clrMapOvr>
    <a:masterClrMapping/>
  </p:clrMapOvr>
  <p:transition>
    <p:cover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504" y="123478"/>
            <a:ext cx="8928992" cy="4896544"/>
          </a:xfrm>
        </p:spPr>
        <p:txBody>
          <a:bodyPr>
            <a:noAutofit/>
          </a:bodyPr>
          <a:lstStyle/>
          <a:p>
            <a:pPr algn="just">
              <a:buFont typeface="Wingdings" pitchFamily="2" charset="2"/>
              <a:buChar char="v"/>
            </a:pPr>
            <a:r>
              <a:rPr lang="en-GB" sz="2500" b="1" dirty="0" smtClean="0">
                <a:solidFill>
                  <a:srgbClr val="C00000"/>
                </a:solidFill>
              </a:rPr>
              <a:t>Quality of care: </a:t>
            </a:r>
            <a:r>
              <a:rPr lang="en-GB" sz="2500" b="1" dirty="0" smtClean="0"/>
              <a:t>services must be consistent with current professional knowledge and produce desired </a:t>
            </a:r>
            <a:r>
              <a:rPr lang="en-GB" sz="2500" b="1" dirty="0" smtClean="0"/>
              <a:t>outcomes</a:t>
            </a:r>
            <a:r>
              <a:rPr lang="en-GB" sz="2500" b="1" dirty="0" smtClean="0"/>
              <a:t>;</a:t>
            </a:r>
            <a:r>
              <a:rPr lang="en-GB" sz="2500" b="1" dirty="0" smtClean="0"/>
              <a:t> services </a:t>
            </a:r>
            <a:r>
              <a:rPr lang="en-GB" sz="2500" b="1" dirty="0" smtClean="0"/>
              <a:t>provided must be </a:t>
            </a:r>
            <a:r>
              <a:rPr lang="en-GB" sz="2500" b="1" i="1" dirty="0" smtClean="0"/>
              <a:t>safe, equitable, timely, effective, efficient, respectful and responsive</a:t>
            </a:r>
            <a:r>
              <a:rPr lang="en-GB" sz="2500" b="1" dirty="0" smtClean="0"/>
              <a:t> to </a:t>
            </a:r>
            <a:r>
              <a:rPr lang="en-GB" sz="2500" b="1" dirty="0" smtClean="0"/>
              <a:t>patient’s </a:t>
            </a:r>
            <a:r>
              <a:rPr lang="en-GB" sz="2500" b="1" dirty="0" smtClean="0"/>
              <a:t>needs and preferences</a:t>
            </a:r>
            <a:endParaRPr lang="en-GB" sz="2500" b="1" dirty="0" smtClean="0">
              <a:solidFill>
                <a:srgbClr val="C00000"/>
              </a:solidFill>
            </a:endParaRPr>
          </a:p>
          <a:p>
            <a:pPr algn="just">
              <a:buFont typeface="Wingdings" pitchFamily="2" charset="2"/>
              <a:buChar char="v"/>
            </a:pPr>
            <a:r>
              <a:rPr lang="en-GB" sz="2500" b="1" dirty="0" smtClean="0">
                <a:solidFill>
                  <a:srgbClr val="C00000"/>
                </a:solidFill>
              </a:rPr>
              <a:t>Utilization </a:t>
            </a:r>
            <a:r>
              <a:rPr lang="en-GB" sz="2500" b="1" dirty="0" smtClean="0"/>
              <a:t>of services (actual coverage – the proportion of people in need of a service who actually receive it). This is affected by the </a:t>
            </a:r>
            <a:r>
              <a:rPr lang="en-GB" sz="2500" b="1" i="1" dirty="0" smtClean="0"/>
              <a:t>quality and timing of services</a:t>
            </a:r>
            <a:r>
              <a:rPr lang="en-GB" sz="2500" b="1" dirty="0" smtClean="0"/>
              <a:t>, </a:t>
            </a:r>
            <a:r>
              <a:rPr lang="en-GB" sz="2500" b="1" i="1" dirty="0" smtClean="0"/>
              <a:t>attitude of service providers </a:t>
            </a:r>
            <a:r>
              <a:rPr lang="en-GB" sz="2500" b="1" dirty="0" smtClean="0"/>
              <a:t>etc. </a:t>
            </a:r>
          </a:p>
          <a:p>
            <a:pPr algn="just">
              <a:buNone/>
            </a:pPr>
            <a:r>
              <a:rPr lang="en-GB" sz="2500" b="1" dirty="0" smtClean="0">
                <a:solidFill>
                  <a:srgbClr val="C00000"/>
                </a:solidFill>
                <a:sym typeface="Wingdings"/>
              </a:rPr>
              <a:t>	</a:t>
            </a:r>
            <a:r>
              <a:rPr lang="en-GB" sz="2600" b="1" dirty="0" smtClean="0">
                <a:solidFill>
                  <a:srgbClr val="C00000"/>
                </a:solidFill>
                <a:sym typeface="Wingdings"/>
              </a:rPr>
              <a:t> access +  quality +  cost </a:t>
            </a:r>
            <a:r>
              <a:rPr lang="en-GB" sz="2600" b="1" dirty="0" smtClean="0">
                <a:solidFill>
                  <a:srgbClr val="C00000"/>
                </a:solidFill>
                <a:sym typeface="Wingdings 3"/>
              </a:rPr>
              <a:t> </a:t>
            </a:r>
            <a:r>
              <a:rPr lang="en-GB" sz="2600" b="1" dirty="0" smtClean="0">
                <a:solidFill>
                  <a:srgbClr val="C00000"/>
                </a:solidFill>
                <a:sym typeface="Wingdings"/>
              </a:rPr>
              <a:t> utilization,  and ensure HFA</a:t>
            </a:r>
          </a:p>
        </p:txBody>
      </p:sp>
      <p:sp>
        <p:nvSpPr>
          <p:cNvPr id="4" name="Slide Number Placeholder 3"/>
          <p:cNvSpPr>
            <a:spLocks noGrp="1"/>
          </p:cNvSpPr>
          <p:nvPr>
            <p:ph type="sldNum" sz="quarter" idx="15"/>
          </p:nvPr>
        </p:nvSpPr>
        <p:spPr/>
        <p:txBody>
          <a:bodyPr/>
          <a:lstStyle/>
          <a:p>
            <a:fld id="{492FF7A7-970A-42C3-9523-84C3FAAAB01A}" type="slidenum">
              <a:rPr lang="en-GB" smtClean="0"/>
              <a:pPr/>
              <a:t>18</a:t>
            </a:fld>
            <a:endParaRPr lang="en-GB" dirty="0"/>
          </a:p>
        </p:txBody>
      </p:sp>
    </p:spTree>
  </p:cSld>
  <p:clrMapOvr>
    <a:masterClrMapping/>
  </p:clrMapOvr>
  <p:transition>
    <p:pull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504" y="123478"/>
            <a:ext cx="8928992" cy="4896544"/>
          </a:xfrm>
        </p:spPr>
        <p:txBody>
          <a:bodyPr>
            <a:normAutofit fontScale="92500"/>
          </a:bodyPr>
          <a:lstStyle/>
          <a:p>
            <a:pPr algn="just"/>
            <a:r>
              <a:rPr lang="en-GB" sz="2800" b="1" dirty="0" smtClean="0">
                <a:solidFill>
                  <a:srgbClr val="C00000"/>
                </a:solidFill>
                <a:sym typeface="Wingdings"/>
              </a:rPr>
              <a:t>Nurses and midwives have roles and responsibilities </a:t>
            </a:r>
            <a:r>
              <a:rPr lang="en-GB" sz="2800" b="1" dirty="0" smtClean="0">
                <a:solidFill>
                  <a:srgbClr val="C00000"/>
                </a:solidFill>
              </a:rPr>
              <a:t>in: </a:t>
            </a:r>
          </a:p>
          <a:p>
            <a:pPr algn="just"/>
            <a:r>
              <a:rPr lang="en-GB" sz="2800" b="1" dirty="0" smtClean="0">
                <a:sym typeface="Wingdings"/>
              </a:rPr>
              <a:t>Enhancing </a:t>
            </a:r>
            <a:r>
              <a:rPr lang="en-GB" sz="2800" b="1" i="1" dirty="0" smtClean="0">
                <a:sym typeface="Wingdings"/>
              </a:rPr>
              <a:t>accessibility</a:t>
            </a:r>
            <a:r>
              <a:rPr lang="en-GB" sz="2800" b="1" dirty="0" smtClean="0">
                <a:sym typeface="Wingdings"/>
              </a:rPr>
              <a:t> (ensuring equity in access)</a:t>
            </a:r>
          </a:p>
          <a:p>
            <a:pPr algn="just">
              <a:buFont typeface="Wingdings" pitchFamily="2" charset="2"/>
              <a:buChar char="ü"/>
            </a:pPr>
            <a:r>
              <a:rPr lang="en-GB" sz="2800" b="1" dirty="0" smtClean="0">
                <a:sym typeface="Wingdings"/>
              </a:rPr>
              <a:t>Ensuring </a:t>
            </a:r>
            <a:r>
              <a:rPr lang="en-GB" sz="2800" b="1" i="1" dirty="0" smtClean="0">
                <a:sym typeface="Wingdings"/>
              </a:rPr>
              <a:t>acceptability</a:t>
            </a:r>
            <a:r>
              <a:rPr lang="en-GB" sz="2800" b="1" dirty="0" smtClean="0">
                <a:sym typeface="Wingdings"/>
              </a:rPr>
              <a:t> and </a:t>
            </a:r>
            <a:r>
              <a:rPr lang="en-GB" sz="2800" b="1" i="1" dirty="0" smtClean="0">
                <a:sym typeface="Wingdings"/>
              </a:rPr>
              <a:t>utilization</a:t>
            </a:r>
            <a:r>
              <a:rPr lang="en-GB" sz="2800" b="1" dirty="0" smtClean="0">
                <a:sym typeface="Wingdings"/>
              </a:rPr>
              <a:t> of services through service outreach, favourable professional attitude, positive professional image </a:t>
            </a:r>
          </a:p>
          <a:p>
            <a:pPr algn="just">
              <a:buFont typeface="Wingdings" pitchFamily="2" charset="2"/>
              <a:buChar char="ü"/>
            </a:pPr>
            <a:r>
              <a:rPr lang="en-GB" sz="2800" b="1" dirty="0" smtClean="0">
                <a:sym typeface="Wingdings"/>
              </a:rPr>
              <a:t>Providing </a:t>
            </a:r>
            <a:r>
              <a:rPr lang="en-GB" sz="2800" b="1" i="1" dirty="0" smtClean="0">
                <a:sym typeface="Wingdings"/>
              </a:rPr>
              <a:t>safe, effective, high quality, value-added services</a:t>
            </a:r>
            <a:r>
              <a:rPr lang="en-GB" sz="2800" b="1" dirty="0" smtClean="0">
                <a:sym typeface="Wingdings"/>
              </a:rPr>
              <a:t> through healthcare transformation, and best practices</a:t>
            </a:r>
          </a:p>
          <a:p>
            <a:pPr algn="just">
              <a:buFont typeface="Wingdings" pitchFamily="2" charset="2"/>
              <a:buChar char="ü"/>
            </a:pPr>
            <a:r>
              <a:rPr lang="en-GB" sz="2800" b="1" dirty="0" smtClean="0">
                <a:sym typeface="Wingdings"/>
              </a:rPr>
              <a:t>Advocating for everyone’s right to health</a:t>
            </a:r>
          </a:p>
        </p:txBody>
      </p:sp>
      <p:sp>
        <p:nvSpPr>
          <p:cNvPr id="4" name="Slide Number Placeholder 3"/>
          <p:cNvSpPr>
            <a:spLocks noGrp="1"/>
          </p:cNvSpPr>
          <p:nvPr>
            <p:ph type="sldNum" sz="quarter" idx="15"/>
          </p:nvPr>
        </p:nvSpPr>
        <p:spPr/>
        <p:txBody>
          <a:bodyPr/>
          <a:lstStyle/>
          <a:p>
            <a:fld id="{492FF7A7-970A-42C3-9523-84C3FAAAB01A}" type="slidenum">
              <a:rPr lang="en-GB" smtClean="0"/>
              <a:pPr/>
              <a:t>19</a:t>
            </a:fld>
            <a:endParaRPr lang="en-GB" dirty="0"/>
          </a:p>
        </p:txBody>
      </p:sp>
    </p:spTree>
  </p:cSld>
  <p:clrMapOvr>
    <a:masterClrMapping/>
  </p:clrMapOvr>
  <p:transition>
    <p:push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92FF7A7-970A-42C3-9523-84C3FAAAB01A}" type="slidenum">
              <a:rPr lang="en-GB" smtClean="0"/>
              <a:pPr/>
              <a:t>2</a:t>
            </a:fld>
            <a:endParaRPr lang="en-GB" dirty="0"/>
          </a:p>
        </p:txBody>
      </p:sp>
      <p:pic>
        <p:nvPicPr>
          <p:cNvPr id="3" name="Picture 4" descr="Image result for hello"/>
          <p:cNvPicPr>
            <a:picLocks noChangeAspect="1" noChangeArrowheads="1" noCrop="1"/>
          </p:cNvPicPr>
          <p:nvPr/>
        </p:nvPicPr>
        <p:blipFill>
          <a:blip r:embed="rId2" cstate="print"/>
          <a:srcRect/>
          <a:stretch>
            <a:fillRect/>
          </a:stretch>
        </p:blipFill>
        <p:spPr bwMode="auto">
          <a:xfrm>
            <a:off x="76200" y="1995686"/>
            <a:ext cx="4191000" cy="3014464"/>
          </a:xfrm>
          <a:prstGeom prst="rect">
            <a:avLst/>
          </a:prstGeom>
          <a:noFill/>
          <a:ln w="38100">
            <a:solidFill>
              <a:schemeClr val="accent2">
                <a:lumMod val="75000"/>
              </a:schemeClr>
            </a:solidFill>
          </a:ln>
        </p:spPr>
      </p:pic>
      <p:pic>
        <p:nvPicPr>
          <p:cNvPr id="4" name="Picture 2" descr="Image result for welcome"/>
          <p:cNvPicPr>
            <a:picLocks noChangeAspect="1" noChangeArrowheads="1" noCrop="1"/>
          </p:cNvPicPr>
          <p:nvPr/>
        </p:nvPicPr>
        <p:blipFill>
          <a:blip r:embed="rId3" cstate="print"/>
          <a:srcRect/>
          <a:stretch>
            <a:fillRect/>
          </a:stretch>
        </p:blipFill>
        <p:spPr bwMode="auto">
          <a:xfrm>
            <a:off x="5029200" y="133350"/>
            <a:ext cx="3962400" cy="3158480"/>
          </a:xfrm>
          <a:prstGeom prst="rect">
            <a:avLst/>
          </a:prstGeom>
          <a:noFill/>
          <a:ln w="38100">
            <a:solidFill>
              <a:srgbClr val="C00000"/>
            </a:solidFill>
          </a:ln>
        </p:spPr>
      </p:pic>
      <p:pic>
        <p:nvPicPr>
          <p:cNvPr id="11"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8600" y="133350"/>
            <a:ext cx="3505200" cy="121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wheel spokes="8"/>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504" y="267494"/>
            <a:ext cx="8928992" cy="4752528"/>
          </a:xfrm>
        </p:spPr>
        <p:txBody>
          <a:bodyPr>
            <a:normAutofit fontScale="92500" lnSpcReduction="20000"/>
          </a:bodyPr>
          <a:lstStyle/>
          <a:p>
            <a:pPr algn="just">
              <a:buFont typeface="Wingdings" pitchFamily="2" charset="2"/>
              <a:buChar char="ü"/>
            </a:pPr>
            <a:r>
              <a:rPr lang="en-GB" sz="2800" b="1" dirty="0" smtClean="0">
                <a:sym typeface="Wingdings"/>
              </a:rPr>
              <a:t>Educating and motivating people to develop and maintain positive health habits (healthy eating, routine exercise,  etc.)</a:t>
            </a:r>
          </a:p>
          <a:p>
            <a:pPr algn="just">
              <a:buFont typeface="Wingdings" pitchFamily="2" charset="2"/>
              <a:buChar char="ü"/>
            </a:pPr>
            <a:r>
              <a:rPr lang="en-GB" sz="2800" b="1" dirty="0" smtClean="0">
                <a:sym typeface="Wingdings"/>
              </a:rPr>
              <a:t>Encouraging utilization of </a:t>
            </a:r>
            <a:r>
              <a:rPr lang="en-GB" sz="2800" b="1" i="1" dirty="0" smtClean="0">
                <a:sym typeface="Wingdings"/>
              </a:rPr>
              <a:t>promotive and preventive health</a:t>
            </a:r>
            <a:r>
              <a:rPr lang="en-GB" sz="2800" b="1" dirty="0" smtClean="0">
                <a:sym typeface="Wingdings"/>
              </a:rPr>
              <a:t> services to </a:t>
            </a:r>
            <a:r>
              <a:rPr lang="en-GB" sz="2800" b="1" dirty="0" smtClean="0">
                <a:sym typeface="Wingdings"/>
              </a:rPr>
              <a:t>maintain health and limit out-of-pocket </a:t>
            </a:r>
            <a:r>
              <a:rPr lang="en-GB" sz="2800" b="1" dirty="0" smtClean="0">
                <a:sym typeface="Wingdings"/>
              </a:rPr>
              <a:t>expenditure on curative health care</a:t>
            </a:r>
          </a:p>
          <a:p>
            <a:pPr algn="just">
              <a:buFont typeface="Wingdings" pitchFamily="2" charset="2"/>
              <a:buChar char="ü"/>
            </a:pPr>
            <a:r>
              <a:rPr lang="en-US" sz="2800" b="1" dirty="0" smtClean="0"/>
              <a:t>Encouraging the populace to be involved in the National health Insurance Scheme to enhance access to essential health services at affordable cost </a:t>
            </a:r>
          </a:p>
          <a:p>
            <a:pPr algn="just">
              <a:buFont typeface="Wingdings" pitchFamily="2" charset="2"/>
              <a:buChar char="ü"/>
            </a:pPr>
            <a:r>
              <a:rPr lang="en-GB" sz="2800" b="1" dirty="0" smtClean="0">
                <a:sym typeface="Wingdings"/>
              </a:rPr>
              <a:t>Enhancing </a:t>
            </a:r>
            <a:r>
              <a:rPr lang="en-GB" sz="2800" b="1" i="1" dirty="0" smtClean="0">
                <a:sym typeface="Wingdings"/>
              </a:rPr>
              <a:t>patient and family engagement in health care</a:t>
            </a:r>
          </a:p>
        </p:txBody>
      </p:sp>
      <p:sp>
        <p:nvSpPr>
          <p:cNvPr id="5" name="Slide Number Placeholder 4"/>
          <p:cNvSpPr>
            <a:spLocks noGrp="1"/>
          </p:cNvSpPr>
          <p:nvPr>
            <p:ph type="sldNum" sz="quarter" idx="15"/>
          </p:nvPr>
        </p:nvSpPr>
        <p:spPr/>
        <p:txBody>
          <a:bodyPr/>
          <a:lstStyle/>
          <a:p>
            <a:fld id="{492FF7A7-970A-42C3-9523-84C3FAAAB01A}" type="slidenum">
              <a:rPr lang="en-GB" smtClean="0"/>
              <a:pPr/>
              <a:t>20</a:t>
            </a:fld>
            <a:endParaRPr lang="en-GB" dirty="0"/>
          </a:p>
        </p:txBody>
      </p:sp>
    </p:spTree>
  </p:cSld>
  <p:clrMapOvr>
    <a:masterClrMapping/>
  </p:clrMapOvr>
  <p:transition>
    <p:push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92FF7A7-970A-42C3-9523-84C3FAAAB01A}" type="slidenum">
              <a:rPr lang="en-GB" smtClean="0"/>
              <a:pPr/>
              <a:t>21</a:t>
            </a:fld>
            <a:endParaRPr lang="en-GB" dirty="0"/>
          </a:p>
        </p:txBody>
      </p:sp>
      <p:pic>
        <p:nvPicPr>
          <p:cNvPr id="88066" name="Picture 2" descr="https://www.world-heart-federation.org/wp-content/uploads/2018/04/health-for-all.jpg"/>
          <p:cNvPicPr>
            <a:picLocks noChangeAspect="1" noChangeArrowheads="1"/>
          </p:cNvPicPr>
          <p:nvPr/>
        </p:nvPicPr>
        <p:blipFill>
          <a:blip r:embed="rId2" cstate="print"/>
          <a:srcRect/>
          <a:stretch>
            <a:fillRect/>
          </a:stretch>
        </p:blipFill>
        <p:spPr bwMode="auto">
          <a:xfrm>
            <a:off x="5580112" y="1059582"/>
            <a:ext cx="3396630" cy="3057526"/>
          </a:xfrm>
          <a:prstGeom prst="rect">
            <a:avLst/>
          </a:prstGeom>
          <a:noFill/>
        </p:spPr>
      </p:pic>
      <p:sp>
        <p:nvSpPr>
          <p:cNvPr id="4" name="Rectangle 3"/>
          <p:cNvSpPr/>
          <p:nvPr/>
        </p:nvSpPr>
        <p:spPr>
          <a:xfrm>
            <a:off x="107504" y="309593"/>
            <a:ext cx="5112568" cy="4708981"/>
          </a:xfrm>
          <a:prstGeom prst="rect">
            <a:avLst/>
          </a:prstGeom>
          <a:ln w="38100">
            <a:solidFill>
              <a:schemeClr val="accent2">
                <a:lumMod val="75000"/>
              </a:schemeClr>
            </a:solidFill>
          </a:ln>
        </p:spPr>
        <p:txBody>
          <a:bodyPr wrap="square">
            <a:spAutoFit/>
          </a:bodyPr>
          <a:lstStyle/>
          <a:p>
            <a:pPr marL="274320" lvl="1" algn="ctr">
              <a:spcBef>
                <a:spcPts val="600"/>
              </a:spcBef>
              <a:buSzPct val="70000"/>
            </a:pPr>
            <a:r>
              <a:rPr lang="en-GB" sz="2500" b="1" dirty="0" smtClean="0"/>
              <a:t>Through the above, nurses and midwives in Nigeria can contribute to the overall health and wellbeing of the society, improve health outcomes, reduce risks to health, and contribute towards the achievement of SDGs, Universal Health Coverage, and ultimately ‘Health for All’</a:t>
            </a:r>
          </a:p>
        </p:txBody>
      </p:sp>
    </p:spTree>
  </p:cSld>
  <p:clrMapOvr>
    <a:masterClrMapping/>
  </p:clrMapOvr>
  <p:transition>
    <p:push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72008"/>
            <a:ext cx="8928992" cy="987574"/>
          </a:xfrm>
          <a:solidFill>
            <a:schemeClr val="accent4">
              <a:lumMod val="20000"/>
              <a:lumOff val="80000"/>
            </a:schemeClr>
          </a:solidFill>
          <a:ln w="38100">
            <a:solidFill>
              <a:srgbClr val="2E0FB1"/>
            </a:solidFill>
          </a:ln>
        </p:spPr>
        <p:txBody>
          <a:bodyPr>
            <a:noAutofit/>
          </a:bodyPr>
          <a:lstStyle/>
          <a:p>
            <a:pPr algn="ctr"/>
            <a:r>
              <a:rPr lang="en-GB" sz="3200" b="1" dirty="0" smtClean="0">
                <a:solidFill>
                  <a:srgbClr val="C00000"/>
                </a:solidFill>
              </a:rPr>
              <a:t>Nurses: a voice to lead in ensuring health for all</a:t>
            </a:r>
            <a:endParaRPr lang="en-GB" sz="3200" b="1" dirty="0">
              <a:solidFill>
                <a:srgbClr val="C00000"/>
              </a:solidFill>
            </a:endParaRPr>
          </a:p>
        </p:txBody>
      </p:sp>
      <p:sp>
        <p:nvSpPr>
          <p:cNvPr id="3" name="Content Placeholder 2"/>
          <p:cNvSpPr>
            <a:spLocks noGrp="1"/>
          </p:cNvSpPr>
          <p:nvPr>
            <p:ph sz="quarter" idx="1"/>
          </p:nvPr>
        </p:nvSpPr>
        <p:spPr>
          <a:xfrm>
            <a:off x="107504" y="1059582"/>
            <a:ext cx="8928992" cy="3960440"/>
          </a:xfrm>
        </p:spPr>
        <p:txBody>
          <a:bodyPr>
            <a:normAutofit fontScale="92500" lnSpcReduction="20000"/>
          </a:bodyPr>
          <a:lstStyle/>
          <a:p>
            <a:pPr algn="just"/>
            <a:r>
              <a:rPr lang="en-GB" sz="2800" b="1" dirty="0" smtClean="0"/>
              <a:t>According to Judith Shamian, Past ICN President, “Never has there been a time when the ‘voice’ of nurses is more urgently needed at high levels of policy formulation and healthcare decision-making than now”  </a:t>
            </a:r>
          </a:p>
          <a:p>
            <a:pPr algn="just"/>
            <a:r>
              <a:rPr lang="en-GB" sz="2800" b="1" dirty="0" smtClean="0"/>
              <a:t>‘Nurses: a voice to lead…’ is not only for a privileged few but for everyone. </a:t>
            </a:r>
            <a:r>
              <a:rPr lang="en-GB" sz="2800" b="1" dirty="0" smtClean="0">
                <a:solidFill>
                  <a:srgbClr val="C00000"/>
                </a:solidFill>
              </a:rPr>
              <a:t>Every voice in nursing matters</a:t>
            </a:r>
            <a:endParaRPr lang="en-GB" sz="2800" b="1" dirty="0" smtClean="0"/>
          </a:p>
          <a:p>
            <a:pPr algn="just"/>
            <a:r>
              <a:rPr lang="en-GB" sz="2800" b="1" dirty="0" smtClean="0"/>
              <a:t>Every nurse, no matter the level, has a voice and can use that voice to enhance access, utilization and engagement in health care</a:t>
            </a:r>
          </a:p>
        </p:txBody>
      </p:sp>
      <p:sp>
        <p:nvSpPr>
          <p:cNvPr id="4" name="Slide Number Placeholder 3"/>
          <p:cNvSpPr>
            <a:spLocks noGrp="1"/>
          </p:cNvSpPr>
          <p:nvPr>
            <p:ph type="sldNum" sz="quarter" idx="15"/>
          </p:nvPr>
        </p:nvSpPr>
        <p:spPr/>
        <p:txBody>
          <a:bodyPr/>
          <a:lstStyle/>
          <a:p>
            <a:fld id="{492FF7A7-970A-42C3-9523-84C3FAAAB01A}" type="slidenum">
              <a:rPr lang="en-GB" smtClean="0"/>
              <a:pPr/>
              <a:t>22</a:t>
            </a:fld>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92FF7A7-970A-42C3-9523-84C3FAAAB01A}" type="slidenum">
              <a:rPr lang="en-GB" smtClean="0"/>
              <a:pPr/>
              <a:t>23</a:t>
            </a:fld>
            <a:endParaRPr lang="en-GB" dirty="0"/>
          </a:p>
        </p:txBody>
      </p:sp>
      <p:sp>
        <p:nvSpPr>
          <p:cNvPr id="3" name="Rectangle 2"/>
          <p:cNvSpPr/>
          <p:nvPr/>
        </p:nvSpPr>
        <p:spPr>
          <a:xfrm>
            <a:off x="107504" y="2571750"/>
            <a:ext cx="4608512" cy="2492990"/>
          </a:xfrm>
          <a:prstGeom prst="rect">
            <a:avLst/>
          </a:prstGeom>
          <a:ln w="38100">
            <a:solidFill>
              <a:schemeClr val="accent2">
                <a:lumMod val="75000"/>
              </a:schemeClr>
            </a:solidFill>
          </a:ln>
        </p:spPr>
        <p:txBody>
          <a:bodyPr wrap="square">
            <a:spAutoFit/>
          </a:bodyPr>
          <a:lstStyle/>
          <a:p>
            <a:pPr algn="ctr"/>
            <a:r>
              <a:rPr lang="en-GB" sz="2600" b="1" dirty="0" smtClean="0">
                <a:solidFill>
                  <a:srgbClr val="C00000"/>
                </a:solidFill>
              </a:rPr>
              <a:t>The “nursing voice” is the voice of over 20 million nurses globally who contribute to the health and wellbeing of society</a:t>
            </a:r>
          </a:p>
        </p:txBody>
      </p:sp>
      <p:pic>
        <p:nvPicPr>
          <p:cNvPr id="4" name="Picture 4" descr="Image result for nigerian nurses"/>
          <p:cNvPicPr>
            <a:picLocks noChangeAspect="1" noChangeArrowheads="1"/>
          </p:cNvPicPr>
          <p:nvPr/>
        </p:nvPicPr>
        <p:blipFill>
          <a:blip r:embed="rId2" cstate="print"/>
          <a:srcRect/>
          <a:stretch>
            <a:fillRect/>
          </a:stretch>
        </p:blipFill>
        <p:spPr bwMode="auto">
          <a:xfrm>
            <a:off x="4860032" y="123478"/>
            <a:ext cx="4176464" cy="2304256"/>
          </a:xfrm>
          <a:prstGeom prst="rect">
            <a:avLst/>
          </a:prstGeom>
          <a:noFill/>
          <a:ln w="38100">
            <a:solidFill>
              <a:srgbClr val="C00000"/>
            </a:solidFill>
          </a:ln>
        </p:spPr>
      </p:pic>
      <p:pic>
        <p:nvPicPr>
          <p:cNvPr id="39938" name="Picture 2" descr="Image result for white nurses images"/>
          <p:cNvPicPr>
            <a:picLocks noChangeAspect="1" noChangeArrowheads="1"/>
          </p:cNvPicPr>
          <p:nvPr/>
        </p:nvPicPr>
        <p:blipFill>
          <a:blip r:embed="rId3" cstate="print"/>
          <a:srcRect/>
          <a:stretch>
            <a:fillRect/>
          </a:stretch>
        </p:blipFill>
        <p:spPr bwMode="auto">
          <a:xfrm>
            <a:off x="4932040" y="2715766"/>
            <a:ext cx="4104456" cy="2304256"/>
          </a:xfrm>
          <a:prstGeom prst="rect">
            <a:avLst/>
          </a:prstGeom>
          <a:noFill/>
          <a:ln w="38100">
            <a:solidFill>
              <a:srgbClr val="C00000"/>
            </a:solidFill>
          </a:ln>
        </p:spPr>
      </p:pic>
      <p:pic>
        <p:nvPicPr>
          <p:cNvPr id="39940" name="Picture 4" descr="Related image"/>
          <p:cNvPicPr>
            <a:picLocks noChangeAspect="1" noChangeArrowheads="1"/>
          </p:cNvPicPr>
          <p:nvPr/>
        </p:nvPicPr>
        <p:blipFill>
          <a:blip r:embed="rId4" cstate="print"/>
          <a:srcRect/>
          <a:stretch>
            <a:fillRect/>
          </a:stretch>
        </p:blipFill>
        <p:spPr bwMode="auto">
          <a:xfrm>
            <a:off x="107504" y="123478"/>
            <a:ext cx="4536504" cy="2304256"/>
          </a:xfrm>
          <a:prstGeom prst="rect">
            <a:avLst/>
          </a:prstGeom>
          <a:noFill/>
          <a:ln w="38100">
            <a:solidFill>
              <a:srgbClr val="C00000"/>
            </a:solidFill>
          </a:ln>
        </p:spPr>
      </p:pic>
    </p:spTree>
  </p:cSld>
  <p:clrMapOvr>
    <a:masterClrMapping/>
  </p:clrMapOvr>
  <p:transition>
    <p:comb/>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92FF7A7-970A-42C3-9523-84C3FAAAB01A}" type="slidenum">
              <a:rPr lang="en-GB" smtClean="0"/>
              <a:pPr/>
              <a:t>24</a:t>
            </a:fld>
            <a:endParaRPr lang="en-GB" dirty="0"/>
          </a:p>
        </p:txBody>
      </p:sp>
      <p:sp>
        <p:nvSpPr>
          <p:cNvPr id="1026" name="AutoShape 2"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5" name="Rectangle 4"/>
          <p:cNvSpPr/>
          <p:nvPr/>
        </p:nvSpPr>
        <p:spPr>
          <a:xfrm>
            <a:off x="3203848" y="195486"/>
            <a:ext cx="5796136" cy="4708981"/>
          </a:xfrm>
          <a:prstGeom prst="rect">
            <a:avLst/>
          </a:prstGeom>
          <a:solidFill>
            <a:schemeClr val="accent4">
              <a:lumMod val="20000"/>
              <a:lumOff val="80000"/>
            </a:schemeClr>
          </a:solidFill>
          <a:ln w="38100">
            <a:solidFill>
              <a:srgbClr val="C00000"/>
            </a:solidFill>
          </a:ln>
        </p:spPr>
        <p:txBody>
          <a:bodyPr wrap="square">
            <a:spAutoFit/>
          </a:bodyPr>
          <a:lstStyle/>
          <a:p>
            <a:pPr algn="ctr"/>
            <a:r>
              <a:rPr lang="en-GB" sz="3000" b="1" dirty="0" smtClean="0"/>
              <a:t>Nurses are a veritable voice to lead in the achievement of health mandates, and so for three years running, the International Council of Nurses has made its theme for the international Nurses’ Week celebration to include ‘Nurses, a voice to lead…’</a:t>
            </a:r>
          </a:p>
        </p:txBody>
      </p:sp>
      <p:pic>
        <p:nvPicPr>
          <p:cNvPr id="7" name="Picture 6" descr="Image result for black registered nurse"/>
          <p:cNvPicPr>
            <a:picLocks noChangeAspect="1" noChangeArrowheads="1"/>
          </p:cNvPicPr>
          <p:nvPr/>
        </p:nvPicPr>
        <p:blipFill>
          <a:blip r:embed="rId2" cstate="print"/>
          <a:srcRect/>
          <a:stretch>
            <a:fillRect/>
          </a:stretch>
        </p:blipFill>
        <p:spPr bwMode="auto">
          <a:xfrm>
            <a:off x="107504" y="987574"/>
            <a:ext cx="2664296" cy="2592288"/>
          </a:xfrm>
          <a:prstGeom prst="rect">
            <a:avLst/>
          </a:prstGeom>
          <a:noFill/>
          <a:ln w="38100">
            <a:solidFill>
              <a:schemeClr val="accent2">
                <a:lumMod val="75000"/>
              </a:schemeClr>
            </a:solidFill>
          </a:ln>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92FF7A7-970A-42C3-9523-84C3FAAAB01A}" type="slidenum">
              <a:rPr lang="en-GB" smtClean="0"/>
              <a:pPr/>
              <a:t>25</a:t>
            </a:fld>
            <a:endParaRPr lang="en-GB" dirty="0"/>
          </a:p>
        </p:txBody>
      </p:sp>
      <p:pic>
        <p:nvPicPr>
          <p:cNvPr id="3" name="Picture 2" descr="Related image"/>
          <p:cNvPicPr>
            <a:picLocks noChangeAspect="1" noChangeArrowheads="1"/>
          </p:cNvPicPr>
          <p:nvPr/>
        </p:nvPicPr>
        <p:blipFill>
          <a:blip r:embed="rId2" cstate="print"/>
          <a:srcRect/>
          <a:stretch>
            <a:fillRect/>
          </a:stretch>
        </p:blipFill>
        <p:spPr bwMode="auto">
          <a:xfrm>
            <a:off x="107504" y="123478"/>
            <a:ext cx="4464496" cy="2160240"/>
          </a:xfrm>
          <a:prstGeom prst="rect">
            <a:avLst/>
          </a:prstGeom>
          <a:noFill/>
          <a:ln w="38100">
            <a:solidFill>
              <a:srgbClr val="C00000"/>
            </a:solidFill>
          </a:ln>
        </p:spPr>
      </p:pic>
      <p:pic>
        <p:nvPicPr>
          <p:cNvPr id="4" name="Picture 2" descr="Image result for nurses a voice to lead, nursing is a human right"/>
          <p:cNvPicPr>
            <a:picLocks noChangeAspect="1" noChangeArrowheads="1"/>
          </p:cNvPicPr>
          <p:nvPr/>
        </p:nvPicPr>
        <p:blipFill>
          <a:blip r:embed="rId3" cstate="print"/>
          <a:srcRect/>
          <a:stretch>
            <a:fillRect/>
          </a:stretch>
        </p:blipFill>
        <p:spPr bwMode="auto">
          <a:xfrm>
            <a:off x="107504" y="2643758"/>
            <a:ext cx="4464496" cy="2376264"/>
          </a:xfrm>
          <a:prstGeom prst="rect">
            <a:avLst/>
          </a:prstGeom>
          <a:noFill/>
          <a:ln w="38100">
            <a:solidFill>
              <a:srgbClr val="C00000"/>
            </a:solidFill>
          </a:ln>
        </p:spPr>
      </p:pic>
      <p:sp>
        <p:nvSpPr>
          <p:cNvPr id="5" name="Rectangle 4"/>
          <p:cNvSpPr/>
          <p:nvPr/>
        </p:nvSpPr>
        <p:spPr>
          <a:xfrm>
            <a:off x="1187624" y="2715766"/>
            <a:ext cx="1872208" cy="584775"/>
          </a:xfrm>
          <a:prstGeom prst="rect">
            <a:avLst/>
          </a:prstGeom>
        </p:spPr>
        <p:txBody>
          <a:bodyPr wrap="square">
            <a:spAutoFit/>
          </a:bodyPr>
          <a:lstStyle/>
          <a:p>
            <a:pPr algn="ctr"/>
            <a:r>
              <a:rPr lang="en-GB" sz="3200" b="1" dirty="0" smtClean="0">
                <a:solidFill>
                  <a:srgbClr val="C00000"/>
                </a:solidFill>
                <a:latin typeface="Lucida Handwriting" pitchFamily="66" charset="0"/>
              </a:rPr>
              <a:t>2018</a:t>
            </a:r>
          </a:p>
        </p:txBody>
      </p:sp>
      <p:pic>
        <p:nvPicPr>
          <p:cNvPr id="6" name="Picture 2" descr="Image result for icn theme 2019"/>
          <p:cNvPicPr>
            <a:picLocks noChangeAspect="1" noChangeArrowheads="1"/>
          </p:cNvPicPr>
          <p:nvPr/>
        </p:nvPicPr>
        <p:blipFill>
          <a:blip r:embed="rId4" cstate="print"/>
          <a:srcRect/>
          <a:stretch>
            <a:fillRect/>
          </a:stretch>
        </p:blipFill>
        <p:spPr bwMode="auto">
          <a:xfrm>
            <a:off x="4932040" y="267494"/>
            <a:ext cx="4104456" cy="4608512"/>
          </a:xfrm>
          <a:prstGeom prst="rect">
            <a:avLst/>
          </a:prstGeom>
          <a:solidFill>
            <a:schemeClr val="accent3">
              <a:lumMod val="20000"/>
              <a:lumOff val="80000"/>
            </a:schemeClr>
          </a:solidFill>
          <a:ln w="57150">
            <a:solidFill>
              <a:srgbClr val="C00000"/>
            </a:solidFill>
          </a:ln>
        </p:spPr>
      </p:pic>
      <p:sp>
        <p:nvSpPr>
          <p:cNvPr id="7" name="Rectangle 6"/>
          <p:cNvSpPr/>
          <p:nvPr/>
        </p:nvSpPr>
        <p:spPr>
          <a:xfrm>
            <a:off x="5148064" y="483518"/>
            <a:ext cx="1872208" cy="584775"/>
          </a:xfrm>
          <a:prstGeom prst="rect">
            <a:avLst/>
          </a:prstGeom>
        </p:spPr>
        <p:txBody>
          <a:bodyPr wrap="square">
            <a:spAutoFit/>
          </a:bodyPr>
          <a:lstStyle/>
          <a:p>
            <a:pPr algn="ctr"/>
            <a:r>
              <a:rPr lang="en-GB" sz="3200" b="1" dirty="0" smtClean="0">
                <a:solidFill>
                  <a:srgbClr val="C00000"/>
                </a:solidFill>
                <a:latin typeface="Lucida Handwriting" pitchFamily="66" charset="0"/>
              </a:rPr>
              <a:t>2019</a:t>
            </a:r>
            <a:endParaRPr lang="en-GB" sz="3200" dirty="0">
              <a:solidFill>
                <a:srgbClr val="C00000"/>
              </a:solidFill>
              <a:latin typeface="Lucida Handwriting" pitchFamily="66" charset="0"/>
            </a:endParaRPr>
          </a:p>
        </p:txBody>
      </p:sp>
    </p:spTree>
  </p:cSld>
  <p:clrMapOvr>
    <a:masterClrMapping/>
  </p:clrMapOvr>
  <p:transition>
    <p:comb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92FF7A7-970A-42C3-9523-84C3FAAAB01A}" type="slidenum">
              <a:rPr lang="en-GB" smtClean="0"/>
              <a:pPr/>
              <a:t>26</a:t>
            </a:fld>
            <a:endParaRPr lang="en-GB" dirty="0"/>
          </a:p>
        </p:txBody>
      </p:sp>
      <p:pic>
        <p:nvPicPr>
          <p:cNvPr id="3" name="Picture 2" descr="Image result for african-american nurses in uniform">
            <a:hlinkClick r:id="rId2"/>
          </p:cNvPr>
          <p:cNvPicPr>
            <a:picLocks noChangeAspect="1" noChangeArrowheads="1"/>
          </p:cNvPicPr>
          <p:nvPr/>
        </p:nvPicPr>
        <p:blipFill>
          <a:blip r:embed="rId3" cstate="print"/>
          <a:srcRect/>
          <a:stretch>
            <a:fillRect/>
          </a:stretch>
        </p:blipFill>
        <p:spPr bwMode="auto">
          <a:xfrm>
            <a:off x="179513" y="1491630"/>
            <a:ext cx="1872208" cy="2232248"/>
          </a:xfrm>
          <a:prstGeom prst="rect">
            <a:avLst/>
          </a:prstGeom>
          <a:noFill/>
          <a:ln w="38100">
            <a:solidFill>
              <a:srgbClr val="C00000"/>
            </a:solidFill>
          </a:ln>
        </p:spPr>
      </p:pic>
      <p:sp>
        <p:nvSpPr>
          <p:cNvPr id="4" name="Oval Callout 3"/>
          <p:cNvSpPr/>
          <p:nvPr/>
        </p:nvSpPr>
        <p:spPr>
          <a:xfrm>
            <a:off x="2915816" y="1347614"/>
            <a:ext cx="5904656" cy="3672408"/>
          </a:xfrm>
          <a:prstGeom prst="wedgeEllipseCallout">
            <a:avLst>
              <a:gd name="adj1" fmla="val -59026"/>
              <a:gd name="adj2" fmla="val -11181"/>
            </a:avLst>
          </a:prstGeom>
          <a:solidFill>
            <a:schemeClr val="accent4">
              <a:lumMod val="20000"/>
              <a:lumOff val="8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Ø"/>
            </a:pPr>
            <a:r>
              <a:rPr lang="en-GB" sz="3000" b="1" dirty="0" smtClean="0">
                <a:solidFill>
                  <a:schemeClr val="tx1"/>
                </a:solidFill>
              </a:rPr>
              <a:t>HFA is our responsibility (the right thing to do)</a:t>
            </a:r>
          </a:p>
          <a:p>
            <a:pPr algn="ctr">
              <a:buFont typeface="Wingdings" pitchFamily="2" charset="2"/>
              <a:buChar char="Ø"/>
            </a:pPr>
            <a:r>
              <a:rPr lang="en-GB" sz="3000" b="1" dirty="0" smtClean="0">
                <a:solidFill>
                  <a:schemeClr val="tx1"/>
                </a:solidFill>
              </a:rPr>
              <a:t>Our professional ethics requires us to be advocates for the health of society</a:t>
            </a:r>
          </a:p>
        </p:txBody>
      </p:sp>
      <p:sp>
        <p:nvSpPr>
          <p:cNvPr id="5" name="Rectangle 4"/>
          <p:cNvSpPr/>
          <p:nvPr/>
        </p:nvSpPr>
        <p:spPr>
          <a:xfrm>
            <a:off x="107504" y="123478"/>
            <a:ext cx="8856984" cy="954107"/>
          </a:xfrm>
          <a:prstGeom prst="rect">
            <a:avLst/>
          </a:prstGeom>
        </p:spPr>
        <p:txBody>
          <a:bodyPr wrap="square">
            <a:spAutoFit/>
          </a:bodyPr>
          <a:lstStyle/>
          <a:p>
            <a:pPr algn="ctr">
              <a:buNone/>
            </a:pPr>
            <a:r>
              <a:rPr lang="en-GB" sz="2800" b="1" dirty="0" smtClean="0">
                <a:solidFill>
                  <a:srgbClr val="C00000"/>
                </a:solidFill>
              </a:rPr>
              <a:t>Why </a:t>
            </a:r>
            <a:r>
              <a:rPr lang="en-GB" sz="2800" b="1" dirty="0" smtClean="0">
                <a:solidFill>
                  <a:srgbClr val="C00000"/>
                </a:solidFill>
              </a:rPr>
              <a:t>is the </a:t>
            </a:r>
            <a:r>
              <a:rPr lang="en-GB" sz="2800" b="1" dirty="0" smtClean="0">
                <a:solidFill>
                  <a:srgbClr val="C00000"/>
                </a:solidFill>
              </a:rPr>
              <a:t> ‘voice</a:t>
            </a:r>
            <a:r>
              <a:rPr lang="en-GB" sz="2800" b="1" dirty="0" smtClean="0">
                <a:solidFill>
                  <a:srgbClr val="C00000"/>
                </a:solidFill>
              </a:rPr>
              <a:t>’ of </a:t>
            </a:r>
            <a:r>
              <a:rPr lang="en-GB" sz="2800" b="1" dirty="0" smtClean="0">
                <a:solidFill>
                  <a:srgbClr val="C00000"/>
                </a:solidFill>
              </a:rPr>
              <a:t>nurses </a:t>
            </a:r>
            <a:r>
              <a:rPr lang="en-GB" sz="2800" b="1" dirty="0" smtClean="0">
                <a:solidFill>
                  <a:srgbClr val="C00000"/>
                </a:solidFill>
              </a:rPr>
              <a:t>important </a:t>
            </a:r>
            <a:r>
              <a:rPr lang="en-GB" sz="2800" b="1" dirty="0" smtClean="0">
                <a:solidFill>
                  <a:srgbClr val="C00000"/>
                </a:solidFill>
              </a:rPr>
              <a:t>for </a:t>
            </a:r>
            <a:r>
              <a:rPr lang="en-GB" sz="2800" b="1" dirty="0" smtClean="0">
                <a:solidFill>
                  <a:srgbClr val="C00000"/>
                </a:solidFill>
              </a:rPr>
              <a:t>achieving ‘Health for All’?</a:t>
            </a:r>
          </a:p>
        </p:txBody>
      </p:sp>
    </p:spTree>
  </p:cSld>
  <p:clrMapOvr>
    <a:masterClrMapping/>
  </p:clrMapOvr>
  <p:transition>
    <p:checke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504" y="123478"/>
            <a:ext cx="8928992" cy="4896544"/>
          </a:xfrm>
        </p:spPr>
        <p:txBody>
          <a:bodyPr>
            <a:noAutofit/>
          </a:bodyPr>
          <a:lstStyle/>
          <a:p>
            <a:pPr algn="just">
              <a:buFont typeface="Wingdings" pitchFamily="2" charset="2"/>
              <a:buChar char="Ø"/>
            </a:pPr>
            <a:r>
              <a:rPr lang="en-GB" sz="3100" b="1" dirty="0" smtClean="0"/>
              <a:t>Nurses’ fundamental responsibilities are to promote health, prevent illness, restore health, and alleviate suffering</a:t>
            </a:r>
          </a:p>
          <a:p>
            <a:pPr algn="just">
              <a:buFont typeface="Wingdings" pitchFamily="2" charset="2"/>
              <a:buChar char="Ø"/>
            </a:pPr>
            <a:r>
              <a:rPr lang="en-GB" sz="3100" b="1" dirty="0" smtClean="0"/>
              <a:t>Through their expanded and extended roles, nurses at every level are responsible for promoting and maintaining health, effectively delivering care for the sick, and evaluating care outcomes and effectiveness</a:t>
            </a:r>
          </a:p>
        </p:txBody>
      </p:sp>
      <p:sp>
        <p:nvSpPr>
          <p:cNvPr id="4" name="Slide Number Placeholder 3"/>
          <p:cNvSpPr>
            <a:spLocks noGrp="1"/>
          </p:cNvSpPr>
          <p:nvPr>
            <p:ph type="sldNum" sz="quarter" idx="15"/>
          </p:nvPr>
        </p:nvSpPr>
        <p:spPr/>
        <p:txBody>
          <a:bodyPr/>
          <a:lstStyle/>
          <a:p>
            <a:fld id="{492FF7A7-970A-42C3-9523-84C3FAAAB01A}" type="slidenum">
              <a:rPr lang="en-GB" smtClean="0"/>
              <a:pPr/>
              <a:t>27</a:t>
            </a:fld>
            <a:endParaRPr lang="en-GB" dirty="0"/>
          </a:p>
        </p:txBody>
      </p:sp>
    </p:spTree>
  </p:cSld>
  <p:clrMapOvr>
    <a:masterClrMapping/>
  </p:clrMapOvr>
  <p:transition>
    <p:checke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92FF7A7-970A-42C3-9523-84C3FAAAB01A}" type="slidenum">
              <a:rPr lang="en-GB" smtClean="0"/>
              <a:pPr/>
              <a:t>28</a:t>
            </a:fld>
            <a:endParaRPr lang="en-GB" dirty="0"/>
          </a:p>
        </p:txBody>
      </p:sp>
      <p:sp>
        <p:nvSpPr>
          <p:cNvPr id="4" name="Rectangle 3"/>
          <p:cNvSpPr/>
          <p:nvPr/>
        </p:nvSpPr>
        <p:spPr>
          <a:xfrm>
            <a:off x="3203848" y="195486"/>
            <a:ext cx="5832648" cy="4770537"/>
          </a:xfrm>
          <a:prstGeom prst="rect">
            <a:avLst/>
          </a:prstGeom>
          <a:ln w="38100">
            <a:solidFill>
              <a:srgbClr val="C00000"/>
            </a:solidFill>
          </a:ln>
        </p:spPr>
        <p:txBody>
          <a:bodyPr wrap="square">
            <a:spAutoFit/>
          </a:bodyPr>
          <a:lstStyle/>
          <a:p>
            <a:pPr algn="just">
              <a:buFont typeface="Wingdings" pitchFamily="2" charset="2"/>
              <a:buChar char="Ø"/>
            </a:pPr>
            <a:r>
              <a:rPr lang="en-US" sz="2700" b="1" dirty="0" smtClean="0"/>
              <a:t>Nursing is a nodal profession (focal point), and coordinates activities of other professionals acting within its perimeter</a:t>
            </a:r>
          </a:p>
          <a:p>
            <a:pPr algn="just">
              <a:buFont typeface="Wingdings" pitchFamily="2" charset="2"/>
              <a:buChar char="Ø"/>
            </a:pPr>
            <a:r>
              <a:rPr lang="en-GB" sz="2800" b="1" dirty="0" smtClean="0"/>
              <a:t>This nodal position</a:t>
            </a:r>
            <a:r>
              <a:rPr lang="en-GB" sz="2800" b="1" dirty="0" smtClean="0">
                <a:solidFill>
                  <a:srgbClr val="C00000"/>
                </a:solidFill>
              </a:rPr>
              <a:t> </a:t>
            </a:r>
            <a:r>
              <a:rPr lang="en-GB" sz="2800" b="1" dirty="0" smtClean="0"/>
              <a:t>gives nurses a broad appreciation of people’s health needs, and the social and environmental factors affecting the health of individuals, families and communities</a:t>
            </a:r>
          </a:p>
        </p:txBody>
      </p:sp>
      <p:pic>
        <p:nvPicPr>
          <p:cNvPr id="5" name="Picture 4" descr="http://media1.picsearch.com/is?ZD0OQtTJr-Hpc7PrgNJw4YgQySUvhgTRR8CMYLm0zO4&amp;height=275"/>
          <p:cNvPicPr>
            <a:picLocks noChangeAspect="1" noChangeArrowheads="1"/>
          </p:cNvPicPr>
          <p:nvPr/>
        </p:nvPicPr>
        <p:blipFill>
          <a:blip r:embed="rId2" cstate="print"/>
          <a:srcRect/>
          <a:stretch>
            <a:fillRect/>
          </a:stretch>
        </p:blipFill>
        <p:spPr bwMode="auto">
          <a:xfrm>
            <a:off x="107504" y="843558"/>
            <a:ext cx="2808312" cy="3096344"/>
          </a:xfrm>
          <a:prstGeom prst="rect">
            <a:avLst/>
          </a:prstGeom>
          <a:noFill/>
          <a:ln w="57150">
            <a:solidFill>
              <a:schemeClr val="tx1"/>
            </a:solidFill>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92FF7A7-970A-42C3-9523-84C3FAAAB01A}" type="slidenum">
              <a:rPr lang="en-GB" smtClean="0"/>
              <a:pPr/>
              <a:t>29</a:t>
            </a:fld>
            <a:endParaRPr lang="en-GB" dirty="0"/>
          </a:p>
        </p:txBody>
      </p:sp>
      <p:pic>
        <p:nvPicPr>
          <p:cNvPr id="3" name="Picture 2" descr="Image result for norwegian nurse elected president of parliament"/>
          <p:cNvPicPr>
            <a:picLocks noChangeAspect="1" noChangeArrowheads="1"/>
          </p:cNvPicPr>
          <p:nvPr/>
        </p:nvPicPr>
        <p:blipFill>
          <a:blip r:embed="rId2" cstate="print"/>
          <a:srcRect/>
          <a:stretch>
            <a:fillRect/>
          </a:stretch>
        </p:blipFill>
        <p:spPr bwMode="auto">
          <a:xfrm>
            <a:off x="107505" y="133696"/>
            <a:ext cx="3960439" cy="4814318"/>
          </a:xfrm>
          <a:prstGeom prst="rect">
            <a:avLst/>
          </a:prstGeom>
          <a:noFill/>
          <a:ln w="38100">
            <a:solidFill>
              <a:srgbClr val="FF0000"/>
            </a:solidFill>
          </a:ln>
        </p:spPr>
      </p:pic>
      <p:sp>
        <p:nvSpPr>
          <p:cNvPr id="4" name="Rectangle 3"/>
          <p:cNvSpPr/>
          <p:nvPr/>
        </p:nvSpPr>
        <p:spPr>
          <a:xfrm>
            <a:off x="4283968" y="51470"/>
            <a:ext cx="4752528" cy="5001369"/>
          </a:xfrm>
          <a:prstGeom prst="rect">
            <a:avLst/>
          </a:prstGeom>
          <a:solidFill>
            <a:schemeClr val="accent4">
              <a:lumMod val="20000"/>
              <a:lumOff val="80000"/>
            </a:schemeClr>
          </a:solidFill>
          <a:ln w="38100">
            <a:solidFill>
              <a:schemeClr val="accent2">
                <a:lumMod val="75000"/>
              </a:schemeClr>
            </a:solidFill>
          </a:ln>
        </p:spPr>
        <p:txBody>
          <a:bodyPr wrap="square">
            <a:spAutoFit/>
          </a:bodyPr>
          <a:lstStyle/>
          <a:p>
            <a:pPr lvl="0" algn="ctr">
              <a:buFont typeface="Wingdings" pitchFamily="2" charset="2"/>
              <a:buChar char="Ø"/>
            </a:pPr>
            <a:r>
              <a:rPr lang="en-US" sz="2900" b="1" dirty="0" smtClean="0">
                <a:cs typeface="Aharoni" pitchFamily="2" charset="-79"/>
              </a:rPr>
              <a:t>Nurses are well positioned and equipped to create situations that can make a difference in the health of people. Therefore they can be a veritable ‘voice’ to enforce good health and wellbeing for society</a:t>
            </a:r>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504" y="123478"/>
            <a:ext cx="8928992" cy="4896544"/>
          </a:xfrm>
        </p:spPr>
        <p:txBody>
          <a:bodyPr>
            <a:normAutofit lnSpcReduction="10000"/>
          </a:bodyPr>
          <a:lstStyle/>
          <a:p>
            <a:pPr algn="ctr">
              <a:buNone/>
            </a:pPr>
            <a:r>
              <a:rPr lang="en-GB" sz="3200" b="1" dirty="0" smtClean="0">
                <a:solidFill>
                  <a:srgbClr val="C00000"/>
                </a:solidFill>
              </a:rPr>
              <a:t>Outline</a:t>
            </a:r>
          </a:p>
          <a:p>
            <a:pPr algn="just"/>
            <a:r>
              <a:rPr lang="en-GB" sz="3200" b="1" dirty="0" smtClean="0"/>
              <a:t>Introduction</a:t>
            </a:r>
          </a:p>
          <a:p>
            <a:pPr algn="just"/>
            <a:r>
              <a:rPr lang="en-GB" sz="3200" b="1" dirty="0" smtClean="0"/>
              <a:t>Health for All</a:t>
            </a:r>
          </a:p>
          <a:p>
            <a:pPr marL="274320" lvl="1" algn="just">
              <a:spcBef>
                <a:spcPts val="600"/>
              </a:spcBef>
              <a:buSzPct val="70000"/>
              <a:buFont typeface="Wingdings"/>
              <a:buChar char=""/>
            </a:pPr>
            <a:r>
              <a:rPr lang="en-GB" sz="3200" b="1" dirty="0" smtClean="0"/>
              <a:t>Nurses, a voice to lead in achieving ‘Health for All’</a:t>
            </a:r>
          </a:p>
          <a:p>
            <a:pPr marL="548640" lvl="2" algn="just">
              <a:spcBef>
                <a:spcPts val="600"/>
              </a:spcBef>
              <a:buSzPct val="70000"/>
              <a:buFont typeface="Wingdings" pitchFamily="2" charset="2"/>
              <a:buChar char="ü"/>
            </a:pPr>
            <a:r>
              <a:rPr lang="en-GB" sz="3200" b="1" dirty="0" smtClean="0"/>
              <a:t>Why?</a:t>
            </a:r>
          </a:p>
          <a:p>
            <a:pPr marL="548640" lvl="2" algn="just">
              <a:spcBef>
                <a:spcPts val="600"/>
              </a:spcBef>
              <a:buSzPct val="70000"/>
              <a:buFont typeface="Wingdings" pitchFamily="2" charset="2"/>
              <a:buChar char="ü"/>
            </a:pPr>
            <a:r>
              <a:rPr lang="en-GB" sz="3200" b="1" dirty="0" smtClean="0"/>
              <a:t>How? </a:t>
            </a:r>
          </a:p>
          <a:p>
            <a:pPr marL="274320" lvl="1" algn="just">
              <a:spcBef>
                <a:spcPts val="600"/>
              </a:spcBef>
              <a:buSzPct val="70000"/>
              <a:buFont typeface="Wingdings"/>
              <a:buChar char=""/>
            </a:pPr>
            <a:r>
              <a:rPr lang="en-GB" sz="3200" b="1" dirty="0" smtClean="0"/>
              <a:t>The Challenges and way forward</a:t>
            </a:r>
          </a:p>
          <a:p>
            <a:pPr algn="just"/>
            <a:r>
              <a:rPr lang="en-GB" sz="3200" b="1" dirty="0" smtClean="0"/>
              <a:t>Conclusion</a:t>
            </a:r>
          </a:p>
        </p:txBody>
      </p:sp>
      <p:sp>
        <p:nvSpPr>
          <p:cNvPr id="4" name="Slide Number Placeholder 3"/>
          <p:cNvSpPr>
            <a:spLocks noGrp="1"/>
          </p:cNvSpPr>
          <p:nvPr>
            <p:ph type="sldNum" sz="quarter" idx="15"/>
          </p:nvPr>
        </p:nvSpPr>
        <p:spPr/>
        <p:txBody>
          <a:bodyPr/>
          <a:lstStyle/>
          <a:p>
            <a:fld id="{492FF7A7-970A-42C3-9523-84C3FAAAB01A}" type="slidenum">
              <a:rPr lang="en-GB" smtClean="0"/>
              <a:pPr/>
              <a:t>3</a:t>
            </a:fld>
            <a:endParaRPr lang="en-GB"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504" y="92550"/>
            <a:ext cx="8928992" cy="4927472"/>
          </a:xfrm>
        </p:spPr>
        <p:txBody>
          <a:bodyPr>
            <a:noAutofit/>
          </a:bodyPr>
          <a:lstStyle/>
          <a:p>
            <a:pPr algn="just">
              <a:buFont typeface="Wingdings" pitchFamily="2" charset="2"/>
              <a:buChar char="v"/>
            </a:pPr>
            <a:r>
              <a:rPr lang="en-GB" sz="2800" b="1" dirty="0" smtClean="0">
                <a:solidFill>
                  <a:srgbClr val="C00000"/>
                </a:solidFill>
              </a:rPr>
              <a:t>The nature of nursing: </a:t>
            </a:r>
            <a:r>
              <a:rPr lang="en-GB" sz="2800" b="1" dirty="0" smtClean="0"/>
              <a:t> a profession that helps people adopt a healthy lifestyle, enables them to cope with their health problems, and also cares for people during illness;</a:t>
            </a:r>
            <a:endParaRPr lang="en-GB" sz="2800" b="1" dirty="0" smtClean="0">
              <a:solidFill>
                <a:srgbClr val="C00000"/>
              </a:solidFill>
            </a:endParaRPr>
          </a:p>
          <a:p>
            <a:pPr algn="just">
              <a:buFont typeface="Wingdings" pitchFamily="2" charset="2"/>
              <a:buChar char="v"/>
            </a:pPr>
            <a:r>
              <a:rPr lang="en-GB" sz="2800" b="1" dirty="0" smtClean="0">
                <a:solidFill>
                  <a:srgbClr val="C00000"/>
                </a:solidFill>
              </a:rPr>
              <a:t>The numerical strength of nurses </a:t>
            </a:r>
            <a:r>
              <a:rPr lang="en-GB" sz="2800" b="1" dirty="0" smtClean="0"/>
              <a:t>- nurses constitute the largest group of professional healthcare providers (&gt;70%); </a:t>
            </a:r>
          </a:p>
          <a:p>
            <a:pPr algn="just">
              <a:buFont typeface="Wingdings" pitchFamily="2" charset="2"/>
              <a:buChar char="v"/>
            </a:pPr>
            <a:r>
              <a:rPr lang="en-GB" sz="2800" b="1" dirty="0" smtClean="0">
                <a:solidFill>
                  <a:srgbClr val="C00000"/>
                </a:solidFill>
              </a:rPr>
              <a:t>The proximity and length of stay with the patient </a:t>
            </a:r>
            <a:r>
              <a:rPr lang="en-GB" sz="2800" b="1" dirty="0" smtClean="0"/>
              <a:t>– nurses provide care, comfort, education, and information 24/7 </a:t>
            </a:r>
          </a:p>
        </p:txBody>
      </p:sp>
      <p:sp>
        <p:nvSpPr>
          <p:cNvPr id="4" name="Slide Number Placeholder 3"/>
          <p:cNvSpPr>
            <a:spLocks noGrp="1"/>
          </p:cNvSpPr>
          <p:nvPr>
            <p:ph type="sldNum" sz="quarter" idx="15"/>
          </p:nvPr>
        </p:nvSpPr>
        <p:spPr/>
        <p:txBody>
          <a:bodyPr/>
          <a:lstStyle/>
          <a:p>
            <a:fld id="{492FF7A7-970A-42C3-9523-84C3FAAAB01A}" type="slidenum">
              <a:rPr lang="en-GB" smtClean="0"/>
              <a:pPr/>
              <a:t>30</a:t>
            </a:fld>
            <a:endParaRPr lang="en-GB" dirty="0"/>
          </a:p>
        </p:txBody>
      </p:sp>
    </p:spTree>
  </p:cSld>
  <p:clrMapOvr>
    <a:masterClrMapping/>
  </p:clrMapOvr>
  <p:transition>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92FF7A7-970A-42C3-9523-84C3FAAAB01A}" type="slidenum">
              <a:rPr lang="en-GB" smtClean="0"/>
              <a:pPr/>
              <a:t>31</a:t>
            </a:fld>
            <a:endParaRPr lang="en-GB" dirty="0"/>
          </a:p>
        </p:txBody>
      </p:sp>
      <p:sp>
        <p:nvSpPr>
          <p:cNvPr id="4" name="Rectangle 3"/>
          <p:cNvSpPr/>
          <p:nvPr/>
        </p:nvSpPr>
        <p:spPr>
          <a:xfrm>
            <a:off x="107504" y="51470"/>
            <a:ext cx="6840760" cy="5093702"/>
          </a:xfrm>
          <a:prstGeom prst="rect">
            <a:avLst/>
          </a:prstGeom>
          <a:ln w="57150">
            <a:solidFill>
              <a:srgbClr val="C00000"/>
            </a:solidFill>
          </a:ln>
        </p:spPr>
        <p:txBody>
          <a:bodyPr wrap="square">
            <a:spAutoFit/>
          </a:bodyPr>
          <a:lstStyle/>
          <a:p>
            <a:pPr algn="just"/>
            <a:r>
              <a:rPr lang="en-GB" sz="2500" b="1" dirty="0" smtClean="0"/>
              <a:t>A nurse leader sums it up so well: </a:t>
            </a:r>
            <a:r>
              <a:rPr lang="en-GB" sz="2500" b="1" i="1" dirty="0" smtClean="0"/>
              <a:t>“Nurses are one of the most important bodies to the healthcare system. We are </a:t>
            </a:r>
            <a:r>
              <a:rPr lang="en-GB" sz="2500" b="1" i="1" dirty="0" smtClean="0">
                <a:solidFill>
                  <a:srgbClr val="C00000"/>
                </a:solidFill>
              </a:rPr>
              <a:t>the largest body</a:t>
            </a:r>
            <a:r>
              <a:rPr lang="en-GB" sz="2500" b="1" i="1" dirty="0" smtClean="0"/>
              <a:t>, we are </a:t>
            </a:r>
            <a:r>
              <a:rPr lang="en-GB" sz="2500" b="1" i="1" dirty="0" smtClean="0">
                <a:solidFill>
                  <a:srgbClr val="C00000"/>
                </a:solidFill>
              </a:rPr>
              <a:t>there for 24 hours a day, seven days a week, the whole three hundred and sixty five days for the year</a:t>
            </a:r>
            <a:r>
              <a:rPr lang="en-GB" sz="2500" b="1" i="1" dirty="0" smtClean="0"/>
              <a:t>. We are there to ensure that comfort, quality nursing care, quality care by </a:t>
            </a:r>
            <a:r>
              <a:rPr lang="en-GB" sz="2500" b="1" i="1" dirty="0" smtClean="0"/>
              <a:t>everybody on </a:t>
            </a:r>
            <a:r>
              <a:rPr lang="en-GB" sz="2500" b="1" i="1" dirty="0" smtClean="0"/>
              <a:t>the team is being offered </a:t>
            </a:r>
            <a:r>
              <a:rPr lang="en-GB" sz="2500" b="1" i="1" dirty="0" smtClean="0"/>
              <a:t>to the </a:t>
            </a:r>
            <a:r>
              <a:rPr lang="en-GB" sz="2500" b="1" i="1" dirty="0" smtClean="0"/>
              <a:t>individual. We are so important that we ensure that </a:t>
            </a:r>
            <a:r>
              <a:rPr lang="en-GB" sz="2500" b="1" i="1" dirty="0" smtClean="0"/>
              <a:t>the work of all </a:t>
            </a:r>
            <a:r>
              <a:rPr lang="en-GB" sz="2500" b="1" i="1" dirty="0" smtClean="0"/>
              <a:t>other team </a:t>
            </a:r>
            <a:r>
              <a:rPr lang="en-GB" sz="2500" b="1" i="1" dirty="0" smtClean="0"/>
              <a:t>members is </a:t>
            </a:r>
            <a:r>
              <a:rPr lang="en-GB" sz="2500" b="1" i="1" dirty="0" smtClean="0"/>
              <a:t>knit together by </a:t>
            </a:r>
            <a:r>
              <a:rPr lang="en-GB" sz="2500" b="1" i="1" dirty="0" smtClean="0"/>
              <a:t>us” </a:t>
            </a:r>
            <a:endParaRPr lang="en-GB" sz="2500" b="1" i="1" dirty="0" smtClean="0"/>
          </a:p>
        </p:txBody>
      </p:sp>
      <p:pic>
        <p:nvPicPr>
          <p:cNvPr id="5" name="Picture 4" descr="Image result for black registered nurse"/>
          <p:cNvPicPr>
            <a:picLocks noChangeAspect="1" noChangeArrowheads="1"/>
          </p:cNvPicPr>
          <p:nvPr/>
        </p:nvPicPr>
        <p:blipFill>
          <a:blip r:embed="rId2" cstate="print"/>
          <a:srcRect/>
          <a:stretch>
            <a:fillRect/>
          </a:stretch>
        </p:blipFill>
        <p:spPr bwMode="auto">
          <a:xfrm>
            <a:off x="7164288" y="627534"/>
            <a:ext cx="1872208" cy="2088232"/>
          </a:xfrm>
          <a:prstGeom prst="rect">
            <a:avLst/>
          </a:prstGeom>
          <a:noFill/>
          <a:ln w="38100">
            <a:solidFill>
              <a:schemeClr val="accent2">
                <a:lumMod val="75000"/>
              </a:schemeClr>
            </a:solidFill>
          </a:ln>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95486"/>
            <a:ext cx="8856984" cy="864096"/>
          </a:xfrm>
        </p:spPr>
        <p:txBody>
          <a:bodyPr>
            <a:noAutofit/>
          </a:bodyPr>
          <a:lstStyle/>
          <a:p>
            <a:pPr algn="ctr"/>
            <a:r>
              <a:rPr lang="en-GB" sz="2800" b="1" dirty="0" smtClean="0">
                <a:solidFill>
                  <a:srgbClr val="C00000"/>
                </a:solidFill>
              </a:rPr>
              <a:t>How Nurses Can Be “A Voice to lead” in achieving hfa</a:t>
            </a:r>
            <a:endParaRPr lang="en-GB" sz="2800" dirty="0">
              <a:solidFill>
                <a:srgbClr val="C00000"/>
              </a:solidFill>
            </a:endParaRPr>
          </a:p>
        </p:txBody>
      </p:sp>
      <p:sp>
        <p:nvSpPr>
          <p:cNvPr id="3" name="Content Placeholder 2"/>
          <p:cNvSpPr>
            <a:spLocks noGrp="1"/>
          </p:cNvSpPr>
          <p:nvPr>
            <p:ph sz="quarter" idx="1"/>
          </p:nvPr>
        </p:nvSpPr>
        <p:spPr>
          <a:xfrm>
            <a:off x="107504" y="1203598"/>
            <a:ext cx="8928992" cy="3816424"/>
          </a:xfrm>
        </p:spPr>
        <p:txBody>
          <a:bodyPr>
            <a:normAutofit/>
          </a:bodyPr>
          <a:lstStyle/>
          <a:p>
            <a:pPr marL="457200" indent="-457200" algn="just">
              <a:buFont typeface="+mj-lt"/>
              <a:buAutoNum type="arabicPeriod"/>
            </a:pPr>
            <a:r>
              <a:rPr lang="en-GB" sz="2800" b="1" u="sng" dirty="0" smtClean="0"/>
              <a:t>Speaking out for the public </a:t>
            </a:r>
            <a:r>
              <a:rPr lang="en-GB" sz="2800" b="1" dirty="0" smtClean="0">
                <a:solidFill>
                  <a:srgbClr val="C00000"/>
                </a:solidFill>
              </a:rPr>
              <a:t>(advocacy)</a:t>
            </a:r>
            <a:r>
              <a:rPr lang="en-GB" sz="2800" b="1" dirty="0" smtClean="0"/>
              <a:t> and</a:t>
            </a:r>
            <a:r>
              <a:rPr lang="en-GB" sz="2800" b="1" dirty="0" smtClean="0">
                <a:solidFill>
                  <a:srgbClr val="C00000"/>
                </a:solidFill>
              </a:rPr>
              <a:t> </a:t>
            </a:r>
            <a:r>
              <a:rPr lang="en-GB" sz="2800" b="1" dirty="0" smtClean="0"/>
              <a:t>knowing what to say and do, and the right time and place to do so</a:t>
            </a:r>
            <a:endParaRPr lang="en-GB" sz="2800" b="1" dirty="0" smtClean="0">
              <a:solidFill>
                <a:srgbClr val="C00000"/>
              </a:solidFill>
            </a:endParaRPr>
          </a:p>
          <a:p>
            <a:pPr marL="457200" indent="-457200" algn="just">
              <a:buFont typeface="+mj-lt"/>
              <a:buAutoNum type="arabicPeriod"/>
            </a:pPr>
            <a:r>
              <a:rPr lang="en-GB" sz="2800" b="1" u="sng" dirty="0" smtClean="0"/>
              <a:t>Amplifying the voice of the public</a:t>
            </a:r>
            <a:r>
              <a:rPr lang="en-GB" sz="2800" b="1" dirty="0" smtClean="0"/>
              <a:t> </a:t>
            </a:r>
            <a:r>
              <a:rPr lang="en-GB" sz="2800" b="1" dirty="0" smtClean="0">
                <a:solidFill>
                  <a:srgbClr val="C00000"/>
                </a:solidFill>
              </a:rPr>
              <a:t>(providing a platform for what they are saying to be heard)</a:t>
            </a:r>
          </a:p>
          <a:p>
            <a:pPr marL="457200" indent="-457200" algn="just">
              <a:buFont typeface="+mj-lt"/>
              <a:buAutoNum type="arabicPeriod"/>
            </a:pPr>
            <a:r>
              <a:rPr lang="en-GB" sz="2800" b="1" u="sng" dirty="0" smtClean="0"/>
              <a:t>Giving the public a voice</a:t>
            </a:r>
            <a:r>
              <a:rPr lang="en-GB" sz="2800" b="1" dirty="0" smtClean="0">
                <a:solidFill>
                  <a:srgbClr val="C00000"/>
                </a:solidFill>
              </a:rPr>
              <a:t> (empowering them to speak for themselves)</a:t>
            </a:r>
          </a:p>
        </p:txBody>
      </p:sp>
      <p:sp>
        <p:nvSpPr>
          <p:cNvPr id="4" name="Slide Number Placeholder 3"/>
          <p:cNvSpPr>
            <a:spLocks noGrp="1"/>
          </p:cNvSpPr>
          <p:nvPr>
            <p:ph type="sldNum" sz="quarter" idx="15"/>
          </p:nvPr>
        </p:nvSpPr>
        <p:spPr/>
        <p:txBody>
          <a:bodyPr/>
          <a:lstStyle/>
          <a:p>
            <a:fld id="{492FF7A7-970A-42C3-9523-84C3FAAAB01A}" type="slidenum">
              <a:rPr lang="en-GB" smtClean="0"/>
              <a:pPr/>
              <a:t>32</a:t>
            </a:fld>
            <a:endParaRPr lang="en-GB" dirty="0"/>
          </a:p>
        </p:txBody>
      </p:sp>
    </p:spTree>
  </p:cSld>
  <p:clrMapOvr>
    <a:masterClrMapping/>
  </p:clrMapOvr>
  <p:transition>
    <p:blinds/>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504" y="51470"/>
            <a:ext cx="8928992" cy="4968552"/>
          </a:xfrm>
        </p:spPr>
        <p:txBody>
          <a:bodyPr>
            <a:noAutofit/>
          </a:bodyPr>
          <a:lstStyle/>
          <a:p>
            <a:pPr algn="just"/>
            <a:r>
              <a:rPr lang="en-GB" sz="2500" b="1" dirty="0" smtClean="0"/>
              <a:t>These imply informing, educating, motivating,  empowering, engaging people, and supporting them to fulfil their rights to health</a:t>
            </a:r>
          </a:p>
          <a:p>
            <a:pPr algn="just"/>
            <a:r>
              <a:rPr lang="en-GB" sz="2500" b="1" dirty="0" smtClean="0"/>
              <a:t>Nurses can do these effectively only if they:</a:t>
            </a:r>
          </a:p>
          <a:p>
            <a:pPr algn="just">
              <a:buFont typeface="Wingdings" pitchFamily="2" charset="2"/>
              <a:buChar char="ü"/>
            </a:pPr>
            <a:r>
              <a:rPr lang="en-GB" sz="2500" b="1" dirty="0" smtClean="0"/>
              <a:t>Have adequate knowledge of the society and the social determinants of health </a:t>
            </a:r>
          </a:p>
          <a:p>
            <a:pPr algn="just">
              <a:buFont typeface="Wingdings" pitchFamily="2" charset="2"/>
              <a:buChar char="ü"/>
            </a:pPr>
            <a:r>
              <a:rPr lang="en-GB" sz="2500" b="1" dirty="0" smtClean="0"/>
              <a:t>Have a result-oriented mindset and favourable attitude towards the people</a:t>
            </a:r>
          </a:p>
          <a:p>
            <a:pPr algn="just">
              <a:buFont typeface="Wingdings" pitchFamily="2" charset="2"/>
              <a:buChar char="ü"/>
            </a:pPr>
            <a:r>
              <a:rPr lang="en-GB" sz="2500" b="1" dirty="0" smtClean="0"/>
              <a:t>Have the skills and competencies to deal with the health needs of society</a:t>
            </a:r>
          </a:p>
          <a:p>
            <a:pPr algn="just">
              <a:buFont typeface="Wingdings" pitchFamily="2" charset="2"/>
              <a:buChar char="ü"/>
            </a:pPr>
            <a:r>
              <a:rPr lang="en-GB" sz="2500" b="1" dirty="0" smtClean="0"/>
              <a:t>Are credible (nurses’ attitude determines whether they can be trusted as a ‘voice’)</a:t>
            </a:r>
          </a:p>
        </p:txBody>
      </p:sp>
      <p:sp>
        <p:nvSpPr>
          <p:cNvPr id="4" name="Slide Number Placeholder 3"/>
          <p:cNvSpPr>
            <a:spLocks noGrp="1"/>
          </p:cNvSpPr>
          <p:nvPr>
            <p:ph type="sldNum" sz="quarter" idx="15"/>
          </p:nvPr>
        </p:nvSpPr>
        <p:spPr/>
        <p:txBody>
          <a:bodyPr/>
          <a:lstStyle/>
          <a:p>
            <a:fld id="{492FF7A7-970A-42C3-9523-84C3FAAAB01A}" type="slidenum">
              <a:rPr lang="en-GB" smtClean="0"/>
              <a:pPr/>
              <a:t>33</a:t>
            </a:fld>
            <a:endParaRPr lang="en-GB" dirty="0"/>
          </a:p>
        </p:txBody>
      </p:sp>
    </p:spTree>
  </p:cSld>
  <p:clrMapOvr>
    <a:masterClrMapping/>
  </p:clrMapOvr>
  <p:transition>
    <p:blinds/>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504" y="123478"/>
            <a:ext cx="8928992" cy="4896544"/>
          </a:xfrm>
        </p:spPr>
        <p:txBody>
          <a:bodyPr>
            <a:noAutofit/>
          </a:bodyPr>
          <a:lstStyle/>
          <a:p>
            <a:pPr algn="just">
              <a:buFont typeface="Wingdings" pitchFamily="2" charset="2"/>
              <a:buChar char="q"/>
            </a:pPr>
            <a:r>
              <a:rPr lang="en-GB" sz="3000" b="1" dirty="0" smtClean="0"/>
              <a:t>Achievement of HFA also involves:</a:t>
            </a:r>
          </a:p>
          <a:p>
            <a:pPr lvl="0" algn="just">
              <a:buFont typeface="Wingdings" pitchFamily="2" charset="2"/>
              <a:buChar char="Ø"/>
            </a:pPr>
            <a:r>
              <a:rPr lang="en-GB" sz="3000" b="1" dirty="0" smtClean="0"/>
              <a:t>Providing appropriate and effective 'downstream' direct care</a:t>
            </a:r>
          </a:p>
          <a:p>
            <a:pPr algn="just">
              <a:buFont typeface="Wingdings" pitchFamily="2" charset="2"/>
              <a:buChar char="Ø"/>
            </a:pPr>
            <a:r>
              <a:rPr lang="en-GB" sz="3000" b="1" dirty="0" smtClean="0"/>
              <a:t>Eliminating barriers to access and utilization of health services </a:t>
            </a:r>
          </a:p>
          <a:p>
            <a:pPr algn="just">
              <a:buFont typeface="Wingdings" pitchFamily="2" charset="2"/>
              <a:buChar char="Ø"/>
            </a:pPr>
            <a:r>
              <a:rPr lang="en-GB" sz="3000" b="1" dirty="0" smtClean="0"/>
              <a:t>Making health services functional and appealing to consumers</a:t>
            </a:r>
          </a:p>
          <a:p>
            <a:pPr algn="just">
              <a:buFont typeface="Wingdings" pitchFamily="2" charset="2"/>
              <a:buChar char="Ø"/>
            </a:pPr>
            <a:r>
              <a:rPr lang="en-GB" sz="3000" b="1" dirty="0" smtClean="0"/>
              <a:t>Collaborating with patient/family and empowering them to live healthy lives</a:t>
            </a:r>
          </a:p>
        </p:txBody>
      </p:sp>
      <p:sp>
        <p:nvSpPr>
          <p:cNvPr id="4" name="Slide Number Placeholder 3"/>
          <p:cNvSpPr>
            <a:spLocks noGrp="1"/>
          </p:cNvSpPr>
          <p:nvPr>
            <p:ph type="sldNum" sz="quarter" idx="15"/>
          </p:nvPr>
        </p:nvSpPr>
        <p:spPr/>
        <p:txBody>
          <a:bodyPr/>
          <a:lstStyle/>
          <a:p>
            <a:fld id="{492FF7A7-970A-42C3-9523-84C3FAAAB01A}" type="slidenum">
              <a:rPr lang="en-GB" smtClean="0"/>
              <a:pPr/>
              <a:t>34</a:t>
            </a:fld>
            <a:endParaRPr lang="en-GB" dirty="0"/>
          </a:p>
        </p:txBody>
      </p:sp>
    </p:spTree>
  </p:cSld>
  <p:clrMapOvr>
    <a:masterClrMapping/>
  </p:clrMapOvr>
  <p:transition>
    <p:blinds/>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504" y="195486"/>
            <a:ext cx="8928992" cy="4824536"/>
          </a:xfrm>
        </p:spPr>
        <p:txBody>
          <a:bodyPr>
            <a:normAutofit/>
          </a:bodyPr>
          <a:lstStyle/>
          <a:p>
            <a:pPr algn="just">
              <a:buFont typeface="Wingdings" pitchFamily="2" charset="2"/>
              <a:buChar char="Ø"/>
            </a:pPr>
            <a:r>
              <a:rPr lang="en-GB" sz="2800" b="1" dirty="0" smtClean="0"/>
              <a:t>Oftentimes actions speak louder than words, so as nurses and midwives we must remake/rebrand the image of nursing and the nurse by improving our attitude and behaviour; providing sensitive, respectful care; re-focusing on the core values of nursing - caring, comfort, compassion, empathy; transforming nursing care based on evidence and best practices; and adding value to practice at every level and in every location</a:t>
            </a:r>
            <a:endParaRPr lang="en-GB" sz="2800" dirty="0" smtClean="0"/>
          </a:p>
        </p:txBody>
      </p:sp>
      <p:sp>
        <p:nvSpPr>
          <p:cNvPr id="4" name="Slide Number Placeholder 3"/>
          <p:cNvSpPr>
            <a:spLocks noGrp="1"/>
          </p:cNvSpPr>
          <p:nvPr>
            <p:ph type="sldNum" sz="quarter" idx="15"/>
          </p:nvPr>
        </p:nvSpPr>
        <p:spPr/>
        <p:txBody>
          <a:bodyPr/>
          <a:lstStyle/>
          <a:p>
            <a:fld id="{492FF7A7-970A-42C3-9523-84C3FAAAB01A}" type="slidenum">
              <a:rPr lang="en-GB" smtClean="0"/>
              <a:pPr/>
              <a:t>35</a:t>
            </a:fld>
            <a:endParaRPr lang="en-GB" dirty="0"/>
          </a:p>
        </p:txBody>
      </p:sp>
    </p:spTree>
  </p:cSld>
  <p:clrMapOvr>
    <a:masterClrMapping/>
  </p:clrMapOvr>
  <p:transition>
    <p:blinds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504" y="123478"/>
            <a:ext cx="8856984" cy="4896544"/>
          </a:xfrm>
        </p:spPr>
        <p:txBody>
          <a:bodyPr>
            <a:noAutofit/>
          </a:bodyPr>
          <a:lstStyle/>
          <a:p>
            <a:pPr algn="just">
              <a:buFont typeface="Wingdings" pitchFamily="2" charset="2"/>
              <a:buChar char="Ø"/>
            </a:pPr>
            <a:r>
              <a:rPr lang="en-GB" sz="2700" b="1" dirty="0" smtClean="0"/>
              <a:t>We can also achieve HFA by improving access to marginalized/underserved populations through:</a:t>
            </a:r>
          </a:p>
          <a:p>
            <a:pPr lvl="1" algn="just">
              <a:buFont typeface="Wingdings" pitchFamily="2" charset="2"/>
              <a:buChar char="§"/>
            </a:pPr>
            <a:r>
              <a:rPr lang="en-GB" sz="2700" b="1" dirty="0" smtClean="0"/>
              <a:t>Health outreach services, after-hour care, home-based care, etc. to under-served,  marginalized communities and populations</a:t>
            </a:r>
          </a:p>
          <a:p>
            <a:pPr lvl="1" algn="just">
              <a:buFont typeface="Wingdings" pitchFamily="2" charset="2"/>
              <a:buChar char="§"/>
            </a:pPr>
            <a:r>
              <a:rPr lang="en-GB" sz="2700" b="1" dirty="0" smtClean="0"/>
              <a:t>Equitable access in health care through non-discriminatory care </a:t>
            </a:r>
          </a:p>
          <a:p>
            <a:pPr lvl="1" algn="just">
              <a:buFont typeface="Wingdings" pitchFamily="2" charset="2"/>
              <a:buChar char="§"/>
            </a:pPr>
            <a:r>
              <a:rPr lang="en-GB" sz="2700" b="1" dirty="0" smtClean="0"/>
              <a:t>Giving people-centred, integrated services at contact to focus on the entirety of an individual's health needs</a:t>
            </a:r>
          </a:p>
        </p:txBody>
      </p:sp>
      <p:sp>
        <p:nvSpPr>
          <p:cNvPr id="4" name="Slide Number Placeholder 3"/>
          <p:cNvSpPr>
            <a:spLocks noGrp="1"/>
          </p:cNvSpPr>
          <p:nvPr>
            <p:ph type="sldNum" sz="quarter" idx="15"/>
          </p:nvPr>
        </p:nvSpPr>
        <p:spPr/>
        <p:txBody>
          <a:bodyPr/>
          <a:lstStyle/>
          <a:p>
            <a:fld id="{492FF7A7-970A-42C3-9523-84C3FAAAB01A}" type="slidenum">
              <a:rPr lang="en-GB" smtClean="0"/>
              <a:pPr/>
              <a:t>36</a:t>
            </a:fld>
            <a:endParaRPr lang="en-GB" dirty="0"/>
          </a:p>
        </p:txBody>
      </p:sp>
    </p:spTree>
  </p:cSld>
  <p:clrMapOvr>
    <a:masterClrMapping/>
  </p:clrMapOvr>
  <p:transition>
    <p:blinds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792" y="123478"/>
            <a:ext cx="7467600" cy="637579"/>
          </a:xfrm>
        </p:spPr>
        <p:txBody>
          <a:bodyPr>
            <a:normAutofit/>
          </a:bodyPr>
          <a:lstStyle/>
          <a:p>
            <a:pPr lvl="1" algn="ctr" rtl="0">
              <a:spcBef>
                <a:spcPct val="0"/>
              </a:spcBef>
            </a:pPr>
            <a:r>
              <a:rPr lang="en-GB" sz="2800" b="1" dirty="0" smtClean="0">
                <a:solidFill>
                  <a:srgbClr val="C00000"/>
                </a:solidFill>
                <a:latin typeface="+mn-lt"/>
              </a:rPr>
              <a:t>CHALLENGES AND WAY FORWARD</a:t>
            </a:r>
            <a:endParaRPr lang="en-GB" sz="2000" dirty="0">
              <a:solidFill>
                <a:srgbClr val="C00000"/>
              </a:solidFill>
              <a:latin typeface="+mn-lt"/>
            </a:endParaRPr>
          </a:p>
        </p:txBody>
      </p:sp>
      <p:sp>
        <p:nvSpPr>
          <p:cNvPr id="3" name="Content Placeholder 2"/>
          <p:cNvSpPr>
            <a:spLocks noGrp="1"/>
          </p:cNvSpPr>
          <p:nvPr>
            <p:ph sz="quarter" idx="1"/>
          </p:nvPr>
        </p:nvSpPr>
        <p:spPr>
          <a:xfrm>
            <a:off x="107504" y="915566"/>
            <a:ext cx="8928992" cy="4104456"/>
          </a:xfrm>
        </p:spPr>
        <p:txBody>
          <a:bodyPr>
            <a:normAutofit lnSpcReduction="10000"/>
          </a:bodyPr>
          <a:lstStyle/>
          <a:p>
            <a:pPr algn="just">
              <a:buNone/>
            </a:pPr>
            <a:r>
              <a:rPr lang="en-GB" b="1" dirty="0" smtClean="0"/>
              <a:t>	Being a voice to lead in achieving HFA has several challenges:</a:t>
            </a:r>
          </a:p>
          <a:p>
            <a:pPr algn="just"/>
            <a:r>
              <a:rPr lang="en-GB" b="1" dirty="0" smtClean="0"/>
              <a:t>Shortage of nurses and the reluctance of many nurses to serve in rural and remote communities</a:t>
            </a:r>
          </a:p>
          <a:p>
            <a:pPr algn="just"/>
            <a:r>
              <a:rPr lang="en-GB" b="1" dirty="0" smtClean="0"/>
              <a:t>Nurses’ knowledge and attitude</a:t>
            </a:r>
          </a:p>
          <a:p>
            <a:pPr algn="just"/>
            <a:r>
              <a:rPr lang="en-GB" b="1" dirty="0" smtClean="0"/>
              <a:t>Lack of involvement of nurse leaders at the policy table</a:t>
            </a:r>
          </a:p>
          <a:p>
            <a:pPr algn="just"/>
            <a:r>
              <a:rPr lang="en-GB" b="1" dirty="0" smtClean="0"/>
              <a:t>Many communities are remote and difficult to reach – establishment and use of phone communication could overcome geographical obstacles to health. Ghana is doing this</a:t>
            </a:r>
          </a:p>
        </p:txBody>
      </p:sp>
      <p:sp>
        <p:nvSpPr>
          <p:cNvPr id="4" name="Slide Number Placeholder 3"/>
          <p:cNvSpPr>
            <a:spLocks noGrp="1"/>
          </p:cNvSpPr>
          <p:nvPr>
            <p:ph type="sldNum" sz="quarter" idx="15"/>
          </p:nvPr>
        </p:nvSpPr>
        <p:spPr/>
        <p:txBody>
          <a:bodyPr/>
          <a:lstStyle/>
          <a:p>
            <a:fld id="{492FF7A7-970A-42C3-9523-84C3FAAAB01A}" type="slidenum">
              <a:rPr lang="en-GB" smtClean="0"/>
              <a:pPr/>
              <a:t>37</a:t>
            </a:fld>
            <a:endParaRPr lang="en-GB" dirty="0"/>
          </a:p>
        </p:txBody>
      </p:sp>
    </p:spTree>
  </p:cSld>
  <p:clrMapOvr>
    <a:masterClrMapping/>
  </p:clrMapOvr>
  <p:transition>
    <p:pull dir="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92FF7A7-970A-42C3-9523-84C3FAAAB01A}" type="slidenum">
              <a:rPr lang="en-GB" smtClean="0"/>
              <a:pPr/>
              <a:t>38</a:t>
            </a:fld>
            <a:endParaRPr lang="en-GB" dirty="0"/>
          </a:p>
        </p:txBody>
      </p:sp>
      <p:sp>
        <p:nvSpPr>
          <p:cNvPr id="4" name="Title 1"/>
          <p:cNvSpPr txBox="1">
            <a:spLocks/>
          </p:cNvSpPr>
          <p:nvPr/>
        </p:nvSpPr>
        <p:spPr>
          <a:xfrm>
            <a:off x="2483768" y="51470"/>
            <a:ext cx="3568824" cy="648072"/>
          </a:xfrm>
          <a:prstGeom prst="rect">
            <a:avLst/>
          </a:prstGeom>
          <a:solidFill>
            <a:schemeClr val="accent4">
              <a:lumMod val="20000"/>
              <a:lumOff val="80000"/>
            </a:schemeClr>
          </a:solidFill>
          <a:ln w="38100">
            <a:solidFill>
              <a:schemeClr val="accent2">
                <a:lumMod val="75000"/>
              </a:schemeClr>
            </a:solidFill>
          </a:ln>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small" spc="0" normalizeH="0" baseline="0" noProof="0" dirty="0" smtClean="0">
                <a:ln>
                  <a:noFill/>
                </a:ln>
                <a:solidFill>
                  <a:srgbClr val="C00000"/>
                </a:solidFill>
                <a:effectLst/>
                <a:uLnTx/>
                <a:uFillTx/>
                <a:latin typeface="+mj-lt"/>
                <a:ea typeface="+mj-ea"/>
                <a:cs typeface="+mj-cs"/>
              </a:rPr>
              <a:t>conclusion</a:t>
            </a:r>
            <a:endParaRPr kumimoji="0" lang="en-GB" sz="3600" b="1" i="0" u="none" strike="noStrike" kern="1200" cap="small" spc="0" normalizeH="0" baseline="0" noProof="0" dirty="0">
              <a:ln>
                <a:noFill/>
              </a:ln>
              <a:solidFill>
                <a:srgbClr val="C00000"/>
              </a:solidFill>
              <a:effectLst/>
              <a:uLnTx/>
              <a:uFillTx/>
              <a:latin typeface="+mj-lt"/>
              <a:ea typeface="+mj-ea"/>
              <a:cs typeface="+mj-cs"/>
            </a:endParaRPr>
          </a:p>
        </p:txBody>
      </p:sp>
      <p:sp>
        <p:nvSpPr>
          <p:cNvPr id="7" name="Rectangle 6"/>
          <p:cNvSpPr/>
          <p:nvPr/>
        </p:nvSpPr>
        <p:spPr>
          <a:xfrm>
            <a:off x="107504" y="843558"/>
            <a:ext cx="8928992" cy="4108817"/>
          </a:xfrm>
          <a:prstGeom prst="rect">
            <a:avLst/>
          </a:prstGeom>
        </p:spPr>
        <p:txBody>
          <a:bodyPr wrap="square">
            <a:spAutoFit/>
          </a:bodyPr>
          <a:lstStyle/>
          <a:p>
            <a:pPr algn="just">
              <a:buFont typeface="Wingdings" pitchFamily="2" charset="2"/>
              <a:buChar char="v"/>
            </a:pPr>
            <a:r>
              <a:rPr lang="en-GB" sz="2900" b="1" dirty="0" smtClean="0"/>
              <a:t>Nurses and midwives are expected to enhance the health and well-being of people and populations no matter where they are working, whether it be in clinical practice, working with individuals and families, in the community or industry</a:t>
            </a:r>
          </a:p>
          <a:p>
            <a:pPr algn="just">
              <a:buFont typeface="Wingdings" pitchFamily="2" charset="2"/>
              <a:buChar char="v"/>
            </a:pPr>
            <a:r>
              <a:rPr lang="en-GB" sz="2900" b="1" dirty="0" smtClean="0"/>
              <a:t>All hand must be on deck and all nurses and midwives must be involved in achieving health for all</a:t>
            </a:r>
          </a:p>
        </p:txBody>
      </p:sp>
    </p:spTree>
  </p:cSld>
  <p:clrMapOvr>
    <a:masterClrMapping/>
  </p:clrMapOvr>
  <p:transition>
    <p:pull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92FF7A7-970A-42C3-9523-84C3FAAAB01A}" type="slidenum">
              <a:rPr lang="en-GB" smtClean="0"/>
              <a:pPr/>
              <a:t>39</a:t>
            </a:fld>
            <a:endParaRPr lang="en-GB" dirty="0"/>
          </a:p>
        </p:txBody>
      </p:sp>
      <p:sp>
        <p:nvSpPr>
          <p:cNvPr id="3" name="Cloud Callout 2"/>
          <p:cNvSpPr/>
          <p:nvPr/>
        </p:nvSpPr>
        <p:spPr>
          <a:xfrm>
            <a:off x="107504" y="123478"/>
            <a:ext cx="5328592" cy="4752528"/>
          </a:xfrm>
          <a:prstGeom prst="cloudCallout">
            <a:avLst>
              <a:gd name="adj1" fmla="val 72858"/>
              <a:gd name="adj2" fmla="val -13756"/>
            </a:avLst>
          </a:prstGeom>
          <a:solidFill>
            <a:schemeClr val="accent4">
              <a:lumMod val="20000"/>
              <a:lumOff val="80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tx1"/>
                </a:solidFill>
              </a:rPr>
              <a:t>Now is the time to stand together and speak as one voice, speak loudly, and speak clearly for the health of everyone !!!!!!</a:t>
            </a:r>
            <a:endParaRPr lang="en-GB" sz="2800" b="1" dirty="0">
              <a:solidFill>
                <a:schemeClr val="tx1"/>
              </a:solidFill>
            </a:endParaRPr>
          </a:p>
        </p:txBody>
      </p:sp>
      <p:pic>
        <p:nvPicPr>
          <p:cNvPr id="4" name="Picture 3" descr="Image result for black registered nurse"/>
          <p:cNvPicPr>
            <a:picLocks noChangeAspect="1" noChangeArrowheads="1"/>
          </p:cNvPicPr>
          <p:nvPr/>
        </p:nvPicPr>
        <p:blipFill>
          <a:blip r:embed="rId2" cstate="print"/>
          <a:srcRect/>
          <a:stretch>
            <a:fillRect/>
          </a:stretch>
        </p:blipFill>
        <p:spPr bwMode="auto">
          <a:xfrm>
            <a:off x="7020272" y="339502"/>
            <a:ext cx="1944216" cy="1923678"/>
          </a:xfrm>
          <a:prstGeom prst="rect">
            <a:avLst/>
          </a:prstGeom>
          <a:noFill/>
        </p:spPr>
      </p:pic>
      <p:pic>
        <p:nvPicPr>
          <p:cNvPr id="5" name="Picture 4" descr="Image result for voice echo"/>
          <p:cNvPicPr>
            <a:picLocks noChangeAspect="1" noChangeArrowheads="1"/>
          </p:cNvPicPr>
          <p:nvPr/>
        </p:nvPicPr>
        <p:blipFill>
          <a:blip r:embed="rId3" cstate="print"/>
          <a:srcRect/>
          <a:stretch>
            <a:fillRect/>
          </a:stretch>
        </p:blipFill>
        <p:spPr bwMode="auto">
          <a:xfrm>
            <a:off x="5868144" y="2931790"/>
            <a:ext cx="3168352" cy="2088232"/>
          </a:xfrm>
          <a:prstGeom prst="rect">
            <a:avLst/>
          </a:prstGeom>
          <a:noFill/>
          <a:ln w="38100">
            <a:solidFill>
              <a:schemeClr val="accent1"/>
            </a:solidFill>
          </a:ln>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123478"/>
            <a:ext cx="5153000" cy="576064"/>
          </a:xfrm>
          <a:solidFill>
            <a:schemeClr val="accent4">
              <a:lumMod val="40000"/>
              <a:lumOff val="60000"/>
            </a:schemeClr>
          </a:solidFill>
          <a:ln w="57150">
            <a:solidFill>
              <a:schemeClr val="accent2">
                <a:lumMod val="50000"/>
              </a:schemeClr>
            </a:solidFill>
          </a:ln>
        </p:spPr>
        <p:txBody>
          <a:bodyPr>
            <a:noAutofit/>
          </a:bodyPr>
          <a:lstStyle/>
          <a:p>
            <a:pPr algn="ctr"/>
            <a:r>
              <a:rPr lang="en-GB" sz="4000" b="1" dirty="0" smtClean="0">
                <a:solidFill>
                  <a:srgbClr val="C00000"/>
                </a:solidFill>
              </a:rPr>
              <a:t>introduction</a:t>
            </a:r>
            <a:endParaRPr lang="en-GB" sz="4000" b="1" dirty="0">
              <a:solidFill>
                <a:srgbClr val="C00000"/>
              </a:solidFill>
            </a:endParaRPr>
          </a:p>
        </p:txBody>
      </p:sp>
      <p:sp>
        <p:nvSpPr>
          <p:cNvPr id="3" name="Content Placeholder 2"/>
          <p:cNvSpPr>
            <a:spLocks noGrp="1"/>
          </p:cNvSpPr>
          <p:nvPr>
            <p:ph sz="quarter" idx="1"/>
          </p:nvPr>
        </p:nvSpPr>
        <p:spPr>
          <a:xfrm>
            <a:off x="107504" y="915566"/>
            <a:ext cx="8856984" cy="4104456"/>
          </a:xfrm>
        </p:spPr>
        <p:txBody>
          <a:bodyPr>
            <a:noAutofit/>
          </a:bodyPr>
          <a:lstStyle/>
          <a:p>
            <a:pPr algn="just"/>
            <a:r>
              <a:rPr lang="en-GB" sz="2600" b="1" dirty="0" smtClean="0"/>
              <a:t>Good health and wellbeing are the overriding health rights of people globally, and is summed up by SDG 3 as ‘Ensure healthy lives and promote wellbeing for all at all ages’</a:t>
            </a:r>
          </a:p>
          <a:p>
            <a:pPr algn="just"/>
            <a:r>
              <a:rPr lang="en-GB" sz="2600" b="1" dirty="0" smtClean="0"/>
              <a:t>To achieve this, the Health Care Delivery System is designed to meet the diverse health care needs and expectations of target populations by providing needed services which may be promotive, preventive, curative , or rehabilitative according to need</a:t>
            </a:r>
          </a:p>
        </p:txBody>
      </p:sp>
      <p:sp>
        <p:nvSpPr>
          <p:cNvPr id="4" name="Slide Number Placeholder 3"/>
          <p:cNvSpPr>
            <a:spLocks noGrp="1"/>
          </p:cNvSpPr>
          <p:nvPr>
            <p:ph type="sldNum" sz="quarter" idx="15"/>
          </p:nvPr>
        </p:nvSpPr>
        <p:spPr/>
        <p:txBody>
          <a:bodyPr/>
          <a:lstStyle/>
          <a:p>
            <a:fld id="{492FF7A7-970A-42C3-9523-84C3FAAAB01A}" type="slidenum">
              <a:rPr lang="en-GB" smtClean="0"/>
              <a:pPr/>
              <a:t>4</a:t>
            </a:fld>
            <a:endParaRPr lang="en-GB" dirty="0"/>
          </a:p>
        </p:txBody>
      </p:sp>
    </p:spTree>
  </p:cSld>
  <p:clrMapOvr>
    <a:masterClrMapping/>
  </p:clrMapOvr>
  <p:transition>
    <p:pull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2172801"/>
            <a:ext cx="8928992" cy="830997"/>
          </a:xfrm>
          <a:prstGeom prst="rect">
            <a:avLst/>
          </a:prstGeom>
          <a:solidFill>
            <a:schemeClr val="accent3"/>
          </a:solid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cap="none" spc="50" dirty="0" smtClean="0">
                <a:ln w="11430"/>
                <a:solidFill>
                  <a:schemeClr val="accent1"/>
                </a:solidFill>
                <a:effectLst>
                  <a:outerShdw blurRad="76200" dist="50800" dir="5400000" algn="tl" rotWithShape="0">
                    <a:srgbClr val="000000">
                      <a:alpha val="65000"/>
                    </a:srgbClr>
                  </a:outerShdw>
                </a:effectLst>
              </a:rPr>
              <a:t>Be A Voice</a:t>
            </a:r>
            <a:endParaRPr lang="en-US" sz="4800" b="1" cap="none" spc="50" dirty="0">
              <a:ln w="11430"/>
              <a:solidFill>
                <a:schemeClr val="accent1"/>
              </a:solidFill>
              <a:effectLst>
                <a:outerShdw blurRad="76200" dist="50800" dir="5400000" algn="tl" rotWithShape="0">
                  <a:srgbClr val="000000">
                    <a:alpha val="65000"/>
                  </a:srgbClr>
                </a:outerShdw>
              </a:effectLst>
            </a:endParaRPr>
          </a:p>
        </p:txBody>
      </p:sp>
      <p:pic>
        <p:nvPicPr>
          <p:cNvPr id="22530" name="Picture 2" descr="Related image">
            <a:hlinkClick r:id="rId2"/>
          </p:cNvPr>
          <p:cNvPicPr>
            <a:picLocks noChangeAspect="1" noChangeArrowheads="1"/>
          </p:cNvPicPr>
          <p:nvPr/>
        </p:nvPicPr>
        <p:blipFill>
          <a:blip r:embed="rId3" cstate="print"/>
          <a:srcRect/>
          <a:stretch>
            <a:fillRect/>
          </a:stretch>
        </p:blipFill>
        <p:spPr bwMode="auto">
          <a:xfrm>
            <a:off x="107504" y="51470"/>
            <a:ext cx="4392488" cy="1994174"/>
          </a:xfrm>
          <a:prstGeom prst="rect">
            <a:avLst/>
          </a:prstGeom>
          <a:noFill/>
        </p:spPr>
      </p:pic>
      <p:pic>
        <p:nvPicPr>
          <p:cNvPr id="22533" name="Picture 5" descr="C:\Users\miljohn\Desktop\untitled.png"/>
          <p:cNvPicPr>
            <a:picLocks noChangeAspect="1" noChangeArrowheads="1"/>
          </p:cNvPicPr>
          <p:nvPr/>
        </p:nvPicPr>
        <p:blipFill>
          <a:blip r:embed="rId4" cstate="print"/>
          <a:srcRect/>
          <a:stretch>
            <a:fillRect/>
          </a:stretch>
        </p:blipFill>
        <p:spPr bwMode="auto">
          <a:xfrm>
            <a:off x="4644008" y="123478"/>
            <a:ext cx="4392488" cy="1944216"/>
          </a:xfrm>
          <a:prstGeom prst="rect">
            <a:avLst/>
          </a:prstGeom>
          <a:noFill/>
        </p:spPr>
      </p:pic>
      <p:pic>
        <p:nvPicPr>
          <p:cNvPr id="22534" name="Picture 6" descr="C:\Users\miljohn\Desktop\untitled.png"/>
          <p:cNvPicPr>
            <a:picLocks noChangeAspect="1" noChangeArrowheads="1"/>
          </p:cNvPicPr>
          <p:nvPr/>
        </p:nvPicPr>
        <p:blipFill>
          <a:blip r:embed="rId5" cstate="print"/>
          <a:srcRect/>
          <a:stretch>
            <a:fillRect/>
          </a:stretch>
        </p:blipFill>
        <p:spPr bwMode="auto">
          <a:xfrm>
            <a:off x="107504" y="3147814"/>
            <a:ext cx="4320480" cy="1872208"/>
          </a:xfrm>
          <a:prstGeom prst="rect">
            <a:avLst/>
          </a:prstGeom>
          <a:noFill/>
        </p:spPr>
      </p:pic>
      <p:pic>
        <p:nvPicPr>
          <p:cNvPr id="22536" name="Picture 8" descr="Image result for group of african women">
            <a:hlinkClick r:id="rId6"/>
          </p:cNvPr>
          <p:cNvPicPr>
            <a:picLocks noChangeAspect="1" noChangeArrowheads="1"/>
          </p:cNvPicPr>
          <p:nvPr/>
        </p:nvPicPr>
        <p:blipFill>
          <a:blip r:embed="rId7" cstate="print"/>
          <a:srcRect/>
          <a:stretch>
            <a:fillRect/>
          </a:stretch>
        </p:blipFill>
        <p:spPr bwMode="auto">
          <a:xfrm>
            <a:off x="4572000" y="3147814"/>
            <a:ext cx="4464496" cy="1872208"/>
          </a:xfrm>
          <a:prstGeom prst="rect">
            <a:avLst/>
          </a:prstGeom>
          <a:noFill/>
        </p:spPr>
      </p:pic>
      <p:sp>
        <p:nvSpPr>
          <p:cNvPr id="7" name="Slide Number Placeholder 6"/>
          <p:cNvSpPr>
            <a:spLocks noGrp="1"/>
          </p:cNvSpPr>
          <p:nvPr>
            <p:ph type="sldNum" sz="quarter" idx="12"/>
          </p:nvPr>
        </p:nvSpPr>
        <p:spPr/>
        <p:txBody>
          <a:bodyPr/>
          <a:lstStyle/>
          <a:p>
            <a:fld id="{492FF7A7-970A-42C3-9523-84C3FAAAB01A}" type="slidenum">
              <a:rPr lang="en-GB" smtClean="0"/>
              <a:pPr/>
              <a:t>40</a:t>
            </a:fld>
            <a:endParaRPr lang="en-GB" dirty="0"/>
          </a:p>
        </p:txBody>
      </p:sp>
    </p:spTree>
  </p:cSld>
  <p:clrMapOvr>
    <a:masterClrMapping/>
  </p:clrMapOvr>
  <p:transition>
    <p:split dir="in"/>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5400000">
            <a:off x="2051354" y="2155886"/>
            <a:ext cx="5041290" cy="830997"/>
          </a:xfrm>
          <a:prstGeom prst="rect">
            <a:avLst/>
          </a:prstGeom>
        </p:spPr>
        <p:style>
          <a:lnRef idx="1">
            <a:schemeClr val="accent3"/>
          </a:lnRef>
          <a:fillRef idx="3">
            <a:schemeClr val="accent3"/>
          </a:fillRef>
          <a:effectRef idx="2">
            <a:schemeClr val="accent3"/>
          </a:effectRef>
          <a:fontRef idx="minor">
            <a:schemeClr val="lt1"/>
          </a:fontRef>
        </p:style>
        <p:txBody>
          <a:bodyPr wrap="square" lIns="91440" tIns="45720" rIns="91440" bIns="45720">
            <a:spAutoFit/>
          </a:bodyPr>
          <a:lstStyle/>
          <a:p>
            <a:pPr algn="ctr"/>
            <a:r>
              <a:rPr lang="en-US"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Lucida Sans Typewriter" pitchFamily="49" charset="0"/>
              </a:rPr>
              <a:t>Be a Voice</a:t>
            </a:r>
            <a:endParaRPr lang="en-US" sz="4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Lucida Sans Typewriter" pitchFamily="49" charset="0"/>
            </a:endParaRPr>
          </a:p>
        </p:txBody>
      </p:sp>
      <p:pic>
        <p:nvPicPr>
          <p:cNvPr id="4" name="Picture 4" descr="Related image"/>
          <p:cNvPicPr>
            <a:picLocks noChangeAspect="1" noChangeArrowheads="1"/>
          </p:cNvPicPr>
          <p:nvPr/>
        </p:nvPicPr>
        <p:blipFill>
          <a:blip r:embed="rId2" cstate="print"/>
          <a:srcRect/>
          <a:stretch>
            <a:fillRect/>
          </a:stretch>
        </p:blipFill>
        <p:spPr bwMode="auto">
          <a:xfrm>
            <a:off x="107504" y="123478"/>
            <a:ext cx="3888432" cy="2376264"/>
          </a:xfrm>
          <a:prstGeom prst="rect">
            <a:avLst/>
          </a:prstGeom>
          <a:noFill/>
        </p:spPr>
      </p:pic>
      <p:pic>
        <p:nvPicPr>
          <p:cNvPr id="5" name="Picture 10" descr="Image result for orphans in africa"/>
          <p:cNvPicPr>
            <a:picLocks noChangeAspect="1" noChangeArrowheads="1"/>
          </p:cNvPicPr>
          <p:nvPr/>
        </p:nvPicPr>
        <p:blipFill>
          <a:blip r:embed="rId3" cstate="print"/>
          <a:srcRect/>
          <a:stretch>
            <a:fillRect/>
          </a:stretch>
        </p:blipFill>
        <p:spPr bwMode="auto">
          <a:xfrm>
            <a:off x="5148064" y="123478"/>
            <a:ext cx="3888432" cy="2304256"/>
          </a:xfrm>
          <a:prstGeom prst="rect">
            <a:avLst/>
          </a:prstGeom>
          <a:noFill/>
        </p:spPr>
      </p:pic>
      <p:pic>
        <p:nvPicPr>
          <p:cNvPr id="6" name="Picture 12" descr="Related image"/>
          <p:cNvPicPr>
            <a:picLocks noChangeAspect="1" noChangeArrowheads="1"/>
          </p:cNvPicPr>
          <p:nvPr/>
        </p:nvPicPr>
        <p:blipFill>
          <a:blip r:embed="rId4" cstate="print"/>
          <a:srcRect/>
          <a:stretch>
            <a:fillRect/>
          </a:stretch>
        </p:blipFill>
        <p:spPr bwMode="auto">
          <a:xfrm>
            <a:off x="5148064" y="2499742"/>
            <a:ext cx="3888432" cy="2513856"/>
          </a:xfrm>
          <a:prstGeom prst="rect">
            <a:avLst/>
          </a:prstGeom>
          <a:noFill/>
        </p:spPr>
      </p:pic>
      <p:pic>
        <p:nvPicPr>
          <p:cNvPr id="7" name="Picture 6" descr="Image result for prisoners in nigeria"/>
          <p:cNvPicPr>
            <a:picLocks noChangeAspect="1" noChangeArrowheads="1"/>
          </p:cNvPicPr>
          <p:nvPr/>
        </p:nvPicPr>
        <p:blipFill>
          <a:blip r:embed="rId5" cstate="print"/>
          <a:srcRect/>
          <a:stretch>
            <a:fillRect/>
          </a:stretch>
        </p:blipFill>
        <p:spPr bwMode="auto">
          <a:xfrm>
            <a:off x="107504" y="2571750"/>
            <a:ext cx="3888432" cy="2465860"/>
          </a:xfrm>
          <a:prstGeom prst="rect">
            <a:avLst/>
          </a:prstGeom>
          <a:noFill/>
        </p:spPr>
      </p:pic>
      <p:sp>
        <p:nvSpPr>
          <p:cNvPr id="8" name="Slide Number Placeholder 7"/>
          <p:cNvSpPr>
            <a:spLocks noGrp="1"/>
          </p:cNvSpPr>
          <p:nvPr>
            <p:ph type="sldNum" sz="quarter" idx="12"/>
          </p:nvPr>
        </p:nvSpPr>
        <p:spPr/>
        <p:txBody>
          <a:bodyPr/>
          <a:lstStyle/>
          <a:p>
            <a:fld id="{492FF7A7-970A-42C3-9523-84C3FAAAB01A}" type="slidenum">
              <a:rPr lang="en-GB" smtClean="0"/>
              <a:pPr/>
              <a:t>41</a:t>
            </a:fld>
            <a:endParaRPr lang="en-GB" dirty="0"/>
          </a:p>
        </p:txBody>
      </p:sp>
    </p:spTree>
  </p:cSld>
  <p:clrMapOvr>
    <a:masterClrMapping/>
  </p:clrMapOvr>
  <p:transition>
    <p:split orient="vert" dir="in"/>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92FF7A7-970A-42C3-9523-84C3FAAAB01A}" type="slidenum">
              <a:rPr lang="en-GB" smtClean="0"/>
              <a:pPr/>
              <a:t>42</a:t>
            </a:fld>
            <a:endParaRPr lang="en-GB" dirty="0"/>
          </a:p>
        </p:txBody>
      </p:sp>
      <p:sp>
        <p:nvSpPr>
          <p:cNvPr id="1026" name="AutoShape 2" descr="Image result for happy midwife d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1028" name="AutoShape 4" descr="Image result for happy midwife d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1034" name="Picture 10" descr="Related image"/>
          <p:cNvPicPr>
            <a:picLocks noChangeAspect="1" noChangeArrowheads="1"/>
          </p:cNvPicPr>
          <p:nvPr/>
        </p:nvPicPr>
        <p:blipFill>
          <a:blip r:embed="rId2" cstate="print"/>
          <a:srcRect/>
          <a:stretch>
            <a:fillRect/>
          </a:stretch>
        </p:blipFill>
        <p:spPr bwMode="auto">
          <a:xfrm>
            <a:off x="107505" y="123478"/>
            <a:ext cx="2808312" cy="3960440"/>
          </a:xfrm>
          <a:prstGeom prst="rect">
            <a:avLst/>
          </a:prstGeom>
          <a:noFill/>
          <a:ln w="38100">
            <a:solidFill>
              <a:schemeClr val="accent3">
                <a:lumMod val="60000"/>
                <a:lumOff val="40000"/>
              </a:schemeClr>
            </a:solidFill>
          </a:ln>
        </p:spPr>
      </p:pic>
      <p:pic>
        <p:nvPicPr>
          <p:cNvPr id="2050" name="Picture 2" descr="Related image"/>
          <p:cNvPicPr>
            <a:picLocks noChangeAspect="1" noChangeArrowheads="1"/>
          </p:cNvPicPr>
          <p:nvPr/>
        </p:nvPicPr>
        <p:blipFill>
          <a:blip r:embed="rId3" cstate="print"/>
          <a:srcRect/>
          <a:stretch>
            <a:fillRect/>
          </a:stretch>
        </p:blipFill>
        <p:spPr bwMode="auto">
          <a:xfrm>
            <a:off x="3131840" y="2427734"/>
            <a:ext cx="2952328" cy="2016224"/>
          </a:xfrm>
          <a:prstGeom prst="rect">
            <a:avLst/>
          </a:prstGeom>
          <a:noFill/>
        </p:spPr>
      </p:pic>
      <p:pic>
        <p:nvPicPr>
          <p:cNvPr id="9" name="Picture 4" descr="Image result for happy nurses week"/>
          <p:cNvPicPr>
            <a:picLocks noChangeAspect="1" noChangeArrowheads="1"/>
          </p:cNvPicPr>
          <p:nvPr/>
        </p:nvPicPr>
        <p:blipFill>
          <a:blip r:embed="rId4" cstate="print"/>
          <a:srcRect/>
          <a:stretch>
            <a:fillRect/>
          </a:stretch>
        </p:blipFill>
        <p:spPr bwMode="auto">
          <a:xfrm>
            <a:off x="6372200" y="267494"/>
            <a:ext cx="2664296" cy="3600400"/>
          </a:xfrm>
          <a:prstGeom prst="rect">
            <a:avLst/>
          </a:prstGeom>
          <a:noFill/>
          <a:ln w="38100">
            <a:solidFill>
              <a:schemeClr val="accent1">
                <a:lumMod val="75000"/>
              </a:schemeClr>
            </a:solidFill>
          </a:ln>
        </p:spPr>
      </p:pic>
      <p:pic>
        <p:nvPicPr>
          <p:cNvPr id="2052" name="Picture 4" descr="Related image"/>
          <p:cNvPicPr>
            <a:picLocks noChangeAspect="1" noChangeArrowheads="1"/>
          </p:cNvPicPr>
          <p:nvPr/>
        </p:nvPicPr>
        <p:blipFill>
          <a:blip r:embed="rId5" cstate="print"/>
          <a:srcRect/>
          <a:stretch>
            <a:fillRect/>
          </a:stretch>
        </p:blipFill>
        <p:spPr bwMode="auto">
          <a:xfrm>
            <a:off x="3059832" y="51470"/>
            <a:ext cx="2857500" cy="2427734"/>
          </a:xfrm>
          <a:prstGeom prst="rect">
            <a:avLst/>
          </a:prstGeom>
          <a:noFill/>
        </p:spPr>
      </p:pic>
      <p:sp>
        <p:nvSpPr>
          <p:cNvPr id="11" name="Rectangle 10"/>
          <p:cNvSpPr/>
          <p:nvPr/>
        </p:nvSpPr>
        <p:spPr>
          <a:xfrm>
            <a:off x="1187624" y="4443958"/>
            <a:ext cx="6264696" cy="523220"/>
          </a:xfrm>
          <a:prstGeom prst="rect">
            <a:avLst/>
          </a:prstGeom>
        </p:spPr>
        <p:txBody>
          <a:bodyPr wrap="square">
            <a:spAutoFit/>
          </a:bodyPr>
          <a:lstStyle/>
          <a:p>
            <a:pPr algn="ctr"/>
            <a:r>
              <a:rPr lang="en-GB" sz="2800" b="1" dirty="0" smtClean="0">
                <a:hlinkClick r:id="rId6"/>
              </a:rPr>
              <a:t>www.clipart-library.com</a:t>
            </a:r>
            <a:r>
              <a:rPr lang="en-GB" sz="2800" b="1" dirty="0" smtClean="0"/>
              <a:t> </a:t>
            </a:r>
            <a:endParaRPr lang="en-GB" sz="2800" b="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92FF7A7-970A-42C3-9523-84C3FAAAB01A}" type="slidenum">
              <a:rPr lang="en-GB" smtClean="0"/>
              <a:pPr/>
              <a:t>43</a:t>
            </a:fld>
            <a:endParaRPr lang="en-GB" dirty="0"/>
          </a:p>
        </p:txBody>
      </p:sp>
      <p:pic>
        <p:nvPicPr>
          <p:cNvPr id="6" name="Picture 5" descr="https://temiville.files.wordpress.com/2011/10/bow.jpg?w=500">
            <a:hlinkClick r:id="rId2"/>
          </p:cNvPr>
          <p:cNvPicPr>
            <a:picLocks noChangeAspect="1" noChangeArrowheads="1"/>
          </p:cNvPicPr>
          <p:nvPr/>
        </p:nvPicPr>
        <p:blipFill>
          <a:blip r:embed="rId3" cstate="print"/>
          <a:srcRect/>
          <a:stretch>
            <a:fillRect/>
          </a:stretch>
        </p:blipFill>
        <p:spPr bwMode="auto">
          <a:xfrm>
            <a:off x="4932040" y="267494"/>
            <a:ext cx="3848100" cy="4114800"/>
          </a:xfrm>
          <a:prstGeom prst="rect">
            <a:avLst/>
          </a:prstGeom>
          <a:noFill/>
          <a:ln w="9525">
            <a:noFill/>
            <a:miter lim="800000"/>
            <a:headEnd/>
            <a:tailEnd/>
          </a:ln>
        </p:spPr>
      </p:pic>
      <p:pic>
        <p:nvPicPr>
          <p:cNvPr id="1026" name="Picture 2" descr="Image result for thank you for listening images"/>
          <p:cNvPicPr>
            <a:picLocks noChangeAspect="1" noChangeArrowheads="1"/>
          </p:cNvPicPr>
          <p:nvPr/>
        </p:nvPicPr>
        <p:blipFill>
          <a:blip r:embed="rId4" cstate="print"/>
          <a:srcRect/>
          <a:stretch>
            <a:fillRect/>
          </a:stretch>
        </p:blipFill>
        <p:spPr bwMode="auto">
          <a:xfrm>
            <a:off x="107504" y="169514"/>
            <a:ext cx="3912369" cy="456247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504" y="123478"/>
            <a:ext cx="8928992" cy="4896544"/>
          </a:xfrm>
        </p:spPr>
        <p:txBody>
          <a:bodyPr>
            <a:noAutofit/>
          </a:bodyPr>
          <a:lstStyle/>
          <a:p>
            <a:pPr algn="just"/>
            <a:r>
              <a:rPr lang="en-GB" sz="2650" b="1" dirty="0" smtClean="0"/>
              <a:t>Health system operators must therefore ensure that essential health services are available, accessible, affordable, and of adequate quality   despite constantly changing systems and care protocols</a:t>
            </a:r>
          </a:p>
          <a:p>
            <a:pPr algn="just"/>
            <a:r>
              <a:rPr lang="en-GB" sz="2650" b="1" dirty="0" smtClean="0"/>
              <a:t>The slogan ‘Health for All’ (HFA) originated at the 30</a:t>
            </a:r>
            <a:r>
              <a:rPr lang="en-GB" sz="2650" b="1" baseline="30000" dirty="0" smtClean="0"/>
              <a:t>th</a:t>
            </a:r>
            <a:r>
              <a:rPr lang="en-GB" sz="2650" b="1" dirty="0" smtClean="0"/>
              <a:t> World Health Assembly in May 1977. In 1981, the Assembly unanimously adopted a Global Strategy of ‘Health for All by the Year 2000’ for people to attain  “a level of health that will permit them to lead a socially and economically productive life”</a:t>
            </a:r>
            <a:endParaRPr lang="en-GB" sz="2650" dirty="0" smtClean="0"/>
          </a:p>
        </p:txBody>
      </p:sp>
      <p:sp>
        <p:nvSpPr>
          <p:cNvPr id="4" name="Slide Number Placeholder 3"/>
          <p:cNvSpPr>
            <a:spLocks noGrp="1"/>
          </p:cNvSpPr>
          <p:nvPr>
            <p:ph type="sldNum" sz="quarter" idx="15"/>
          </p:nvPr>
        </p:nvSpPr>
        <p:spPr/>
        <p:txBody>
          <a:bodyPr/>
          <a:lstStyle/>
          <a:p>
            <a:fld id="{492FF7A7-970A-42C3-9523-84C3FAAAB01A}" type="slidenum">
              <a:rPr lang="en-GB" smtClean="0"/>
              <a:pPr/>
              <a:t>5</a:t>
            </a:fld>
            <a:endParaRPr lang="en-GB" dirty="0"/>
          </a:p>
        </p:txBody>
      </p:sp>
    </p:spTree>
  </p:cSld>
  <p:clrMapOvr>
    <a:masterClrMapping/>
  </p:clrMapOvr>
  <p:transition>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504" y="123478"/>
            <a:ext cx="8928992" cy="4896544"/>
          </a:xfrm>
        </p:spPr>
        <p:txBody>
          <a:bodyPr>
            <a:normAutofit lnSpcReduction="10000"/>
          </a:bodyPr>
          <a:lstStyle/>
          <a:p>
            <a:pPr algn="just"/>
            <a:r>
              <a:rPr lang="en-GB" sz="2600" b="1" dirty="0" smtClean="0"/>
              <a:t>Since then ‘Health for All’ has been WHO’s global health strategy and guiding vision with member countries developing their own strategies for achieving the mandate </a:t>
            </a:r>
          </a:p>
          <a:p>
            <a:pPr algn="just"/>
            <a:r>
              <a:rPr lang="en-GB" sz="2600" b="1" dirty="0" smtClean="0"/>
              <a:t>However, despite implementation of this strategy</a:t>
            </a:r>
            <a:r>
              <a:rPr lang="en-US" sz="2600" b="1" dirty="0" smtClean="0"/>
              <a:t> </a:t>
            </a:r>
            <a:r>
              <a:rPr lang="en-GB" sz="2600" b="1" dirty="0" smtClean="0"/>
              <a:t>for several decades, many developing nations did not achieve its goals and  targets</a:t>
            </a:r>
          </a:p>
          <a:p>
            <a:pPr algn="just"/>
            <a:r>
              <a:rPr lang="en-GB" sz="2600" b="1" dirty="0" smtClean="0"/>
              <a:t>Nigeria for instance is ranked 187</a:t>
            </a:r>
            <a:r>
              <a:rPr lang="en-GB" sz="2600" b="1" baseline="30000" dirty="0" smtClean="0"/>
              <a:t>th</a:t>
            </a:r>
            <a:r>
              <a:rPr lang="en-GB" sz="2600" b="1" dirty="0" smtClean="0"/>
              <a:t> out of 191 countries in WHO’s ranking of the world’s health systems; and after 58 years of independence only a small proportion (&lt;10</a:t>
            </a:r>
            <a:r>
              <a:rPr lang="en-GB" sz="2600" b="1" dirty="0" smtClean="0"/>
              <a:t>% coverage) of </a:t>
            </a:r>
            <a:r>
              <a:rPr lang="en-GB" sz="2600" b="1" dirty="0" smtClean="0"/>
              <a:t>people actually have access to quality essential health services </a:t>
            </a:r>
            <a:r>
              <a:rPr lang="en-GB" sz="2600" b="1" dirty="0" smtClean="0"/>
              <a:t>without facing financial difficulty</a:t>
            </a:r>
            <a:endParaRPr lang="en-GB" sz="2600" b="1" dirty="0" smtClean="0"/>
          </a:p>
        </p:txBody>
      </p:sp>
      <p:sp>
        <p:nvSpPr>
          <p:cNvPr id="4" name="Slide Number Placeholder 3"/>
          <p:cNvSpPr>
            <a:spLocks noGrp="1"/>
          </p:cNvSpPr>
          <p:nvPr>
            <p:ph type="sldNum" sz="quarter" idx="15"/>
          </p:nvPr>
        </p:nvSpPr>
        <p:spPr/>
        <p:txBody>
          <a:bodyPr/>
          <a:lstStyle/>
          <a:p>
            <a:fld id="{492FF7A7-970A-42C3-9523-84C3FAAAB01A}" type="slidenum">
              <a:rPr lang="en-GB" smtClean="0"/>
              <a:pPr/>
              <a:t>6</a:t>
            </a:fld>
            <a:endParaRPr lang="en-GB" dirty="0"/>
          </a:p>
        </p:txBody>
      </p:sp>
    </p:spTree>
  </p:cSld>
  <p:clrMapOvr>
    <a:masterClrMapping/>
  </p:clrMapOvr>
  <p:transition>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504" y="123478"/>
            <a:ext cx="8928992" cy="4896544"/>
          </a:xfrm>
        </p:spPr>
        <p:txBody>
          <a:bodyPr>
            <a:noAutofit/>
          </a:bodyPr>
          <a:lstStyle/>
          <a:p>
            <a:pPr marL="274320" lvl="1" algn="just">
              <a:spcBef>
                <a:spcPts val="600"/>
              </a:spcBef>
              <a:buSzPct val="70000"/>
              <a:buFont typeface="Wingdings"/>
              <a:buChar char=""/>
            </a:pPr>
            <a:r>
              <a:rPr lang="en-GB" sz="2900" b="1" dirty="0" smtClean="0"/>
              <a:t>Due to non-achievement of the HFA goals, WHO renewed its call on this mandate with focus on ‘Universal Health Coverage’  (UHC) as the drive towards achieving the Sustainable Development Goals (SDGs) and Health for All </a:t>
            </a:r>
          </a:p>
          <a:p>
            <a:pPr algn="just"/>
            <a:r>
              <a:rPr lang="en-GB" sz="2900" b="1" dirty="0" smtClean="0"/>
              <a:t>So in 2018 the WHO marked its 70th anniversary with the theme </a:t>
            </a:r>
            <a:r>
              <a:rPr lang="en-GB" sz="2900" dirty="0" smtClean="0"/>
              <a:t>“</a:t>
            </a:r>
            <a:r>
              <a:rPr lang="en-GB" sz="2900" b="1" dirty="0" smtClean="0"/>
              <a:t>Universal Health Coverage: Everyone, Everywhere” and the slogan “Health for All”</a:t>
            </a:r>
          </a:p>
        </p:txBody>
      </p:sp>
      <p:sp>
        <p:nvSpPr>
          <p:cNvPr id="4" name="Slide Number Placeholder 3"/>
          <p:cNvSpPr>
            <a:spLocks noGrp="1"/>
          </p:cNvSpPr>
          <p:nvPr>
            <p:ph type="sldNum" sz="quarter" idx="15"/>
          </p:nvPr>
        </p:nvSpPr>
        <p:spPr/>
        <p:txBody>
          <a:bodyPr/>
          <a:lstStyle/>
          <a:p>
            <a:fld id="{492FF7A7-970A-42C3-9523-84C3FAAAB01A}" type="slidenum">
              <a:rPr lang="en-GB" smtClean="0"/>
              <a:pPr/>
              <a:t>7</a:t>
            </a:fld>
            <a:endParaRPr lang="en-GB" dirty="0"/>
          </a:p>
        </p:txBody>
      </p:sp>
    </p:spTree>
  </p:cSld>
  <p:clrMapOvr>
    <a:masterClrMapping/>
  </p:clrMapOvr>
  <p:transition>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504" y="339502"/>
            <a:ext cx="8928992" cy="4104456"/>
          </a:xfrm>
        </p:spPr>
        <p:txBody>
          <a:bodyPr>
            <a:noAutofit/>
          </a:bodyPr>
          <a:lstStyle/>
          <a:p>
            <a:pPr algn="just"/>
            <a:r>
              <a:rPr lang="en-GB" sz="3000" b="1" dirty="0" smtClean="0"/>
              <a:t>During the event, world leaders were called to commit to concrete steps for advancing health for all, so that everyone, everywhere can access essential quality health services, as a means of ensuring health for all</a:t>
            </a:r>
          </a:p>
          <a:p>
            <a:pPr algn="just"/>
            <a:r>
              <a:rPr lang="en-GB" sz="3000" b="1" dirty="0" smtClean="0"/>
              <a:t>All the health-related agencies are keying into this with related yearly themes</a:t>
            </a:r>
          </a:p>
        </p:txBody>
      </p:sp>
      <p:sp>
        <p:nvSpPr>
          <p:cNvPr id="4" name="Slide Number Placeholder 3"/>
          <p:cNvSpPr>
            <a:spLocks noGrp="1"/>
          </p:cNvSpPr>
          <p:nvPr>
            <p:ph type="sldNum" sz="quarter" idx="15"/>
          </p:nvPr>
        </p:nvSpPr>
        <p:spPr/>
        <p:txBody>
          <a:bodyPr/>
          <a:lstStyle/>
          <a:p>
            <a:fld id="{492FF7A7-970A-42C3-9523-84C3FAAAB01A}" type="slidenum">
              <a:rPr lang="en-GB" smtClean="0"/>
              <a:pPr/>
              <a:t>8</a:t>
            </a:fld>
            <a:endParaRPr lang="en-GB" dirty="0"/>
          </a:p>
        </p:txBody>
      </p:sp>
    </p:spTree>
  </p:cSld>
  <p:clrMapOvr>
    <a:masterClrMapping/>
  </p:clrMapOvr>
  <p:transition>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504" y="123478"/>
            <a:ext cx="8928992" cy="4896544"/>
          </a:xfrm>
        </p:spPr>
        <p:txBody>
          <a:bodyPr>
            <a:normAutofit/>
          </a:bodyPr>
          <a:lstStyle/>
          <a:p>
            <a:pPr marL="274320" lvl="1" algn="just">
              <a:spcBef>
                <a:spcPts val="600"/>
              </a:spcBef>
              <a:buSzPct val="70000"/>
              <a:buFont typeface="Wingdings"/>
              <a:buChar char=""/>
            </a:pPr>
            <a:endParaRPr lang="en-US" sz="2800" b="1" dirty="0" smtClean="0"/>
          </a:p>
          <a:p>
            <a:endParaRPr lang="en-GB" dirty="0"/>
          </a:p>
        </p:txBody>
      </p:sp>
      <p:sp>
        <p:nvSpPr>
          <p:cNvPr id="4" name="Slide Number Placeholder 3"/>
          <p:cNvSpPr>
            <a:spLocks noGrp="1"/>
          </p:cNvSpPr>
          <p:nvPr>
            <p:ph type="sldNum" sz="quarter" idx="15"/>
          </p:nvPr>
        </p:nvSpPr>
        <p:spPr/>
        <p:txBody>
          <a:bodyPr/>
          <a:lstStyle/>
          <a:p>
            <a:fld id="{492FF7A7-970A-42C3-9523-84C3FAAAB01A}" type="slidenum">
              <a:rPr lang="en-GB" smtClean="0"/>
              <a:pPr/>
              <a:t>9</a:t>
            </a:fld>
            <a:endParaRPr lang="en-GB" dirty="0"/>
          </a:p>
        </p:txBody>
      </p:sp>
      <p:sp>
        <p:nvSpPr>
          <p:cNvPr id="5" name="Rectangle 4"/>
          <p:cNvSpPr/>
          <p:nvPr/>
        </p:nvSpPr>
        <p:spPr>
          <a:xfrm>
            <a:off x="179512" y="267494"/>
            <a:ext cx="2520280" cy="1323439"/>
          </a:xfrm>
          <a:prstGeom prst="rect">
            <a:avLst/>
          </a:prstGeom>
        </p:spPr>
        <p:txBody>
          <a:bodyPr wrap="square">
            <a:spAutoFit/>
          </a:bodyPr>
          <a:lstStyle/>
          <a:p>
            <a:pPr algn="ctr"/>
            <a:r>
              <a:rPr lang="en-GB" sz="2000" b="1" dirty="0" smtClean="0">
                <a:solidFill>
                  <a:srgbClr val="C00000"/>
                </a:solidFill>
                <a:latin typeface="Tahoma" pitchFamily="34" charset="0"/>
                <a:ea typeface="Tahoma" pitchFamily="34" charset="0"/>
                <a:cs typeface="Tahoma" pitchFamily="34" charset="0"/>
              </a:rPr>
              <a:t>The ICN theme for this year’s Nurses’ week celebration is</a:t>
            </a:r>
            <a:endParaRPr lang="en-GB" sz="2000" dirty="0">
              <a:solidFill>
                <a:srgbClr val="C00000"/>
              </a:solidFill>
              <a:latin typeface="Tahoma" pitchFamily="34" charset="0"/>
              <a:ea typeface="Tahoma" pitchFamily="34" charset="0"/>
              <a:cs typeface="Tahoma" pitchFamily="34" charset="0"/>
            </a:endParaRPr>
          </a:p>
        </p:txBody>
      </p:sp>
      <p:pic>
        <p:nvPicPr>
          <p:cNvPr id="6" name="Picture 5" descr="Image result for icn theme 2019"/>
          <p:cNvPicPr>
            <a:picLocks noChangeAspect="1" noChangeArrowheads="1"/>
          </p:cNvPicPr>
          <p:nvPr/>
        </p:nvPicPr>
        <p:blipFill>
          <a:blip r:embed="rId2" cstate="print"/>
          <a:srcRect/>
          <a:stretch>
            <a:fillRect/>
          </a:stretch>
        </p:blipFill>
        <p:spPr bwMode="auto">
          <a:xfrm>
            <a:off x="107504" y="123478"/>
            <a:ext cx="4032448" cy="4464496"/>
          </a:xfrm>
          <a:prstGeom prst="rect">
            <a:avLst/>
          </a:prstGeom>
          <a:noFill/>
          <a:ln w="57150">
            <a:solidFill>
              <a:srgbClr val="C00000"/>
            </a:solidFill>
          </a:ln>
        </p:spPr>
      </p:pic>
      <p:sp>
        <p:nvSpPr>
          <p:cNvPr id="7" name="Rectangle 6"/>
          <p:cNvSpPr/>
          <p:nvPr/>
        </p:nvSpPr>
        <p:spPr>
          <a:xfrm>
            <a:off x="179512" y="267494"/>
            <a:ext cx="2736304" cy="1015663"/>
          </a:xfrm>
          <a:prstGeom prst="rect">
            <a:avLst/>
          </a:prstGeom>
        </p:spPr>
        <p:txBody>
          <a:bodyPr wrap="square">
            <a:spAutoFit/>
          </a:bodyPr>
          <a:lstStyle/>
          <a:p>
            <a:pPr algn="ctr"/>
            <a:r>
              <a:rPr lang="en-GB" sz="2000" b="1" dirty="0" smtClean="0">
                <a:solidFill>
                  <a:srgbClr val="C00000"/>
                </a:solidFill>
                <a:latin typeface="Tahoma" pitchFamily="34" charset="0"/>
                <a:ea typeface="Tahoma" pitchFamily="34" charset="0"/>
                <a:cs typeface="Tahoma" pitchFamily="34" charset="0"/>
              </a:rPr>
              <a:t>ICN theme for this year’s Nurses’ week celebration is</a:t>
            </a:r>
            <a:endParaRPr lang="en-GB" sz="2000" dirty="0">
              <a:solidFill>
                <a:srgbClr val="C00000"/>
              </a:solidFill>
              <a:latin typeface="Tahoma" pitchFamily="34" charset="0"/>
              <a:ea typeface="Tahoma" pitchFamily="34" charset="0"/>
              <a:cs typeface="Tahoma" pitchFamily="34" charset="0"/>
            </a:endParaRPr>
          </a:p>
        </p:txBody>
      </p:sp>
      <p:sp>
        <p:nvSpPr>
          <p:cNvPr id="8" name="Rectangle 7"/>
          <p:cNvSpPr/>
          <p:nvPr/>
        </p:nvSpPr>
        <p:spPr>
          <a:xfrm>
            <a:off x="4464496" y="51470"/>
            <a:ext cx="4572000" cy="4536504"/>
          </a:xfrm>
          <a:prstGeom prst="rect">
            <a:avLst/>
          </a:prstGeom>
          <a:ln w="38100">
            <a:solidFill>
              <a:srgbClr val="2E0FB1"/>
            </a:solidFill>
          </a:ln>
        </p:spPr>
        <p:txBody>
          <a:bodyPr wrap="square">
            <a:spAutoFit/>
          </a:bodyPr>
          <a:lstStyle/>
          <a:p>
            <a:pPr algn="ctr"/>
            <a:r>
              <a:rPr lang="en-GB" sz="2800" b="1" dirty="0" smtClean="0"/>
              <a:t>This keynote address will discuss this theme and try to set an underlying tone for the conference, and stimulate discussion among participants about how nurses can use their collective voice to achieve HFA</a:t>
            </a:r>
          </a:p>
        </p:txBody>
      </p:sp>
    </p:spTree>
  </p:cSld>
  <p:clrMapOvr>
    <a:masterClrMapping/>
  </p:clrMapOvr>
  <p:transition>
    <p:cover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5891</TotalTime>
  <Words>1954</Words>
  <Application>Microsoft Office PowerPoint</Application>
  <PresentationFormat>On-screen Show (16:9)</PresentationFormat>
  <Paragraphs>161</Paragraphs>
  <Slides>43</Slides>
  <Notes>2</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Oriel</vt:lpstr>
      <vt:lpstr>Slide 1</vt:lpstr>
      <vt:lpstr>Slide 2</vt:lpstr>
      <vt:lpstr>Slide 3</vt:lpstr>
      <vt:lpstr>introduction</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Nurses: a voice to lead in ensuring health for all</vt:lpstr>
      <vt:lpstr>Slide 23</vt:lpstr>
      <vt:lpstr>Slide 24</vt:lpstr>
      <vt:lpstr>Slide 25</vt:lpstr>
      <vt:lpstr>Slide 26</vt:lpstr>
      <vt:lpstr>Slide 27</vt:lpstr>
      <vt:lpstr>Slide 28</vt:lpstr>
      <vt:lpstr>Slide 29</vt:lpstr>
      <vt:lpstr>Slide 30</vt:lpstr>
      <vt:lpstr>Slide 31</vt:lpstr>
      <vt:lpstr>How Nurses Can Be “A Voice to lead” in achieving hfa</vt:lpstr>
      <vt:lpstr>Slide 33</vt:lpstr>
      <vt:lpstr>Slide 34</vt:lpstr>
      <vt:lpstr>Slide 35</vt:lpstr>
      <vt:lpstr>Slide 36</vt:lpstr>
      <vt:lpstr>CHALLENGES AND WAY FORWARD</vt:lpstr>
      <vt:lpstr>Slide 38</vt:lpstr>
      <vt:lpstr>Slide 39</vt:lpstr>
      <vt:lpstr>Slide 40</vt:lpstr>
      <vt:lpstr>Slide 41</vt:lpstr>
      <vt:lpstr>Slide 42</vt:lpstr>
      <vt:lpstr>Slide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“NURSES: A VOICE TO LEAD – HEALTH FOR ALL”</dc:title>
  <dc:creator>miljohn</dc:creator>
  <cp:lastModifiedBy>miljohn</cp:lastModifiedBy>
  <cp:revision>908</cp:revision>
  <dcterms:created xsi:type="dcterms:W3CDTF">2019-02-12T10:31:35Z</dcterms:created>
  <dcterms:modified xsi:type="dcterms:W3CDTF">2019-05-06T14:16:08Z</dcterms:modified>
</cp:coreProperties>
</file>