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59" r:id="rId4"/>
    <p:sldId id="260" r:id="rId5"/>
    <p:sldId id="292" r:id="rId6"/>
    <p:sldId id="293" r:id="rId7"/>
    <p:sldId id="261" r:id="rId8"/>
    <p:sldId id="262" r:id="rId9"/>
    <p:sldId id="263" r:id="rId10"/>
    <p:sldId id="264" r:id="rId11"/>
    <p:sldId id="265" r:id="rId12"/>
    <p:sldId id="284" r:id="rId13"/>
    <p:sldId id="266" r:id="rId14"/>
    <p:sldId id="267" r:id="rId15"/>
    <p:sldId id="268" r:id="rId16"/>
    <p:sldId id="269" r:id="rId17"/>
    <p:sldId id="270" r:id="rId18"/>
    <p:sldId id="297" r:id="rId19"/>
    <p:sldId id="285" r:id="rId20"/>
    <p:sldId id="286" r:id="rId21"/>
    <p:sldId id="274" r:id="rId22"/>
    <p:sldId id="275" r:id="rId23"/>
    <p:sldId id="276" r:id="rId24"/>
    <p:sldId id="277" r:id="rId25"/>
    <p:sldId id="278" r:id="rId26"/>
    <p:sldId id="299" r:id="rId27"/>
    <p:sldId id="279" r:id="rId28"/>
    <p:sldId id="300" r:id="rId29"/>
    <p:sldId id="280" r:id="rId30"/>
    <p:sldId id="281" r:id="rId31"/>
    <p:sldId id="290" r:id="rId32"/>
    <p:sldId id="289" r:id="rId33"/>
    <p:sldId id="294" r:id="rId34"/>
    <p:sldId id="295" r:id="rId35"/>
    <p:sldId id="2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0E779-04A1-4A18-8393-773E7DDFA68B}" type="datetimeFigureOut">
              <a:rPr lang="en-US" smtClean="0"/>
              <a:pPr/>
              <a:t>5/10/2014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A421F-0975-48CF-9E11-5D1BB2354BF8}" type="slidenum">
              <a:rPr lang="en-US" smtClean="0"/>
              <a:pPr/>
              <a:t>‹#›</a:t>
            </a:fld>
            <a:endParaRPr lang="en-US"/>
          </a:p>
        </p:txBody>
      </p:sp>
    </p:spTree>
    <p:extLst>
      <p:ext uri="{BB962C8B-B14F-4D97-AF65-F5344CB8AC3E}">
        <p14:creationId xmlns:p14="http://schemas.microsoft.com/office/powerpoint/2010/main" val="2424346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1A421F-0975-48CF-9E11-5D1BB2354BF8}"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1A421F-0975-48CF-9E11-5D1BB2354BF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1A421F-0975-48CF-9E11-5D1BB2354BF8}"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DBD7FA-5485-4BEC-AC60-FA97F2E502D2}"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DBD7FA-5485-4BEC-AC60-FA97F2E502D2}" type="datetimeFigureOut">
              <a:rPr lang="en-US" smtClean="0"/>
              <a:pPr/>
              <a:t>5/10/2014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DBD7FA-5485-4BEC-AC60-FA97F2E502D2}" type="datetimeFigureOut">
              <a:rPr lang="en-US" smtClean="0"/>
              <a:pPr/>
              <a:t>5/10/2014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BD7FA-5485-4BEC-AC60-FA97F2E502D2}" type="datetimeFigureOut">
              <a:rPr lang="en-US" smtClean="0"/>
              <a:pPr/>
              <a:t>5/10/2014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BD7FA-5485-4BEC-AC60-FA97F2E502D2}"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BD7FA-5485-4BEC-AC60-FA97F2E502D2}"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BD7FA-5485-4BEC-AC60-FA97F2E502D2}" type="datetimeFigureOut">
              <a:rPr lang="en-US" smtClean="0"/>
              <a:pPr/>
              <a:t>5/10/2014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D5B70-DDB9-4FEC-B72A-CF3CA00FFA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NURSES A FORCE FOR CHANGE: A VITAL RESOURCE FOR HEALTH</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by</a:t>
            </a:r>
          </a:p>
          <a:p>
            <a:pPr>
              <a:buNone/>
            </a:pPr>
            <a:r>
              <a:rPr lang="en-US" dirty="0" smtClean="0"/>
              <a:t>        </a:t>
            </a:r>
            <a:r>
              <a:rPr lang="en-US" sz="3900" dirty="0" smtClean="0"/>
              <a:t>Prof</a:t>
            </a:r>
            <a:r>
              <a:rPr lang="en-US" sz="3900" dirty="0"/>
              <a:t>. Ezekiel </a:t>
            </a:r>
            <a:r>
              <a:rPr lang="en-US" sz="3900" dirty="0" err="1"/>
              <a:t>Ajao</a:t>
            </a:r>
            <a:r>
              <a:rPr lang="en-US" sz="3900" dirty="0"/>
              <a:t> RN, </a:t>
            </a:r>
            <a:r>
              <a:rPr lang="en-US" sz="3900" dirty="0" smtClean="0"/>
              <a:t>Ph.D. FWACN</a:t>
            </a:r>
            <a:endParaRPr lang="en-US" sz="3900" dirty="0"/>
          </a:p>
          <a:p>
            <a:pPr>
              <a:buNone/>
            </a:pPr>
            <a:r>
              <a:rPr lang="en-US" sz="3900" dirty="0" smtClean="0"/>
              <a:t>        Dean</a:t>
            </a:r>
            <a:r>
              <a:rPr lang="en-US" sz="3900" dirty="0"/>
              <a:t>, School of Nursing</a:t>
            </a:r>
          </a:p>
          <a:p>
            <a:pPr>
              <a:buNone/>
            </a:pPr>
            <a:r>
              <a:rPr lang="en-US" sz="3900" dirty="0" smtClean="0"/>
              <a:t>        Babcock University, </a:t>
            </a:r>
            <a:r>
              <a:rPr lang="en-US" sz="3900" dirty="0" err="1" smtClean="0"/>
              <a:t>Ilishan</a:t>
            </a:r>
            <a:r>
              <a:rPr lang="en-US" sz="3900" dirty="0" smtClean="0"/>
              <a:t>-Remo</a:t>
            </a:r>
          </a:p>
          <a:p>
            <a:pPr>
              <a:buNone/>
            </a:pPr>
            <a:r>
              <a:rPr lang="en-US" dirty="0" smtClean="0"/>
              <a:t>    Key note address presented at the International Nurses Week, organized by the National Association of Nigerian Nurses and Midwives, Abuja, May 12, 2014</a:t>
            </a:r>
            <a:endParaRPr lang="en-US" dirty="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Rectangle 2"/>
          <p:cNvSpPr/>
          <p:nvPr/>
        </p:nvSpPr>
        <p:spPr>
          <a:xfrm>
            <a:off x="1143000" y="1595020"/>
            <a:ext cx="6934200" cy="3539430"/>
          </a:xfrm>
          <a:prstGeom prst="rect">
            <a:avLst/>
          </a:prstGeom>
        </p:spPr>
        <p:txBody>
          <a:bodyPr wrap="square">
            <a:spAutoFit/>
          </a:bodyPr>
          <a:lstStyle/>
          <a:p>
            <a:pPr algn="just"/>
            <a:r>
              <a:rPr lang="en-US" sz="2800" dirty="0" smtClean="0"/>
              <a:t>This approach, according to both scholars is rooted in the social norms and nurtured through the process of socialization. In adopting this perspective, this paper argues that with the unprecedented increase in knowledge base of every group within the health care industry (secondary socialization) and with a global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Rectangle 2"/>
          <p:cNvSpPr/>
          <p:nvPr/>
        </p:nvSpPr>
        <p:spPr>
          <a:xfrm>
            <a:off x="1295400" y="1752600"/>
            <a:ext cx="6858000" cy="3962400"/>
          </a:xfrm>
          <a:prstGeom prst="rect">
            <a:avLst/>
          </a:prstGeom>
        </p:spPr>
        <p:txBody>
          <a:bodyPr wrap="square">
            <a:spAutoFit/>
          </a:bodyPr>
          <a:lstStyle/>
          <a:p>
            <a:pPr algn="just"/>
            <a:r>
              <a:rPr lang="en-US" sz="2800" dirty="0" smtClean="0"/>
              <a:t>emphasis is on holistic care rather than the fragmented and atomistic care, the logical consequences in health care industry would be the promotion of genuine partnership, cooperation and collaboration irrespective of individual and group competences, diversity of roles and the context of practice. But how can they work together if they are not trained together?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Content Placeholder 2"/>
          <p:cNvSpPr>
            <a:spLocks noGrp="1"/>
          </p:cNvSpPr>
          <p:nvPr>
            <p:ph idx="1"/>
          </p:nvPr>
        </p:nvSpPr>
        <p:spPr/>
        <p:txBody>
          <a:bodyPr/>
          <a:lstStyle/>
          <a:p>
            <a:pPr>
              <a:buNone/>
            </a:pPr>
            <a:r>
              <a:rPr lang="en-US" dirty="0" smtClean="0"/>
              <a:t>	In this regard, the extent to which the nurse could influence the re-definition of nursing from disease oriented to that of client and population oriented remains a major task.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of Model</a:t>
            </a:r>
            <a:endParaRPr lang="en-US" dirty="0"/>
          </a:p>
        </p:txBody>
      </p:sp>
      <p:sp>
        <p:nvSpPr>
          <p:cNvPr id="3" name="Rectangle 2"/>
          <p:cNvSpPr/>
          <p:nvPr/>
        </p:nvSpPr>
        <p:spPr>
          <a:xfrm>
            <a:off x="1371600" y="1447800"/>
            <a:ext cx="6705600" cy="4832092"/>
          </a:xfrm>
          <a:prstGeom prst="rect">
            <a:avLst/>
          </a:prstGeom>
        </p:spPr>
        <p:txBody>
          <a:bodyPr wrap="square">
            <a:spAutoFit/>
          </a:bodyPr>
          <a:lstStyle/>
          <a:p>
            <a:pPr algn="just"/>
            <a:r>
              <a:rPr lang="en-US" sz="2800" dirty="0" smtClean="0"/>
              <a:t> Figure: 1 below captures the effect of socialization and professional development on positive change and its outcome. The model is made up of three major elements. These include: socialization, preliminary outcome, and final outcome. </a:t>
            </a:r>
            <a:r>
              <a:rPr lang="en-US" sz="2800" b="1" dirty="0" smtClean="0"/>
              <a:t>Socialization A</a:t>
            </a:r>
            <a:r>
              <a:rPr lang="en-US" sz="2800" dirty="0" smtClean="0"/>
              <a:t> is the primary socialization that is, information learnt from the significant others early in life, while </a:t>
            </a:r>
            <a:r>
              <a:rPr lang="en-US" sz="2800" b="1" dirty="0" smtClean="0"/>
              <a:t>Socialization B</a:t>
            </a:r>
            <a:r>
              <a:rPr lang="en-US" sz="2800" dirty="0" smtClean="0"/>
              <a:t> represents the acquisition of knowledge in the primary and secondary schools.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944562"/>
          </a:xfrm>
        </p:spPr>
        <p:txBody>
          <a:bodyPr/>
          <a:lstStyle/>
          <a:p>
            <a:r>
              <a:rPr lang="en-US" dirty="0" smtClean="0"/>
              <a:t>MODEL</a:t>
            </a:r>
            <a:endParaRPr lang="en-US" dirty="0"/>
          </a:p>
        </p:txBody>
      </p:sp>
      <p:sp>
        <p:nvSpPr>
          <p:cNvPr id="3" name="Rectangle 2"/>
          <p:cNvSpPr/>
          <p:nvPr/>
        </p:nvSpPr>
        <p:spPr>
          <a:xfrm>
            <a:off x="1524000" y="1219200"/>
            <a:ext cx="6477000" cy="4154984"/>
          </a:xfrm>
          <a:prstGeom prst="rect">
            <a:avLst/>
          </a:prstGeom>
        </p:spPr>
        <p:txBody>
          <a:bodyPr wrap="square">
            <a:spAutoFit/>
          </a:bodyPr>
          <a:lstStyle/>
          <a:p>
            <a:pPr algn="just"/>
            <a:r>
              <a:rPr lang="en-US" sz="2400" dirty="0" smtClean="0"/>
              <a:t>including professional training and the use of technological innovations. </a:t>
            </a:r>
            <a:r>
              <a:rPr lang="en-US" sz="2400" b="1" dirty="0" smtClean="0"/>
              <a:t>Socialization C </a:t>
            </a:r>
            <a:r>
              <a:rPr lang="en-US" sz="2400" dirty="0" smtClean="0"/>
              <a:t>represents health professionals’ exposure to common basic curriculum. </a:t>
            </a:r>
            <a:r>
              <a:rPr lang="en-US" sz="2400" b="1" dirty="0" smtClean="0"/>
              <a:t>Preliminary Outcome A &amp; B</a:t>
            </a:r>
            <a:r>
              <a:rPr lang="en-US" sz="2400" dirty="0" smtClean="0"/>
              <a:t> involve actions of all professionals after the exposure. </a:t>
            </a:r>
            <a:r>
              <a:rPr lang="en-US" sz="2400" b="1" dirty="0" smtClean="0"/>
              <a:t>Preliminary Outcome A</a:t>
            </a:r>
            <a:r>
              <a:rPr lang="en-US" sz="2400" dirty="0" smtClean="0"/>
              <a:t> represents positive qualities  such as good leadership, cooperation, collaboration and commitment to the norms and goals of the health care industry. These qualities invariably should lead to high productivity and quality care.</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Model contd.</a:t>
            </a:r>
            <a:endParaRPr lang="en-US" dirty="0"/>
          </a:p>
        </p:txBody>
      </p:sp>
      <p:sp>
        <p:nvSpPr>
          <p:cNvPr id="3" name="Rectangle 2"/>
          <p:cNvSpPr/>
          <p:nvPr/>
        </p:nvSpPr>
        <p:spPr>
          <a:xfrm>
            <a:off x="914400" y="856357"/>
            <a:ext cx="7467600" cy="6001643"/>
          </a:xfrm>
          <a:prstGeom prst="rect">
            <a:avLst/>
          </a:prstGeom>
        </p:spPr>
        <p:txBody>
          <a:bodyPr wrap="square">
            <a:spAutoFit/>
          </a:bodyPr>
          <a:lstStyle/>
          <a:p>
            <a:pPr algn="just"/>
            <a:r>
              <a:rPr lang="en-US" sz="2400" dirty="0" smtClean="0"/>
              <a:t>On the other hand, </a:t>
            </a:r>
            <a:r>
              <a:rPr lang="en-US" sz="2400" b="1" dirty="0" smtClean="0"/>
              <a:t>Preliminary Outcome  B</a:t>
            </a:r>
            <a:r>
              <a:rPr lang="en-US" sz="2400" dirty="0" smtClean="0"/>
              <a:t> represents negative qualities such as egocentric tendencies, poor leadership, poor communication, little or no collaboration, aggressive, opinionated, intimidating and selfish motives which would definitely lead to catastrophic failure. </a:t>
            </a:r>
            <a:r>
              <a:rPr lang="en-US" sz="2400" b="1" dirty="0" smtClean="0"/>
              <a:t>Final</a:t>
            </a:r>
            <a:r>
              <a:rPr lang="en-US" sz="2400" dirty="0" smtClean="0"/>
              <a:t> </a:t>
            </a:r>
            <a:r>
              <a:rPr lang="en-US" sz="2400" b="1" dirty="0" smtClean="0"/>
              <a:t>Outcome A &amp; B</a:t>
            </a:r>
            <a:r>
              <a:rPr lang="en-US" sz="2400" dirty="0" smtClean="0"/>
              <a:t> represent final or enduring product of </a:t>
            </a:r>
            <a:r>
              <a:rPr lang="en-US" sz="2400" b="1" dirty="0" smtClean="0"/>
              <a:t>Socialization C</a:t>
            </a:r>
            <a:r>
              <a:rPr lang="en-US" sz="2400" dirty="0" smtClean="0"/>
              <a:t> which may include  excellent skills, high quality intellectual endowment, competent leadership, appropriate communication, and high level of professional commitment and accountability. </a:t>
            </a:r>
            <a:r>
              <a:rPr lang="en-US" sz="2400" b="1" dirty="0" smtClean="0"/>
              <a:t>Final Outcome </a:t>
            </a:r>
            <a:r>
              <a:rPr lang="en-US" sz="2400" dirty="0" smtClean="0"/>
              <a:t>B on the other hand, represents negative and divisive qualities. Therefore, for the sustainability of  positive change to be guaranteed, there must be a continuous interaction between the </a:t>
            </a:r>
            <a:r>
              <a:rPr lang="en-US" sz="2400" b="1" dirty="0" smtClean="0"/>
              <a:t>Final</a:t>
            </a:r>
            <a:r>
              <a:rPr lang="en-US" sz="2400" dirty="0" smtClean="0"/>
              <a:t> </a:t>
            </a:r>
            <a:r>
              <a:rPr lang="en-US" sz="2400" b="1" dirty="0" smtClean="0"/>
              <a:t>Outcome A &amp; B</a:t>
            </a:r>
            <a:r>
              <a:rPr lang="en-US" sz="2400" dirty="0" smtClean="0"/>
              <a:t> and </a:t>
            </a:r>
            <a:r>
              <a:rPr lang="en-US" sz="2400" b="1" dirty="0" smtClean="0"/>
              <a:t>Socialization C,</a:t>
            </a:r>
            <a:r>
              <a:rPr lang="en-US" sz="2400" dirty="0" smtClean="0"/>
              <a:t> this may lead to possible adjustment and reinforcement of both elements.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2057400"/>
            <a:ext cx="99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219200" y="3200400"/>
            <a:ext cx="99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105400" y="2057400"/>
            <a:ext cx="1066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105400" y="3657600"/>
            <a:ext cx="1066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066800" y="1676400"/>
            <a:ext cx="1371600" cy="307777"/>
          </a:xfrm>
          <a:prstGeom prst="rect">
            <a:avLst/>
          </a:prstGeom>
          <a:noFill/>
        </p:spPr>
        <p:txBody>
          <a:bodyPr wrap="square" rtlCol="0">
            <a:spAutoFit/>
          </a:bodyPr>
          <a:lstStyle/>
          <a:p>
            <a:r>
              <a:rPr lang="en-US" sz="1400" dirty="0" smtClean="0"/>
              <a:t>SOCIALIZATION</a:t>
            </a:r>
            <a:endParaRPr lang="en-US" sz="1400" dirty="0"/>
          </a:p>
        </p:txBody>
      </p:sp>
      <p:sp>
        <p:nvSpPr>
          <p:cNvPr id="18" name="TextBox 17"/>
          <p:cNvSpPr txBox="1"/>
          <p:nvPr/>
        </p:nvSpPr>
        <p:spPr>
          <a:xfrm>
            <a:off x="1524000" y="2667000"/>
            <a:ext cx="457200" cy="369332"/>
          </a:xfrm>
          <a:prstGeom prst="rect">
            <a:avLst/>
          </a:prstGeom>
          <a:noFill/>
        </p:spPr>
        <p:txBody>
          <a:bodyPr wrap="square" rtlCol="0">
            <a:spAutoFit/>
          </a:bodyPr>
          <a:lstStyle/>
          <a:p>
            <a:r>
              <a:rPr lang="en-US" dirty="0" smtClean="0"/>
              <a:t>A</a:t>
            </a:r>
            <a:endParaRPr lang="en-US" dirty="0"/>
          </a:p>
        </p:txBody>
      </p:sp>
      <p:sp>
        <p:nvSpPr>
          <p:cNvPr id="20" name="TextBox 19"/>
          <p:cNvSpPr txBox="1"/>
          <p:nvPr/>
        </p:nvSpPr>
        <p:spPr>
          <a:xfrm>
            <a:off x="1447800" y="3657600"/>
            <a:ext cx="457200" cy="369332"/>
          </a:xfrm>
          <a:prstGeom prst="rect">
            <a:avLst/>
          </a:prstGeom>
          <a:noFill/>
        </p:spPr>
        <p:txBody>
          <a:bodyPr wrap="square" rtlCol="0">
            <a:spAutoFit/>
          </a:bodyPr>
          <a:lstStyle/>
          <a:p>
            <a:r>
              <a:rPr lang="en-US" dirty="0" smtClean="0"/>
              <a:t>B</a:t>
            </a:r>
            <a:endParaRPr lang="en-US" dirty="0"/>
          </a:p>
        </p:txBody>
      </p:sp>
      <p:sp>
        <p:nvSpPr>
          <p:cNvPr id="21" name="TextBox 20"/>
          <p:cNvSpPr txBox="1"/>
          <p:nvPr/>
        </p:nvSpPr>
        <p:spPr>
          <a:xfrm>
            <a:off x="2971800" y="1524000"/>
            <a:ext cx="1600200" cy="307777"/>
          </a:xfrm>
          <a:prstGeom prst="rect">
            <a:avLst/>
          </a:prstGeom>
          <a:noFill/>
        </p:spPr>
        <p:txBody>
          <a:bodyPr wrap="square" rtlCol="0">
            <a:spAutoFit/>
          </a:bodyPr>
          <a:lstStyle/>
          <a:p>
            <a:r>
              <a:rPr lang="en-US" sz="1400" dirty="0" smtClean="0"/>
              <a:t>SOCIALIZATION  C</a:t>
            </a:r>
            <a:endParaRPr lang="en-US" sz="1400" dirty="0"/>
          </a:p>
        </p:txBody>
      </p:sp>
      <p:sp>
        <p:nvSpPr>
          <p:cNvPr id="24" name="Rectangle 23"/>
          <p:cNvSpPr/>
          <p:nvPr/>
        </p:nvSpPr>
        <p:spPr>
          <a:xfrm>
            <a:off x="3200400" y="2362200"/>
            <a:ext cx="1143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5181600" y="1447800"/>
            <a:ext cx="1295400" cy="461665"/>
          </a:xfrm>
          <a:prstGeom prst="rect">
            <a:avLst/>
          </a:prstGeom>
          <a:noFill/>
        </p:spPr>
        <p:txBody>
          <a:bodyPr wrap="square" rtlCol="0">
            <a:spAutoFit/>
          </a:bodyPr>
          <a:lstStyle/>
          <a:p>
            <a:r>
              <a:rPr lang="en-US" sz="1200" dirty="0" smtClean="0"/>
              <a:t>PRELIMINARY  OUTCOME</a:t>
            </a:r>
            <a:endParaRPr lang="en-US" sz="1200" dirty="0"/>
          </a:p>
        </p:txBody>
      </p:sp>
      <p:sp>
        <p:nvSpPr>
          <p:cNvPr id="30" name="TextBox 29"/>
          <p:cNvSpPr txBox="1"/>
          <p:nvPr/>
        </p:nvSpPr>
        <p:spPr>
          <a:xfrm>
            <a:off x="5410200" y="2590800"/>
            <a:ext cx="609600" cy="369332"/>
          </a:xfrm>
          <a:prstGeom prst="rect">
            <a:avLst/>
          </a:prstGeom>
          <a:noFill/>
        </p:spPr>
        <p:txBody>
          <a:bodyPr wrap="square" rtlCol="0">
            <a:spAutoFit/>
          </a:bodyPr>
          <a:lstStyle/>
          <a:p>
            <a:r>
              <a:rPr lang="en-US" dirty="0" smtClean="0"/>
              <a:t>A</a:t>
            </a:r>
            <a:endParaRPr lang="en-US" dirty="0"/>
          </a:p>
        </p:txBody>
      </p:sp>
      <p:sp>
        <p:nvSpPr>
          <p:cNvPr id="31" name="TextBox 30"/>
          <p:cNvSpPr txBox="1"/>
          <p:nvPr/>
        </p:nvSpPr>
        <p:spPr>
          <a:xfrm>
            <a:off x="6934200" y="1905000"/>
            <a:ext cx="1143000" cy="461665"/>
          </a:xfrm>
          <a:prstGeom prst="rect">
            <a:avLst/>
          </a:prstGeom>
          <a:noFill/>
        </p:spPr>
        <p:txBody>
          <a:bodyPr wrap="square" rtlCol="0">
            <a:spAutoFit/>
          </a:bodyPr>
          <a:lstStyle/>
          <a:p>
            <a:r>
              <a:rPr lang="en-US" sz="1200" dirty="0" smtClean="0"/>
              <a:t>FINAL OUTCOME</a:t>
            </a:r>
            <a:endParaRPr lang="en-US" sz="1200" dirty="0"/>
          </a:p>
        </p:txBody>
      </p:sp>
      <p:sp>
        <p:nvSpPr>
          <p:cNvPr id="33" name="Rectangle 32"/>
          <p:cNvSpPr/>
          <p:nvPr/>
        </p:nvSpPr>
        <p:spPr>
          <a:xfrm>
            <a:off x="6858000" y="2438400"/>
            <a:ext cx="914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934200" y="3657600"/>
            <a:ext cx="838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5410200" y="3962400"/>
            <a:ext cx="381000" cy="369332"/>
          </a:xfrm>
          <a:prstGeom prst="rect">
            <a:avLst/>
          </a:prstGeom>
          <a:noFill/>
        </p:spPr>
        <p:txBody>
          <a:bodyPr wrap="square" rtlCol="0">
            <a:spAutoFit/>
          </a:bodyPr>
          <a:lstStyle/>
          <a:p>
            <a:r>
              <a:rPr lang="en-US" dirty="0" smtClean="0"/>
              <a:t>B</a:t>
            </a:r>
            <a:endParaRPr lang="en-US" dirty="0"/>
          </a:p>
        </p:txBody>
      </p:sp>
      <p:sp>
        <p:nvSpPr>
          <p:cNvPr id="36" name="TextBox 35"/>
          <p:cNvSpPr txBox="1"/>
          <p:nvPr/>
        </p:nvSpPr>
        <p:spPr>
          <a:xfrm>
            <a:off x="7086600" y="2819400"/>
            <a:ext cx="457200"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7086600" y="3810000"/>
            <a:ext cx="457200" cy="369332"/>
          </a:xfrm>
          <a:prstGeom prst="rect">
            <a:avLst/>
          </a:prstGeom>
          <a:noFill/>
        </p:spPr>
        <p:txBody>
          <a:bodyPr wrap="square" rtlCol="0">
            <a:spAutoFit/>
          </a:bodyPr>
          <a:lstStyle/>
          <a:p>
            <a:r>
              <a:rPr lang="en-US" dirty="0" smtClean="0"/>
              <a:t>B</a:t>
            </a:r>
            <a:endParaRPr lang="en-US" dirty="0"/>
          </a:p>
        </p:txBody>
      </p:sp>
      <p:sp>
        <p:nvSpPr>
          <p:cNvPr id="40" name="Left Brace 39"/>
          <p:cNvSpPr/>
          <p:nvPr/>
        </p:nvSpPr>
        <p:spPr>
          <a:xfrm>
            <a:off x="914400" y="2514600"/>
            <a:ext cx="2286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Right Brace 40"/>
          <p:cNvSpPr/>
          <p:nvPr/>
        </p:nvSpPr>
        <p:spPr>
          <a:xfrm>
            <a:off x="7848600" y="2895600"/>
            <a:ext cx="4572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Right Brace 51"/>
          <p:cNvSpPr/>
          <p:nvPr/>
        </p:nvSpPr>
        <p:spPr>
          <a:xfrm>
            <a:off x="2286000" y="2895600"/>
            <a:ext cx="1524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Left Brace 53"/>
          <p:cNvSpPr/>
          <p:nvPr/>
        </p:nvSpPr>
        <p:spPr>
          <a:xfrm>
            <a:off x="3048000" y="2819400"/>
            <a:ext cx="76200" cy="838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6" name="Straight Arrow Connector 55"/>
          <p:cNvCxnSpPr>
            <a:stCxn id="52" idx="1"/>
            <a:endCxn id="54" idx="1"/>
          </p:cNvCxnSpPr>
          <p:nvPr/>
        </p:nvCxnSpPr>
        <p:spPr>
          <a:xfrm rot="10800000" flipH="1">
            <a:off x="2438400" y="3238500"/>
            <a:ext cx="609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Left Brace 57"/>
          <p:cNvSpPr/>
          <p:nvPr/>
        </p:nvSpPr>
        <p:spPr>
          <a:xfrm>
            <a:off x="4953000" y="2971800"/>
            <a:ext cx="762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2" name="Straight Arrow Connector 61"/>
          <p:cNvCxnSpPr/>
          <p:nvPr/>
        </p:nvCxnSpPr>
        <p:spPr>
          <a:xfrm>
            <a:off x="4343400" y="3276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Right Brace 62"/>
          <p:cNvSpPr/>
          <p:nvPr/>
        </p:nvSpPr>
        <p:spPr>
          <a:xfrm>
            <a:off x="6172200" y="2971800"/>
            <a:ext cx="2286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9" name="Straight Arrow Connector 68"/>
          <p:cNvCxnSpPr/>
          <p:nvPr/>
        </p:nvCxnSpPr>
        <p:spPr>
          <a:xfrm rot="5400000">
            <a:off x="5410994" y="3428206"/>
            <a:ext cx="304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33" idx="1"/>
          </p:cNvCxnSpPr>
          <p:nvPr/>
        </p:nvCxnSpPr>
        <p:spPr>
          <a:xfrm rot="16200000" flipH="1">
            <a:off x="6134100" y="2095500"/>
            <a:ext cx="762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6172200" y="4267200"/>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74"/>
          <p:cNvCxnSpPr/>
          <p:nvPr/>
        </p:nvCxnSpPr>
        <p:spPr>
          <a:xfrm rot="5400000">
            <a:off x="6057900" y="3695700"/>
            <a:ext cx="2590800" cy="17526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10800000">
            <a:off x="3505200" y="5715000"/>
            <a:ext cx="3048000" cy="762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752600" y="914400"/>
            <a:ext cx="4800600" cy="646331"/>
          </a:xfrm>
          <a:prstGeom prst="rect">
            <a:avLst/>
          </a:prstGeom>
          <a:noFill/>
        </p:spPr>
        <p:txBody>
          <a:bodyPr wrap="square" rtlCol="0">
            <a:spAutoFit/>
          </a:bodyPr>
          <a:lstStyle/>
          <a:p>
            <a:r>
              <a:rPr lang="en-US" dirty="0" smtClean="0"/>
              <a:t>     FIG 1: PHENOMENOLOGICAL MODEL OF CHANGE AND POSITIVE PARTNERSHIP BUILDING</a:t>
            </a:r>
            <a:endParaRPr lang="en-US" dirty="0"/>
          </a:p>
        </p:txBody>
      </p:sp>
      <p:cxnSp>
        <p:nvCxnSpPr>
          <p:cNvPr id="44" name="Straight Arrow Connector 43"/>
          <p:cNvCxnSpPr/>
          <p:nvPr/>
        </p:nvCxnSpPr>
        <p:spPr>
          <a:xfrm rot="5400000">
            <a:off x="7049294" y="3390106"/>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2782094" y="4914106"/>
            <a:ext cx="1600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66800"/>
            <a:ext cx="7086600" cy="4832092"/>
          </a:xfrm>
          <a:prstGeom prst="rect">
            <a:avLst/>
          </a:prstGeom>
        </p:spPr>
        <p:txBody>
          <a:bodyPr wrap="square">
            <a:spAutoFit/>
          </a:bodyPr>
          <a:lstStyle/>
          <a:p>
            <a:r>
              <a:rPr lang="en-US" sz="2800" dirty="0" smtClean="0"/>
              <a:t>JUSTIFICATION FOR A REORIENTATION</a:t>
            </a:r>
          </a:p>
          <a:p>
            <a:pPr algn="just"/>
            <a:r>
              <a:rPr lang="en-US" sz="2800" dirty="0" smtClean="0"/>
              <a:t>The modern health care industry is a mega-complex system comprising highly trained and sophisticated professionals and many supporting occupational groups. Fueled by the knowledge explosion across many disciplines, almost every professional and occupational group have keyed into all the latest scientific and technological knowledge resulting in unprecedented complex differentiation of each discipline into multiple sub-disciplines.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Because of the complexity and the hierarchical nature of the health care industry, it becomes imperative to seriously consider new paradigm to produce positive outcomes. It has been observed that professional differences, competition for resources, hierarchical structure and peculiar managerial practices may militate against development of positive changes resulting in dissipated energy and lack of productivity (Corwin et al, 2012)</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Curriculum Approach</a:t>
            </a:r>
            <a:endParaRPr lang="en-US" dirty="0"/>
          </a:p>
        </p:txBody>
      </p:sp>
      <p:sp>
        <p:nvSpPr>
          <p:cNvPr id="3" name="Content Placeholder 2"/>
          <p:cNvSpPr>
            <a:spLocks noGrp="1"/>
          </p:cNvSpPr>
          <p:nvPr>
            <p:ph idx="1"/>
          </p:nvPr>
        </p:nvSpPr>
        <p:spPr/>
        <p:txBody>
          <a:bodyPr/>
          <a:lstStyle/>
          <a:p>
            <a:pPr algn="just">
              <a:buNone/>
            </a:pPr>
            <a:r>
              <a:rPr lang="en-US" dirty="0" smtClean="0"/>
              <a:t>	It is a settled argument that needed changes in health care can not be fully achieved without cooperation  and collaboration. However, collaboration can not be achieved if personnel have not been adequately socialized. In this regard, Lancet Commissions (2010) recommended a shift from the traditional training of health professionals to  a more robust team-training approach.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sz="3400" dirty="0" smtClean="0"/>
              <a:t>     Honourable Minister of Health, the President, Nursing and Midwifery Council of Nigeria, the Secretary General/Registrar, NM&amp;CN, the President National Association of Nigerian Nurses and Midwives, all </a:t>
            </a:r>
            <a:r>
              <a:rPr lang="en-US" sz="3400" dirty="0"/>
              <a:t>protocol duly observed, distinguished participants. I would like to express my appreciation to the organizing committee for inviting me to participate in this conference. The topic for this hour is not only important </a:t>
            </a:r>
            <a:r>
              <a:rPr lang="en-US" sz="3400" dirty="0" smtClean="0"/>
              <a:t>for nursing profession but also for the total system of health care delivery in this country.</a:t>
            </a:r>
            <a:endParaRPr lang="en-US" sz="3400"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approach contd.</a:t>
            </a:r>
            <a:endParaRPr lang="en-US" dirty="0"/>
          </a:p>
        </p:txBody>
      </p:sp>
      <p:sp>
        <p:nvSpPr>
          <p:cNvPr id="3" name="Content Placeholder 2"/>
          <p:cNvSpPr>
            <a:spLocks noGrp="1"/>
          </p:cNvSpPr>
          <p:nvPr>
            <p:ph idx="1"/>
          </p:nvPr>
        </p:nvSpPr>
        <p:spPr/>
        <p:txBody>
          <a:bodyPr/>
          <a:lstStyle/>
          <a:p>
            <a:pPr algn="just">
              <a:buNone/>
            </a:pPr>
            <a:r>
              <a:rPr lang="en-US" dirty="0" smtClean="0"/>
              <a:t> 	This approach, similar to that of University of Ife philosophy (1973) prescribed and approved unified curriculum during the first 3 years of professional education in the Faculty of Health Sciences. Emphasis was on collaborative teaching, access to quality care by rural and urban clients and a true feeling of co-equals among professionals of diverse backgrounds.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that may militate against unified approach</a:t>
            </a:r>
            <a:endParaRPr lang="en-US" dirty="0"/>
          </a:p>
        </p:txBody>
      </p:sp>
      <p:sp>
        <p:nvSpPr>
          <p:cNvPr id="3" name="Content Placeholder 2"/>
          <p:cNvSpPr>
            <a:spLocks noGrp="1"/>
          </p:cNvSpPr>
          <p:nvPr>
            <p:ph idx="1"/>
          </p:nvPr>
        </p:nvSpPr>
        <p:spPr/>
        <p:txBody>
          <a:bodyPr/>
          <a:lstStyle/>
          <a:p>
            <a:r>
              <a:rPr lang="en-US" dirty="0" smtClean="0"/>
              <a:t>Three major challenges:</a:t>
            </a:r>
          </a:p>
          <a:p>
            <a:pPr>
              <a:buNone/>
            </a:pPr>
            <a:r>
              <a:rPr lang="en-US" dirty="0" smtClean="0"/>
              <a:t>	A.	Political</a:t>
            </a:r>
          </a:p>
          <a:p>
            <a:pPr>
              <a:buNone/>
            </a:pPr>
            <a:r>
              <a:rPr lang="en-US" dirty="0" smtClean="0"/>
              <a:t>	B.	Administrative</a:t>
            </a:r>
          </a:p>
          <a:p>
            <a:pPr>
              <a:buNone/>
            </a:pPr>
            <a:r>
              <a:rPr lang="en-US" dirty="0" smtClean="0"/>
              <a:t>	C.	Intra and inter-professional feud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a:t>
            </a:r>
            <a:endParaRPr lang="en-US" dirty="0"/>
          </a:p>
        </p:txBody>
      </p:sp>
      <p:sp>
        <p:nvSpPr>
          <p:cNvPr id="3" name="Content Placeholder 2"/>
          <p:cNvSpPr>
            <a:spLocks noGrp="1"/>
          </p:cNvSpPr>
          <p:nvPr>
            <p:ph idx="1"/>
          </p:nvPr>
        </p:nvSpPr>
        <p:spPr/>
        <p:txBody>
          <a:bodyPr/>
          <a:lstStyle/>
          <a:p>
            <a:r>
              <a:rPr lang="en-US" dirty="0" smtClean="0"/>
              <a:t>Lack of political commitment (Scott-</a:t>
            </a:r>
            <a:r>
              <a:rPr lang="en-US" dirty="0" err="1" smtClean="0"/>
              <a:t>Emuakpor</a:t>
            </a:r>
            <a:r>
              <a:rPr lang="en-US" dirty="0" smtClean="0"/>
              <a:t>, 2010)</a:t>
            </a:r>
          </a:p>
          <a:p>
            <a:r>
              <a:rPr lang="en-US" dirty="0" smtClean="0"/>
              <a:t>Inadequate funding by the government (</a:t>
            </a:r>
            <a:r>
              <a:rPr lang="en-US" dirty="0" err="1" smtClean="0"/>
              <a:t>Adinma</a:t>
            </a:r>
            <a:r>
              <a:rPr lang="en-US" dirty="0" smtClean="0"/>
              <a:t> and </a:t>
            </a:r>
            <a:r>
              <a:rPr lang="en-US" dirty="0" err="1" smtClean="0"/>
              <a:t>Adinma</a:t>
            </a:r>
            <a:r>
              <a:rPr lang="en-US" dirty="0" smtClean="0"/>
              <a:t>, 2010)</a:t>
            </a:r>
          </a:p>
          <a:p>
            <a:r>
              <a:rPr lang="en-US" dirty="0" smtClean="0"/>
              <a:t>Lack of adequate civic orientation</a:t>
            </a:r>
          </a:p>
          <a:p>
            <a:r>
              <a:rPr lang="en-US" dirty="0" smtClean="0"/>
              <a:t>Amorphous socio-political arrangement- is Nigeria a unitary or a federation state?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a:xfrm>
            <a:off x="381000" y="1295400"/>
            <a:ext cx="8229600" cy="4525963"/>
          </a:xfrm>
        </p:spPr>
        <p:txBody>
          <a:bodyPr/>
          <a:lstStyle/>
          <a:p>
            <a:r>
              <a:rPr lang="en-US" dirty="0" smtClean="0"/>
              <a:t>Inadequate administrative capacity</a:t>
            </a:r>
          </a:p>
          <a:p>
            <a:r>
              <a:rPr lang="en-US" dirty="0" smtClean="0"/>
              <a:t>General indiscipline  </a:t>
            </a:r>
          </a:p>
          <a:p>
            <a:r>
              <a:rPr lang="en-US" dirty="0" smtClean="0"/>
              <a:t>Inadequate or poor administrative regulations</a:t>
            </a:r>
          </a:p>
          <a:p>
            <a:r>
              <a:rPr lang="en-US" dirty="0" smtClean="0"/>
              <a:t>Poorly stated mission and goals</a:t>
            </a:r>
          </a:p>
          <a:p>
            <a:r>
              <a:rPr lang="en-US" dirty="0" smtClean="0"/>
              <a:t>Lack of capacity or unwillingness to deal with erring subordinates</a:t>
            </a:r>
          </a:p>
          <a:p>
            <a:r>
              <a:rPr lang="en-US" dirty="0" smtClean="0"/>
              <a:t>Lack of innovative and assertive leadership and abuse of authority</a:t>
            </a:r>
          </a:p>
          <a:p>
            <a:endParaRPr lang="en-US" dirty="0" smtClean="0"/>
          </a:p>
          <a:p>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 and Inter-professional feud</a:t>
            </a:r>
            <a:endParaRPr lang="en-US" dirty="0"/>
          </a:p>
        </p:txBody>
      </p:sp>
      <p:sp>
        <p:nvSpPr>
          <p:cNvPr id="3" name="Content Placeholder 2"/>
          <p:cNvSpPr>
            <a:spLocks noGrp="1"/>
          </p:cNvSpPr>
          <p:nvPr>
            <p:ph idx="1"/>
          </p:nvPr>
        </p:nvSpPr>
        <p:spPr/>
        <p:txBody>
          <a:bodyPr/>
          <a:lstStyle/>
          <a:p>
            <a:r>
              <a:rPr lang="en-US" dirty="0" smtClean="0"/>
              <a:t>Hierarchical nature of health industry</a:t>
            </a:r>
          </a:p>
          <a:p>
            <a:r>
              <a:rPr lang="en-US" dirty="0" smtClean="0"/>
              <a:t>Failure to recognize effect of global changes and modern trend in health care industry</a:t>
            </a:r>
          </a:p>
          <a:p>
            <a:r>
              <a:rPr lang="en-US" dirty="0" smtClean="0"/>
              <a:t>Multiple and complex roles</a:t>
            </a:r>
          </a:p>
          <a:p>
            <a:r>
              <a:rPr lang="en-US" dirty="0" smtClean="0"/>
              <a:t>Diverse professional groups with multiple specializations</a:t>
            </a:r>
          </a:p>
          <a:p>
            <a:r>
              <a:rPr lang="en-US" dirty="0" smtClean="0"/>
              <a:t>Improved educational opportunities for all professional groups.</a:t>
            </a:r>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achieve positive change: The way forward</a:t>
            </a:r>
            <a:endParaRPr lang="en-US" dirty="0"/>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t> </a:t>
            </a:r>
            <a:r>
              <a:rPr lang="en-US" sz="3600" dirty="0" smtClean="0"/>
              <a:t>Nurses must change their mindset</a:t>
            </a:r>
          </a:p>
          <a:p>
            <a:pPr marL="514350" indent="-514350"/>
            <a:r>
              <a:rPr lang="en-US" sz="3600" dirty="0" smtClean="0"/>
              <a:t>Accept responsibility to lead intellectually</a:t>
            </a:r>
          </a:p>
          <a:p>
            <a:pPr marL="514350" indent="-514350">
              <a:buNone/>
            </a:pPr>
            <a:r>
              <a:rPr lang="en-US" sz="3600" dirty="0" smtClean="0"/>
              <a:t>		 A paradigm shift that emphasizes the intellectual, clinical and social contribution of nursing rather 	than sticking to outdated traditional curriculum 	must be explored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lstStyle/>
          <a:p>
            <a:pPr marL="514350" indent="-514350"/>
            <a:r>
              <a:rPr lang="en-US" dirty="0" smtClean="0"/>
              <a:t>Exercise political will for the direction, monitoring and implementation of sanctions where applicable.</a:t>
            </a:r>
          </a:p>
          <a:p>
            <a:pPr marL="514350" indent="-514350"/>
            <a:r>
              <a:rPr lang="en-US" dirty="0" smtClean="0"/>
              <a:t>Sponsor candidates for political posts</a:t>
            </a:r>
          </a:p>
          <a:p>
            <a:pPr marL="514350" indent="-514350"/>
            <a:r>
              <a:rPr lang="en-US" dirty="0" smtClean="0"/>
              <a:t>Identify openly with the public on major issues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latin typeface="Times New Roman" pitchFamily="18" charset="0"/>
                <a:cs typeface="Times New Roman" pitchFamily="18" charset="0"/>
              </a:rPr>
              <a:t>Collaborative training with other professionals</a:t>
            </a:r>
          </a:p>
          <a:p>
            <a:pPr lvl="1">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 collaborative curriculum is a unique enabling factor that could produce individuals and professionals who are sufficiently motivated to ask questions about their circumstances; seek help by collaborating with others at the primary, secondary, and tertiary levels of care and participate actively in resolving most potential and actual health issues of the individual, the family and the community.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latin typeface="Times New Roman" pitchFamily="18" charset="0"/>
                <a:cs typeface="Times New Roman" pitchFamily="18" charset="0"/>
              </a:rPr>
              <a:t>Work closely with the N&amp;MCN, NUC and Association of Nigerian University Nursing Teachers to develop:</a:t>
            </a:r>
          </a:p>
          <a:p>
            <a:pPr>
              <a:buNone/>
            </a:pPr>
            <a:r>
              <a:rPr lang="en-US" dirty="0" smtClean="0">
                <a:latin typeface="Times New Roman" pitchFamily="18" charset="0"/>
                <a:cs typeface="Times New Roman" pitchFamily="18" charset="0"/>
              </a:rPr>
              <a:t>		</a:t>
            </a:r>
            <a:r>
              <a:rPr lang="en-US" sz="3300" b="1" dirty="0" smtClean="0">
                <a:latin typeface="Times New Roman" pitchFamily="18" charset="0"/>
                <a:cs typeface="Times New Roman" pitchFamily="18" charset="0"/>
              </a:rPr>
              <a:t>RN to </a:t>
            </a:r>
            <a:r>
              <a:rPr lang="en-US" sz="3300" b="1" dirty="0" err="1" smtClean="0">
                <a:latin typeface="Times New Roman" pitchFamily="18" charset="0"/>
                <a:cs typeface="Times New Roman" pitchFamily="18" charset="0"/>
              </a:rPr>
              <a:t>B.NSc</a:t>
            </a:r>
            <a:r>
              <a:rPr lang="en-US" sz="3300" b="1" dirty="0" smtClean="0">
                <a:latin typeface="Times New Roman" pitchFamily="18" charset="0"/>
                <a:cs typeface="Times New Roman" pitchFamily="18" charset="0"/>
              </a:rPr>
              <a:t>. </a:t>
            </a:r>
            <a:r>
              <a:rPr lang="en-US" sz="3300" b="1" dirty="0" err="1" smtClean="0">
                <a:latin typeface="Times New Roman" pitchFamily="18" charset="0"/>
                <a:cs typeface="Times New Roman" pitchFamily="18" charset="0"/>
              </a:rPr>
              <a:t>programme</a:t>
            </a:r>
            <a:endParaRPr lang="en-US" sz="3300" b="1" dirty="0" smtClean="0">
              <a:latin typeface="Times New Roman" pitchFamily="18" charset="0"/>
              <a:cs typeface="Times New Roman" pitchFamily="18" charset="0"/>
            </a:endParaRPr>
          </a:p>
          <a:p>
            <a:pPr>
              <a:buNone/>
            </a:pPr>
            <a:r>
              <a:rPr lang="en-US" sz="3300" b="1" dirty="0" smtClean="0">
                <a:latin typeface="Times New Roman" pitchFamily="18" charset="0"/>
                <a:cs typeface="Times New Roman" pitchFamily="18" charset="0"/>
              </a:rPr>
              <a:t>		RN to M.Sc. </a:t>
            </a:r>
            <a:r>
              <a:rPr lang="en-US" sz="3300" b="1" dirty="0" err="1" smtClean="0">
                <a:latin typeface="Times New Roman" pitchFamily="18" charset="0"/>
                <a:cs typeface="Times New Roman" pitchFamily="18" charset="0"/>
              </a:rPr>
              <a:t>Programme</a:t>
            </a:r>
            <a:endParaRPr lang="en-US" sz="3300" b="1" dirty="0" smtClean="0">
              <a:latin typeface="Times New Roman" pitchFamily="18" charset="0"/>
              <a:cs typeface="Times New Roman" pitchFamily="18" charset="0"/>
            </a:endParaRPr>
          </a:p>
          <a:p>
            <a:pPr>
              <a:buNone/>
            </a:pPr>
            <a:r>
              <a:rPr lang="en-US" sz="3300" b="1" dirty="0" smtClean="0">
                <a:latin typeface="Times New Roman" pitchFamily="18" charset="0"/>
                <a:cs typeface="Times New Roman" pitchFamily="18" charset="0"/>
              </a:rPr>
              <a:t>		Institute remedial </a:t>
            </a:r>
            <a:r>
              <a:rPr lang="en-US" sz="3300" b="1" dirty="0" err="1" smtClean="0">
                <a:latin typeface="Times New Roman" pitchFamily="18" charset="0"/>
                <a:cs typeface="Times New Roman" pitchFamily="18" charset="0"/>
              </a:rPr>
              <a:t>programme</a:t>
            </a:r>
            <a:r>
              <a:rPr lang="en-US" sz="3300" b="1" dirty="0" smtClean="0">
                <a:latin typeface="Times New Roman" pitchFamily="18" charset="0"/>
                <a:cs typeface="Times New Roman" pitchFamily="18" charset="0"/>
              </a:rPr>
              <a:t> for nurses</a:t>
            </a:r>
          </a:p>
          <a:p>
            <a:r>
              <a:rPr lang="en-US" sz="3300" b="1" dirty="0" smtClean="0">
                <a:latin typeface="Times New Roman" pitchFamily="18" charset="0"/>
                <a:cs typeface="Times New Roman" pitchFamily="18" charset="0"/>
              </a:rPr>
              <a:t>Review premature and multiple certifications </a:t>
            </a:r>
          </a:p>
          <a:p>
            <a:r>
              <a:rPr lang="en-US" sz="3300" b="1" dirty="0" smtClean="0">
                <a:latin typeface="Times New Roman" pitchFamily="18" charset="0"/>
                <a:cs typeface="Times New Roman" pitchFamily="18" charset="0"/>
              </a:rPr>
              <a:t> Advocate for special commission on nursing education</a:t>
            </a:r>
          </a:p>
          <a:p>
            <a:r>
              <a:rPr lang="en-US" sz="3300" b="1" dirty="0" smtClean="0">
                <a:latin typeface="Times New Roman" pitchFamily="18" charset="0"/>
                <a:cs typeface="Times New Roman" pitchFamily="18" charset="0"/>
              </a:rPr>
              <a:t>Develop and maintain good communication</a:t>
            </a:r>
          </a:p>
          <a:p>
            <a:r>
              <a:rPr lang="en-US" sz="3300" b="1" dirty="0" smtClean="0">
                <a:latin typeface="Times New Roman" pitchFamily="18" charset="0"/>
                <a:cs typeface="Times New Roman" pitchFamily="18" charset="0"/>
              </a:rPr>
              <a:t>Enforce orientation and in-service </a:t>
            </a:r>
            <a:r>
              <a:rPr lang="en-US" sz="3300" b="1" dirty="0" err="1" smtClean="0">
                <a:latin typeface="Times New Roman" pitchFamily="18" charset="0"/>
                <a:cs typeface="Times New Roman" pitchFamily="18" charset="0"/>
              </a:rPr>
              <a:t>programmes</a:t>
            </a:r>
            <a:endParaRPr lang="en-US" sz="33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Encourage members to be computer-literate</a:t>
            </a:r>
          </a:p>
          <a:p>
            <a:r>
              <a:rPr lang="en-US" dirty="0" smtClean="0"/>
              <a:t>Review, update  and enforce standard of practice </a:t>
            </a:r>
          </a:p>
          <a:p>
            <a:r>
              <a:rPr lang="en-US" dirty="0" smtClean="0"/>
              <a:t>Engage in intellectual marketing strategy</a:t>
            </a:r>
          </a:p>
          <a:p>
            <a:r>
              <a:rPr lang="en-US" dirty="0" smtClean="0"/>
              <a:t>Propose innovative policy on manpower development in nursing.</a:t>
            </a:r>
          </a:p>
          <a:p>
            <a:r>
              <a:rPr lang="en-US" dirty="0" smtClean="0"/>
              <a:t>Raise fund for scholarship and other social welfare for members and vulnerable groups in the society.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I would like to think that one major reason that informed the choice of this topic is the recognition that health delivery system in this country is going through diverse challenges. Furthermore, it may be one of your assumptions that nurses must engage in a reorientation of mindsets and constant adaptation to a variety of complex and dynamics changes in health care for nurses to remain resourceful and relevant.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Nursing profession has accomplished significant improvement considering its previous subservient position. To become change agents with capacity to  maximize application of their enormous resources to health care as the largest group of health provider, Nigerian nurses must adopt positive strategies toward professional development.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dirty="0" err="1" smtClean="0"/>
              <a:t>contd</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sz="4000" dirty="0" smtClean="0"/>
              <a:t>Adequate socialization through a unified curriculum would serve as an enabling factor that can enhance successful outcomes of efforts by the health professionals and other stakeholders</a:t>
            </a:r>
            <a:endParaRPr 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contd.</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en-US" sz="3900" dirty="0" smtClean="0"/>
              <a:t>This association has contributed immensely to the advancement of the nursing profession in Nigeria. There is more to be done. Considering the multiplicity of values, mindsets and complexity of professional groups that make up the health sector the battle for change is a daunting task that must be accomplished.  I am sure we can.</a:t>
            </a:r>
          </a:p>
          <a:p>
            <a:pPr algn="just">
              <a:buNone/>
            </a:pPr>
            <a:r>
              <a:rPr lang="en-US" sz="3900" dirty="0" smtClean="0"/>
              <a:t>	Thank you for listening.</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a:buNone/>
            </a:pPr>
            <a:r>
              <a:rPr lang="en-US" dirty="0" smtClean="0"/>
              <a:t> </a:t>
            </a:r>
          </a:p>
          <a:p>
            <a:pPr>
              <a:buNone/>
            </a:pPr>
            <a:r>
              <a:rPr lang="en-US" dirty="0" smtClean="0"/>
              <a:t>	</a:t>
            </a:r>
            <a:r>
              <a:rPr lang="en-US" sz="9600" dirty="0" err="1" smtClean="0">
                <a:latin typeface="Times New Roman" pitchFamily="18" charset="0"/>
                <a:cs typeface="Times New Roman" pitchFamily="18" charset="0"/>
              </a:rPr>
              <a:t>Adinma</a:t>
            </a:r>
            <a:r>
              <a:rPr lang="en-US" sz="9600" dirty="0" smtClean="0">
                <a:latin typeface="Times New Roman" pitchFamily="18" charset="0"/>
                <a:cs typeface="Times New Roman" pitchFamily="18" charset="0"/>
              </a:rPr>
              <a:t> A. and </a:t>
            </a:r>
            <a:r>
              <a:rPr lang="en-US" sz="9600" dirty="0" err="1" smtClean="0">
                <a:latin typeface="Times New Roman" pitchFamily="18" charset="0"/>
                <a:cs typeface="Times New Roman" pitchFamily="18" charset="0"/>
              </a:rPr>
              <a:t>Adinma</a:t>
            </a:r>
            <a:r>
              <a:rPr lang="en-US" sz="9600" dirty="0" smtClean="0">
                <a:latin typeface="Times New Roman" pitchFamily="18" charset="0"/>
                <a:cs typeface="Times New Roman" pitchFamily="18" charset="0"/>
              </a:rPr>
              <a:t>, B., (2010) </a:t>
            </a:r>
            <a:r>
              <a:rPr lang="en-US" sz="9600" dirty="0" err="1" smtClean="0">
                <a:latin typeface="Times New Roman" pitchFamily="18" charset="0"/>
                <a:cs typeface="Times New Roman" pitchFamily="18" charset="0"/>
              </a:rPr>
              <a:t>Communiy</a:t>
            </a:r>
            <a:r>
              <a:rPr lang="en-US" sz="9600" dirty="0" smtClean="0">
                <a:latin typeface="Times New Roman" pitchFamily="18" charset="0"/>
                <a:cs typeface="Times New Roman" pitchFamily="18" charset="0"/>
              </a:rPr>
              <a:t>-Based healthcare financing: An untapped opinion to a more Effective  Healthcare Funding in Nigeria, Nigeria medical Journal</a:t>
            </a:r>
            <a:r>
              <a:rPr lang="en-US" sz="960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51, (3) : 95 -100</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Berger, P. L., and </a:t>
            </a:r>
            <a:r>
              <a:rPr lang="en-US" sz="9600" dirty="0" err="1" smtClean="0">
                <a:latin typeface="Times New Roman" pitchFamily="18" charset="0"/>
                <a:cs typeface="Times New Roman" pitchFamily="18" charset="0"/>
              </a:rPr>
              <a:t>Luckman</a:t>
            </a:r>
            <a:r>
              <a:rPr lang="en-US" sz="9600" dirty="0" smtClean="0">
                <a:latin typeface="Times New Roman" pitchFamily="18" charset="0"/>
                <a:cs typeface="Times New Roman" pitchFamily="18" charset="0"/>
              </a:rPr>
              <a:t>, T., (1967) The Social Construction of Reality, New York, Doubleday Company Inc.</a:t>
            </a:r>
          </a:p>
          <a:p>
            <a:pPr>
              <a:buNone/>
            </a:pPr>
            <a:endParaRPr lang="en-US" sz="9600" dirty="0" smtClean="0">
              <a:latin typeface="Times New Roman" pitchFamily="18" charset="0"/>
              <a:cs typeface="Times New Roman" pitchFamily="18" charset="0"/>
            </a:endParaRPr>
          </a:p>
          <a:p>
            <a:pPr>
              <a:buNone/>
            </a:pPr>
            <a:r>
              <a:rPr lang="en-US" sz="9600" dirty="0" smtClean="0">
                <a:latin typeface="Times New Roman" pitchFamily="18" charset="0"/>
                <a:cs typeface="Times New Roman" pitchFamily="18" charset="0"/>
              </a:rPr>
              <a:t>	Corwin, L., Corbin, J.H., and </a:t>
            </a:r>
            <a:r>
              <a:rPr lang="en-US" sz="9600" dirty="0" err="1" smtClean="0">
                <a:latin typeface="Times New Roman" pitchFamily="18" charset="0"/>
                <a:cs typeface="Times New Roman" pitchFamily="18" charset="0"/>
              </a:rPr>
              <a:t>Mittelmark</a:t>
            </a:r>
            <a:r>
              <a:rPr lang="en-US" sz="9600" dirty="0" smtClean="0">
                <a:latin typeface="Times New Roman" pitchFamily="18" charset="0"/>
                <a:cs typeface="Times New Roman" pitchFamily="18" charset="0"/>
              </a:rPr>
              <a:t>. M.B. (2012) Producing Synergy in Collaboration: A successful Hospital Innovation, Norway, The Innovation Journal, The Public Sector Innovation Journal, 17,  (1) : 1-16</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a:t>
            </a:r>
          </a:p>
          <a:p>
            <a:pPr>
              <a:buNone/>
            </a:pPr>
            <a:r>
              <a:rPr lang="en-US" dirty="0" smtClean="0"/>
              <a:t> </a:t>
            </a:r>
          </a:p>
          <a:p>
            <a:pPr>
              <a:buNone/>
            </a:pPr>
            <a:r>
              <a:rPr lang="en-US" dirty="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	</a:t>
            </a:r>
            <a:r>
              <a:rPr lang="en-US" sz="8000" dirty="0" smtClean="0">
                <a:latin typeface="Times New Roman" pitchFamily="18" charset="0"/>
                <a:cs typeface="Times New Roman" pitchFamily="18" charset="0"/>
              </a:rPr>
              <a:t>Glaser, B. G., and </a:t>
            </a:r>
            <a:r>
              <a:rPr lang="en-US" sz="8000" dirty="0" err="1" smtClean="0">
                <a:latin typeface="Times New Roman" pitchFamily="18" charset="0"/>
                <a:cs typeface="Times New Roman" pitchFamily="18" charset="0"/>
              </a:rPr>
              <a:t>Staauss</a:t>
            </a:r>
            <a:r>
              <a:rPr lang="en-US" sz="8000" dirty="0" smtClean="0">
                <a:latin typeface="Times New Roman" pitchFamily="18" charset="0"/>
                <a:cs typeface="Times New Roman" pitchFamily="18" charset="0"/>
              </a:rPr>
              <a:t>, A.L. (1974) The Discovery of Grounded Theory Strategies for Qualitative Research, Chicago, Aldine Publishing Company</a:t>
            </a:r>
          </a:p>
          <a:p>
            <a:pPr>
              <a:buNone/>
            </a:pP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Leddy,S</a:t>
            </a:r>
            <a:r>
              <a:rPr lang="en-US" sz="8000" dirty="0" smtClean="0">
                <a:latin typeface="Times New Roman" pitchFamily="18" charset="0"/>
                <a:cs typeface="Times New Roman" pitchFamily="18" charset="0"/>
              </a:rPr>
              <a:t>., and Pepper, J.M.(1998) Conceptual Bases of Professional Nursing, New York, Lippincott</a:t>
            </a:r>
          </a:p>
          <a:p>
            <a:pPr>
              <a:buNone/>
            </a:pP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 Scott-</a:t>
            </a:r>
            <a:r>
              <a:rPr lang="en-US" sz="9600" dirty="0" err="1" smtClean="0">
                <a:latin typeface="Times New Roman" pitchFamily="18" charset="0"/>
                <a:cs typeface="Times New Roman" pitchFamily="18" charset="0"/>
              </a:rPr>
              <a:t>Emuakpor</a:t>
            </a:r>
            <a:r>
              <a:rPr lang="en-US" sz="9600" dirty="0" smtClean="0">
                <a:latin typeface="Times New Roman" pitchFamily="18" charset="0"/>
                <a:cs typeface="Times New Roman" pitchFamily="18" charset="0"/>
              </a:rPr>
              <a:t>  A., (2010) The Evolution of Health Care Systems in Nigeria: Which way Forward In the Twenty-first Century, Nigeria Medical Journal, 51 : 53-65</a:t>
            </a:r>
          </a:p>
          <a:p>
            <a:pPr>
              <a:buNone/>
            </a:pPr>
            <a:endParaRPr lang="en-US" sz="9600" dirty="0" smtClean="0">
              <a:latin typeface="Times New Roman" pitchFamily="18" charset="0"/>
              <a:cs typeface="Times New Roman" pitchFamily="18" charset="0"/>
            </a:endParaRPr>
          </a:p>
          <a:p>
            <a:pPr>
              <a:buNone/>
            </a:pPr>
            <a:r>
              <a:rPr lang="en-US" sz="9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The Lancet Commissions (2010) Health Professionals for a New Century:  Transforming  Education to Strengthen Health Systems in an Interdependent world, The Lancet, 376 :1923 -1957</a:t>
            </a:r>
          </a:p>
          <a:p>
            <a:pPr>
              <a:buNone/>
            </a:pPr>
            <a:r>
              <a:rPr lang="en-US" sz="9600" b="1" dirty="0" smtClean="0">
                <a:latin typeface="Times New Roman" pitchFamily="18" charset="0"/>
                <a:cs typeface="Times New Roman" pitchFamily="18" charset="0"/>
              </a:rPr>
              <a:t> </a:t>
            </a:r>
          </a:p>
          <a:p>
            <a:pPr>
              <a:buNone/>
            </a:pPr>
            <a:r>
              <a:rPr lang="en-US" sz="9600" b="1" dirty="0" smtClean="0">
                <a:latin typeface="Times New Roman" pitchFamily="18" charset="0"/>
                <a:cs typeface="Times New Roman" pitchFamily="18" charset="0"/>
              </a:rPr>
              <a:t> </a:t>
            </a:r>
          </a:p>
          <a:p>
            <a:pPr>
              <a:buNone/>
            </a:pPr>
            <a:r>
              <a:rPr lang="en-US" sz="5900" b="1" dirty="0" smtClean="0"/>
              <a:t> </a:t>
            </a:r>
          </a:p>
          <a:p>
            <a:pPr>
              <a:buNone/>
            </a:pPr>
            <a:r>
              <a:rPr lang="en-US" sz="5900" b="1" dirty="0" smtClean="0"/>
              <a:t> </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Thomas, W. I. (1967) The Unadjusted Girl, New York, Harper and Row</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University of Ife (1973) University of Ife Undergraduate Handbook, Ile-Ife, University Press</a:t>
            </a:r>
          </a:p>
          <a:p>
            <a:pPr>
              <a:buNone/>
            </a:pPr>
            <a:r>
              <a:rPr lang="en-US" dirty="0" smtClean="0"/>
              <a:t> </a:t>
            </a:r>
          </a:p>
          <a:p>
            <a:pPr>
              <a:buNone/>
            </a:pPr>
            <a:r>
              <a:rPr lang="en-US" dirty="0" smtClean="0"/>
              <a:t> </a:t>
            </a:r>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Health sector is </a:t>
            </a:r>
            <a:r>
              <a:rPr lang="en-US" dirty="0"/>
              <a:t>primarily concerned with  restoration of health, promotion of health and alleviation of suffering when cure is not possible</a:t>
            </a:r>
            <a:r>
              <a:rPr lang="en-US" dirty="0" smtClean="0"/>
              <a:t>. </a:t>
            </a:r>
            <a:r>
              <a:rPr lang="en-US" dirty="0"/>
              <a:t>It is also concerned with </a:t>
            </a:r>
            <a:r>
              <a:rPr lang="en-US" dirty="0" smtClean="0"/>
              <a:t>the education and research activities aimed at socializing new </a:t>
            </a:r>
            <a:r>
              <a:rPr lang="en-US" dirty="0"/>
              <a:t>professionals into various roles. It is </a:t>
            </a:r>
            <a:r>
              <a:rPr lang="en-US" dirty="0" smtClean="0"/>
              <a:t>perhaps </a:t>
            </a:r>
            <a:r>
              <a:rPr lang="en-US" dirty="0"/>
              <a:t>the most complex institution in any modern society. </a:t>
            </a:r>
            <a:r>
              <a:rPr lang="en-US" dirty="0" smtClean="0"/>
              <a:t>The issue at stake is how the nursing profession would continue to be a meaningful force to bring about change in intellectual, research and services to the increasingly assertive clients.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Considering the multiplicity of values and complexity of professional groups that make up the health team, how can nurses continue to be resourceful and innovative in bringing about necessary change? Historically, Nightingale theory of asepsis revolutionized the development and growth of  health care services and coupled with  Goldman’s and Brown’s report in the United States, transformed nursing into a phenomenon (</a:t>
            </a:r>
            <a:r>
              <a:rPr lang="en-US" dirty="0" err="1" smtClean="0"/>
              <a:t>Leddy</a:t>
            </a:r>
            <a:r>
              <a:rPr lang="en-US" dirty="0" smtClean="0"/>
              <a:t> and Pepper, 1998).</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Here in Nigeria, from the pre-colonial to post –colonial era nurses have distinguished themselves as real servants of the people in all the nooks and corners of this nation. Nursing leaders either in government, private and particularly members of this association contributed immensely raising nursing from a low status occupation to a relatively stable and emerging profession. We salute you, but we can do better.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 of this Paper</a:t>
            </a:r>
            <a:endParaRPr lang="en-US" dirty="0"/>
          </a:p>
        </p:txBody>
      </p:sp>
      <p:sp>
        <p:nvSpPr>
          <p:cNvPr id="3" name="Rectangle 2"/>
          <p:cNvSpPr/>
          <p:nvPr/>
        </p:nvSpPr>
        <p:spPr>
          <a:xfrm>
            <a:off x="1066800" y="1600200"/>
            <a:ext cx="7086600" cy="3970318"/>
          </a:xfrm>
          <a:prstGeom prst="rect">
            <a:avLst/>
          </a:prstGeom>
        </p:spPr>
        <p:txBody>
          <a:bodyPr wrap="square">
            <a:spAutoFit/>
          </a:bodyPr>
          <a:lstStyle/>
          <a:p>
            <a:pPr algn="just"/>
            <a:r>
              <a:rPr lang="en-US" sz="2800" dirty="0" smtClean="0"/>
              <a:t>This paper therefore will attempt to provide   insight into some areas that  nurses must explore to achieve greater changes. First, it will review the theoretical framework on which this paper is anchored, followed by the rational for the change. Finally it will suggest pragmatic approach the nurse could adopt in order to be a change agent and an indispensable vital resource for health.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Rectangle 2"/>
          <p:cNvSpPr/>
          <p:nvPr/>
        </p:nvSpPr>
        <p:spPr>
          <a:xfrm>
            <a:off x="990600" y="1752600"/>
            <a:ext cx="7315200" cy="3539430"/>
          </a:xfrm>
          <a:prstGeom prst="rect">
            <a:avLst/>
          </a:prstGeom>
        </p:spPr>
        <p:txBody>
          <a:bodyPr wrap="square">
            <a:spAutoFit/>
          </a:bodyPr>
          <a:lstStyle/>
          <a:p>
            <a:r>
              <a:rPr lang="en-US" sz="2800" dirty="0" smtClean="0"/>
              <a:t>The paper will adopt the phenomenological perspective (Glaser and Strauss, 1974) with particular reference to the actor’s definition of the situation (Thomas, 1967). As individual interacts with the environment, values, beliefs, norms and practices are acquired and internalized. This approach is similar to what Berger and Luckman (1967)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Rectangle 2"/>
          <p:cNvSpPr/>
          <p:nvPr/>
        </p:nvSpPr>
        <p:spPr>
          <a:xfrm>
            <a:off x="1295400" y="1447800"/>
            <a:ext cx="6858000" cy="5016758"/>
          </a:xfrm>
          <a:prstGeom prst="rect">
            <a:avLst/>
          </a:prstGeom>
        </p:spPr>
        <p:txBody>
          <a:bodyPr wrap="square">
            <a:spAutoFit/>
          </a:bodyPr>
          <a:lstStyle/>
          <a:p>
            <a:pPr algn="just"/>
            <a:r>
              <a:rPr lang="en-US" sz="3200" dirty="0" smtClean="0"/>
              <a:t>earlier characterized as social construction of reality. Basic assumption of this paradigm is the ability of the actors to constantly review the prevailing situation and take new positions based on the subjective meaning imposed on him /her by the environment. This subjective knowledge becomes objectified when it is shared by many people in the environment.    </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1207</Words>
  <Application>Microsoft Office PowerPoint</Application>
  <PresentationFormat>On-screen Show (4:3)</PresentationFormat>
  <Paragraphs>149</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NURSES A FORCE FOR CHANGE: A VITAL RESOURCE FOR HEALTH</vt:lpstr>
      <vt:lpstr>Introduction</vt:lpstr>
      <vt:lpstr>Introduction contd</vt:lpstr>
      <vt:lpstr>Introduction contd.</vt:lpstr>
      <vt:lpstr>Introduction Contd</vt:lpstr>
      <vt:lpstr>Introduction contd</vt:lpstr>
      <vt:lpstr>Direction of this Paper</vt:lpstr>
      <vt:lpstr>Theoretical Framework</vt:lpstr>
      <vt:lpstr>Framework contd</vt:lpstr>
      <vt:lpstr>Framework contd.</vt:lpstr>
      <vt:lpstr>Framework Contd.</vt:lpstr>
      <vt:lpstr>Framework contd.</vt:lpstr>
      <vt:lpstr>Explanation of Model</vt:lpstr>
      <vt:lpstr>MODEL</vt:lpstr>
      <vt:lpstr>Model contd.</vt:lpstr>
      <vt:lpstr>PowerPoint Presentation</vt:lpstr>
      <vt:lpstr>PowerPoint Presentation</vt:lpstr>
      <vt:lpstr>Justification contd.</vt:lpstr>
      <vt:lpstr>Unified Curriculum Approach</vt:lpstr>
      <vt:lpstr>Unified approach contd.</vt:lpstr>
      <vt:lpstr>Challenges that may militate against unified approach</vt:lpstr>
      <vt:lpstr>Political</vt:lpstr>
      <vt:lpstr>Administrative</vt:lpstr>
      <vt:lpstr>Intra and Inter-professional feud</vt:lpstr>
      <vt:lpstr>Strategies to achieve positive change: The way forward</vt:lpstr>
      <vt:lpstr>The way forward</vt:lpstr>
      <vt:lpstr>Strategies contd.</vt:lpstr>
      <vt:lpstr>The way forward</vt:lpstr>
      <vt:lpstr>Strategies contd.</vt:lpstr>
      <vt:lpstr>Conclusion</vt:lpstr>
      <vt:lpstr>Conclusion contd</vt:lpstr>
      <vt:lpstr>Conclusion contd.</vt:lpstr>
      <vt:lpstr>References</vt:lpstr>
      <vt:lpstr>References</vt:lpstr>
      <vt:lpstr>References</vt:lpstr>
    </vt:vector>
  </TitlesOfParts>
  <Company>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4b87</dc:creator>
  <cp:lastModifiedBy>Akpan-NANNM</cp:lastModifiedBy>
  <cp:revision>149</cp:revision>
  <dcterms:created xsi:type="dcterms:W3CDTF">2014-05-06T07:06:11Z</dcterms:created>
  <dcterms:modified xsi:type="dcterms:W3CDTF">2014-05-10T14:27:33Z</dcterms:modified>
</cp:coreProperties>
</file>