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9" r:id="rId23"/>
    <p:sldId id="277" r:id="rId24"/>
    <p:sldId id="278" r:id="rId25"/>
    <p:sldId id="279" r:id="rId26"/>
    <p:sldId id="280" r:id="rId27"/>
    <p:sldId id="281" r:id="rId28"/>
    <p:sldId id="282" r:id="rId29"/>
    <p:sldId id="283" r:id="rId30"/>
    <p:sldId id="284" r:id="rId31"/>
    <p:sldId id="285" r:id="rId32"/>
    <p:sldId id="290" r:id="rId33"/>
    <p:sldId id="286" r:id="rId34"/>
    <p:sldId id="287" r:id="rId35"/>
    <p:sldId id="28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p:scale>
          <a:sx n="73" d="100"/>
          <a:sy n="73" d="100"/>
        </p:scale>
        <p:origin x="-120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75E119-26B7-42BB-A2A7-3AF682735C12}" type="datetimeFigureOut">
              <a:rPr lang="en-US" smtClean="0"/>
              <a:pPr/>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EFD98-385F-458A-AB58-1A932A2C708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75E119-26B7-42BB-A2A7-3AF682735C12}" type="datetimeFigureOut">
              <a:rPr lang="en-US" smtClean="0"/>
              <a:pPr/>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EFD98-385F-458A-AB58-1A932A2C70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75E119-26B7-42BB-A2A7-3AF682735C12}" type="datetimeFigureOut">
              <a:rPr lang="en-US" smtClean="0"/>
              <a:pPr/>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EFD98-385F-458A-AB58-1A932A2C708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75E119-26B7-42BB-A2A7-3AF682735C12}" type="datetimeFigureOut">
              <a:rPr lang="en-US" smtClean="0"/>
              <a:pPr/>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EFD98-385F-458A-AB58-1A932A2C708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BE75E119-26B7-42BB-A2A7-3AF682735C12}" type="datetimeFigureOut">
              <a:rPr lang="en-US" smtClean="0"/>
              <a:pPr/>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EFD98-385F-458A-AB58-1A932A2C708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75E119-26B7-42BB-A2A7-3AF682735C12}" type="datetimeFigureOut">
              <a:rPr lang="en-US" smtClean="0"/>
              <a:pPr/>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4EFD98-385F-458A-AB58-1A932A2C708C}"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75E119-26B7-42BB-A2A7-3AF682735C12}" type="datetimeFigureOut">
              <a:rPr lang="en-US" smtClean="0"/>
              <a:pPr/>
              <a:t>10/25/2016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4EFD98-385F-458A-AB58-1A932A2C708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75E119-26B7-42BB-A2A7-3AF682735C12}" type="datetimeFigureOut">
              <a:rPr lang="en-US" smtClean="0"/>
              <a:pPr/>
              <a:t>10/25/2016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4EFD98-385F-458A-AB58-1A932A2C708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5E119-26B7-42BB-A2A7-3AF682735C12}" type="datetimeFigureOut">
              <a:rPr lang="en-US" smtClean="0"/>
              <a:pPr/>
              <a:t>10/25/2016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4EFD98-385F-458A-AB58-1A932A2C70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BE75E119-26B7-42BB-A2A7-3AF682735C12}" type="datetimeFigureOut">
              <a:rPr lang="en-US" smtClean="0"/>
              <a:pPr/>
              <a:t>10/25/2016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64EFD98-385F-458A-AB58-1A932A2C708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75E119-26B7-42BB-A2A7-3AF682735C12}" type="datetimeFigureOut">
              <a:rPr lang="en-US" smtClean="0"/>
              <a:pPr/>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4EFD98-385F-458A-AB58-1A932A2C708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E75E119-26B7-42BB-A2A7-3AF682735C12}" type="datetimeFigureOut">
              <a:rPr lang="en-US" smtClean="0"/>
              <a:pPr/>
              <a:t>10/25/2016</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64EFD98-385F-458A-AB58-1A932A2C708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28600"/>
            <a:ext cx="6553200" cy="914400"/>
          </a:xfrm>
        </p:spPr>
        <p:txBody>
          <a:bodyPr>
            <a:noAutofit/>
          </a:bodyPr>
          <a:lstStyle/>
          <a:p>
            <a:pPr algn="ctr"/>
            <a:r>
              <a:rPr lang="en-US" sz="3500" b="1" dirty="0">
                <a:latin typeface="Adobe Heiti Std R" pitchFamily="34" charset="-128"/>
                <a:ea typeface="Adobe Heiti Std R" pitchFamily="34" charset="-128"/>
              </a:rPr>
              <a:t>NURSES AND POLITICS:</a:t>
            </a:r>
            <a:endParaRPr lang="en-US" sz="3500" dirty="0">
              <a:latin typeface="Adobe Heiti Std R" pitchFamily="34" charset="-128"/>
              <a:ea typeface="Adobe Heiti Std R" pitchFamily="34" charset="-128"/>
            </a:endParaRPr>
          </a:p>
        </p:txBody>
      </p:sp>
      <p:sp>
        <p:nvSpPr>
          <p:cNvPr id="4" name="Rectangle 3"/>
          <p:cNvSpPr/>
          <p:nvPr/>
        </p:nvSpPr>
        <p:spPr>
          <a:xfrm>
            <a:off x="533400" y="1447800"/>
            <a:ext cx="7772400" cy="1169551"/>
          </a:xfrm>
          <a:prstGeom prst="rect">
            <a:avLst/>
          </a:prstGeom>
        </p:spPr>
        <p:txBody>
          <a:bodyPr wrap="square">
            <a:spAutoFit/>
          </a:bodyPr>
          <a:lstStyle/>
          <a:p>
            <a:pPr algn="ctr"/>
            <a:r>
              <a:rPr lang="en-US" sz="3500" b="1" dirty="0">
                <a:latin typeface="Adobe Heiti Std R" pitchFamily="34" charset="-128"/>
                <a:ea typeface="Adobe Heiti Std R" pitchFamily="34" charset="-128"/>
              </a:rPr>
              <a:t>IMPACT OF POWER AND INFLUENCE IN PROFESSIONAL DEVELOPMENT</a:t>
            </a:r>
          </a:p>
        </p:txBody>
      </p:sp>
      <p:sp>
        <p:nvSpPr>
          <p:cNvPr id="5" name="Rectangle 4"/>
          <p:cNvSpPr/>
          <p:nvPr/>
        </p:nvSpPr>
        <p:spPr>
          <a:xfrm>
            <a:off x="3276600" y="2647430"/>
            <a:ext cx="2108462" cy="369332"/>
          </a:xfrm>
          <a:prstGeom prst="rect">
            <a:avLst/>
          </a:prstGeom>
        </p:spPr>
        <p:txBody>
          <a:bodyPr wrap="none">
            <a:spAutoFit/>
          </a:bodyPr>
          <a:lstStyle/>
          <a:p>
            <a:r>
              <a:rPr lang="en-US" b="1" dirty="0"/>
              <a:t>A PRESENTATION BY</a:t>
            </a:r>
            <a:endParaRPr lang="en-US" dirty="0"/>
          </a:p>
        </p:txBody>
      </p:sp>
      <p:sp>
        <p:nvSpPr>
          <p:cNvPr id="6" name="Rectangle 5"/>
          <p:cNvSpPr/>
          <p:nvPr/>
        </p:nvSpPr>
        <p:spPr>
          <a:xfrm>
            <a:off x="1189589" y="3144981"/>
            <a:ext cx="6582810" cy="584775"/>
          </a:xfrm>
          <a:prstGeom prst="rect">
            <a:avLst/>
          </a:prstGeom>
        </p:spPr>
        <p:txBody>
          <a:bodyPr wrap="square">
            <a:spAutoFit/>
          </a:bodyPr>
          <a:lstStyle/>
          <a:p>
            <a:pPr algn="ctr"/>
            <a:r>
              <a:rPr lang="en-US" sz="3200" b="1" dirty="0">
                <a:latin typeface="Adobe Heiti Std R" pitchFamily="34" charset="-128"/>
                <a:ea typeface="Adobe Heiti Std R" pitchFamily="34" charset="-128"/>
              </a:rPr>
              <a:t>HON. </a:t>
            </a:r>
            <a:r>
              <a:rPr lang="en-US" sz="3200" b="1" dirty="0" err="1">
                <a:latin typeface="Adobe Heiti Std R" pitchFamily="34" charset="-128"/>
                <a:ea typeface="Adobe Heiti Std R" pitchFamily="34" charset="-128"/>
              </a:rPr>
              <a:t>EBIUW</a:t>
            </a:r>
            <a:r>
              <a:rPr lang="en-US" sz="3200" b="1" dirty="0" err="1">
                <a:solidFill>
                  <a:schemeClr val="bg1"/>
                </a:solidFill>
                <a:latin typeface="Adobe Heiti Std R" pitchFamily="34" charset="-128"/>
                <a:ea typeface="Adobe Heiti Std R" pitchFamily="34" charset="-128"/>
              </a:rPr>
              <a:t>OU</a:t>
            </a:r>
            <a:r>
              <a:rPr lang="en-US" sz="3200" b="1" dirty="0">
                <a:solidFill>
                  <a:schemeClr val="bg1"/>
                </a:solidFill>
                <a:latin typeface="Adobe Heiti Std R" pitchFamily="34" charset="-128"/>
                <a:ea typeface="Adobe Heiti Std R" pitchFamily="34" charset="-128"/>
              </a:rPr>
              <a:t> </a:t>
            </a:r>
            <a:r>
              <a:rPr lang="en-US" sz="3200" b="1" dirty="0" err="1">
                <a:solidFill>
                  <a:schemeClr val="bg1"/>
                </a:solidFill>
                <a:latin typeface="Adobe Heiti Std R" pitchFamily="34" charset="-128"/>
                <a:ea typeface="Adobe Heiti Std R" pitchFamily="34" charset="-128"/>
              </a:rPr>
              <a:t>KOKU</a:t>
            </a:r>
            <a:r>
              <a:rPr lang="en-US" sz="3200" b="1" dirty="0">
                <a:solidFill>
                  <a:schemeClr val="bg1"/>
                </a:solidFill>
                <a:latin typeface="Adobe Heiti Std R" pitchFamily="34" charset="-128"/>
                <a:ea typeface="Adobe Heiti Std R" pitchFamily="34" charset="-128"/>
              </a:rPr>
              <a:t> </a:t>
            </a:r>
            <a:r>
              <a:rPr lang="en-US" sz="3200" b="1" dirty="0" err="1">
                <a:solidFill>
                  <a:schemeClr val="bg1"/>
                </a:solidFill>
                <a:latin typeface="Adobe Heiti Std R" pitchFamily="34" charset="-128"/>
                <a:ea typeface="Adobe Heiti Std R" pitchFamily="34" charset="-128"/>
              </a:rPr>
              <a:t>OBIYAI</a:t>
            </a:r>
            <a:endParaRPr lang="en-US" sz="3200" dirty="0">
              <a:solidFill>
                <a:schemeClr val="bg1"/>
              </a:solidFill>
              <a:latin typeface="Adobe Heiti Std R" pitchFamily="34" charset="-128"/>
              <a:ea typeface="Adobe Heiti Std R" pitchFamily="34" charset="-128"/>
            </a:endParaRPr>
          </a:p>
        </p:txBody>
      </p:sp>
      <p:sp>
        <p:nvSpPr>
          <p:cNvPr id="7" name="Rectangle 6"/>
          <p:cNvSpPr/>
          <p:nvPr/>
        </p:nvSpPr>
        <p:spPr>
          <a:xfrm>
            <a:off x="289994" y="3886200"/>
            <a:ext cx="8625406" cy="2015936"/>
          </a:xfrm>
          <a:prstGeom prst="rect">
            <a:avLst/>
          </a:prstGeom>
        </p:spPr>
        <p:txBody>
          <a:bodyPr wrap="square">
            <a:spAutoFit/>
          </a:bodyPr>
          <a:lstStyle/>
          <a:p>
            <a:pPr algn="ctr"/>
            <a:r>
              <a:rPr lang="en-US" sz="2500" b="1" dirty="0"/>
              <a:t>AT THE </a:t>
            </a:r>
            <a:r>
              <a:rPr lang="en-US" sz="2500" b="1" dirty="0" err="1"/>
              <a:t>6</a:t>
            </a:r>
            <a:r>
              <a:rPr lang="en-US" sz="2500" b="1" baseline="30000" dirty="0" err="1"/>
              <a:t>TH</a:t>
            </a:r>
            <a:r>
              <a:rPr lang="en-US" sz="2500" b="1" dirty="0"/>
              <a:t> </a:t>
            </a:r>
            <a:r>
              <a:rPr lang="en-US" sz="2500" b="1" dirty="0" smtClean="0"/>
              <a:t>QUADRENNIAL</a:t>
            </a:r>
          </a:p>
          <a:p>
            <a:pPr algn="ctr"/>
            <a:r>
              <a:rPr lang="en-US" sz="2500" b="1" dirty="0" smtClean="0"/>
              <a:t> </a:t>
            </a:r>
            <a:r>
              <a:rPr lang="en-US" sz="2500" b="1" dirty="0"/>
              <a:t>NATIONAL DELEGATES CONFERENCE OF THE </a:t>
            </a:r>
            <a:endParaRPr lang="en-US" sz="2500" b="1" dirty="0" smtClean="0"/>
          </a:p>
          <a:p>
            <a:pPr algn="ctr"/>
            <a:r>
              <a:rPr lang="en-US" sz="2500" b="1" dirty="0" smtClean="0"/>
              <a:t>NATIONAL </a:t>
            </a:r>
            <a:r>
              <a:rPr lang="en-US" sz="2500" b="1" dirty="0"/>
              <a:t>ASSOCIATION OF NIGERIA NURSES AND MIDWIVES (</a:t>
            </a:r>
            <a:r>
              <a:rPr lang="en-US" sz="2500" b="1" dirty="0" err="1" smtClean="0"/>
              <a:t>NANNM</a:t>
            </a:r>
            <a:r>
              <a:rPr lang="en-US" sz="2500" b="1" dirty="0" smtClean="0"/>
              <a:t>)</a:t>
            </a:r>
          </a:p>
          <a:p>
            <a:pPr algn="ctr"/>
            <a:r>
              <a:rPr lang="en-US" sz="2500" b="1" dirty="0" smtClean="0"/>
              <a:t>IN </a:t>
            </a:r>
            <a:r>
              <a:rPr lang="en-US" sz="2500" b="1" dirty="0"/>
              <a:t>ATLANTIS CIVIC CENTRE </a:t>
            </a:r>
            <a:r>
              <a:rPr lang="en-US" sz="2500" b="1" dirty="0" err="1"/>
              <a:t>OSOGBO</a:t>
            </a:r>
            <a:r>
              <a:rPr lang="en-US" sz="2500" b="1" dirty="0"/>
              <a:t>, </a:t>
            </a:r>
            <a:r>
              <a:rPr lang="en-US" sz="2500" b="1" dirty="0" err="1"/>
              <a:t>OSUN</a:t>
            </a:r>
            <a:r>
              <a:rPr lang="en-US" sz="2500" b="1" dirty="0"/>
              <a:t> </a:t>
            </a:r>
            <a:r>
              <a:rPr lang="en-US" sz="2500" b="1" dirty="0" smtClean="0"/>
              <a:t>STATE</a:t>
            </a:r>
            <a:endParaRPr lang="en-US" sz="2500" dirty="0"/>
          </a:p>
        </p:txBody>
      </p:sp>
      <p:sp>
        <p:nvSpPr>
          <p:cNvPr id="8" name="Rectangle 7"/>
          <p:cNvSpPr/>
          <p:nvPr/>
        </p:nvSpPr>
        <p:spPr>
          <a:xfrm>
            <a:off x="2408788" y="5999946"/>
            <a:ext cx="4144412" cy="477054"/>
          </a:xfrm>
          <a:prstGeom prst="rect">
            <a:avLst/>
          </a:prstGeom>
        </p:spPr>
        <p:txBody>
          <a:bodyPr wrap="square">
            <a:spAutoFit/>
          </a:bodyPr>
          <a:lstStyle/>
          <a:p>
            <a:pPr algn="ctr"/>
            <a:r>
              <a:rPr lang="en-US" sz="2500" b="1" dirty="0" err="1" smtClean="0"/>
              <a:t>23</a:t>
            </a:r>
            <a:r>
              <a:rPr lang="en-US" sz="2500" b="1" baseline="30000" dirty="0" err="1" smtClean="0"/>
              <a:t>RD</a:t>
            </a:r>
            <a:r>
              <a:rPr lang="en-US" sz="2500" b="1" baseline="30000" dirty="0" smtClean="0"/>
              <a:t> </a:t>
            </a:r>
            <a:r>
              <a:rPr lang="en-US" sz="2500" b="1" dirty="0" smtClean="0"/>
              <a:t>- </a:t>
            </a:r>
            <a:r>
              <a:rPr lang="en-US" sz="2500" b="1" dirty="0" err="1" smtClean="0"/>
              <a:t>29</a:t>
            </a:r>
            <a:r>
              <a:rPr lang="en-US" sz="2500" b="1" baseline="30000" dirty="0" err="1" smtClean="0"/>
              <a:t>TH</a:t>
            </a:r>
            <a:r>
              <a:rPr lang="en-US" sz="2500" b="1" dirty="0" smtClean="0"/>
              <a:t> </a:t>
            </a:r>
            <a:r>
              <a:rPr lang="en-US" sz="2500" b="1" dirty="0"/>
              <a:t>OCTOBER, 2016</a:t>
            </a:r>
            <a:endParaRPr lang="en-US" sz="2500" dirty="0"/>
          </a:p>
        </p:txBody>
      </p:sp>
    </p:spTree>
    <p:extLst>
      <p:ext uri="{BB962C8B-B14F-4D97-AF65-F5344CB8AC3E}">
        <p14:creationId xmlns:p14="http://schemas.microsoft.com/office/powerpoint/2010/main" val="994252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4648200"/>
          </a:xfrm>
        </p:spPr>
        <p:txBody>
          <a:bodyPr>
            <a:noAutofit/>
          </a:bodyPr>
          <a:lstStyle/>
          <a:p>
            <a:pPr marL="0" indent="0" algn="just">
              <a:buNone/>
            </a:pPr>
            <a:r>
              <a:rPr lang="en-US" sz="2400" b="0" dirty="0">
                <a:latin typeface="Times" pitchFamily="18" charset="0"/>
                <a:ea typeface="Tahoma" pitchFamily="34" charset="0"/>
                <a:cs typeface="Tahoma" pitchFamily="34" charset="0"/>
              </a:rPr>
              <a:t>Again, it is the duty of the Nurse to evaluate any social factor which may bear either directly or indirectly on the patient’s illness thus not only must she be familiar with the social conditions and services of the community in which she serves, but she should be in a position to appreciate the nature and the special needs of the patient as well as understand the possible side effects of drugs and initiate necessary procedures in accordance with the needs of the patient. In addition, it is the responsibility of the nurse to initiate or carry out references to the social works department or the hospital, depending on the special needs of the patient whom she tends to. In this regard the nurse is not only knowledgeable but also skillful and committed.</a:t>
            </a:r>
          </a:p>
        </p:txBody>
      </p:sp>
    </p:spTree>
    <p:extLst>
      <p:ext uri="{BB962C8B-B14F-4D97-AF65-F5344CB8AC3E}">
        <p14:creationId xmlns:p14="http://schemas.microsoft.com/office/powerpoint/2010/main" val="23659094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6858000" cy="593724"/>
          </a:xfrm>
        </p:spPr>
        <p:txBody>
          <a:bodyPr>
            <a:normAutofit/>
          </a:bodyPr>
          <a:lstStyle/>
          <a:p>
            <a:r>
              <a:rPr lang="en-US" sz="2800" b="1" dirty="0">
                <a:latin typeface="Adobe Heiti Std R" pitchFamily="34" charset="-128"/>
                <a:ea typeface="Adobe Heiti Std R" pitchFamily="34" charset="-128"/>
              </a:rPr>
              <a:t>NURSING AS A PROFESSION IN NIGERIA</a:t>
            </a:r>
            <a:endParaRPr lang="en-US" sz="2800" dirty="0">
              <a:latin typeface="Adobe Heiti Std R" pitchFamily="34" charset="-128"/>
              <a:ea typeface="Adobe Heiti Std R" pitchFamily="34" charset="-128"/>
            </a:endParaRPr>
          </a:p>
        </p:txBody>
      </p:sp>
      <p:sp>
        <p:nvSpPr>
          <p:cNvPr id="3" name="Content Placeholder 2"/>
          <p:cNvSpPr>
            <a:spLocks noGrp="1"/>
          </p:cNvSpPr>
          <p:nvPr>
            <p:ph idx="1"/>
          </p:nvPr>
        </p:nvSpPr>
        <p:spPr>
          <a:xfrm>
            <a:off x="457200" y="1219201"/>
            <a:ext cx="8229600" cy="3886200"/>
          </a:xfrm>
        </p:spPr>
        <p:txBody>
          <a:bodyPr>
            <a:normAutofit/>
          </a:bodyPr>
          <a:lstStyle/>
          <a:p>
            <a:pPr marL="0" indent="0" algn="just">
              <a:spcBef>
                <a:spcPts val="0"/>
              </a:spcBef>
            </a:pPr>
            <a:r>
              <a:rPr lang="en-US" sz="2400" b="0" dirty="0">
                <a:latin typeface="Times" pitchFamily="18" charset="0"/>
              </a:rPr>
              <a:t>The coming of the European missionaries who combined missionary work with the provision of medical and nursing care to the sick brought about the growth of the nursing profession in the country</a:t>
            </a:r>
            <a:r>
              <a:rPr lang="en-US" sz="2400" b="0" dirty="0" smtClean="0">
                <a:latin typeface="Times" pitchFamily="18" charset="0"/>
              </a:rPr>
              <a:t>.</a:t>
            </a:r>
          </a:p>
          <a:p>
            <a:pPr marL="0" indent="0" algn="just">
              <a:buNone/>
            </a:pPr>
            <a:endParaRPr lang="en-US" sz="2400" b="0" dirty="0" smtClean="0">
              <a:latin typeface="Times" pitchFamily="18" charset="0"/>
            </a:endParaRPr>
          </a:p>
          <a:p>
            <a:pPr marL="0" indent="0" algn="just">
              <a:spcBef>
                <a:spcPts val="0"/>
              </a:spcBef>
            </a:pPr>
            <a:r>
              <a:rPr lang="en-US" sz="2400" b="0" dirty="0">
                <a:latin typeface="Times" pitchFamily="18" charset="0"/>
              </a:rPr>
              <a:t>It is noteworthy that the issue of training of nurses during this period was more of on-the-job training. It is said that the amalgamation of the north and the south in 1914 and the impact of the first and second world wars enhanced the growth and development of nursing profession in the country.</a:t>
            </a:r>
          </a:p>
        </p:txBody>
      </p:sp>
    </p:spTree>
    <p:extLst>
      <p:ext uri="{BB962C8B-B14F-4D97-AF65-F5344CB8AC3E}">
        <p14:creationId xmlns:p14="http://schemas.microsoft.com/office/powerpoint/2010/main" val="3860560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124200"/>
          </a:xfrm>
        </p:spPr>
        <p:txBody>
          <a:bodyPr>
            <a:normAutofit/>
          </a:bodyPr>
          <a:lstStyle/>
          <a:p>
            <a:pPr marL="0" indent="0">
              <a:spcBef>
                <a:spcPts val="0"/>
              </a:spcBef>
            </a:pPr>
            <a:r>
              <a:rPr lang="en-US" sz="2500" b="0" dirty="0">
                <a:latin typeface="Times" pitchFamily="18" charset="0"/>
              </a:rPr>
              <a:t>The first nursing home was opened in Jericho Ibadan by the British colonial masters</a:t>
            </a:r>
            <a:r>
              <a:rPr lang="en-US" sz="2500" b="0" dirty="0" smtClean="0">
                <a:latin typeface="Times" pitchFamily="18" charset="0"/>
              </a:rPr>
              <a:t>.</a:t>
            </a:r>
          </a:p>
          <a:p>
            <a:pPr marL="0" indent="0">
              <a:spcBef>
                <a:spcPts val="0"/>
              </a:spcBef>
              <a:buNone/>
            </a:pPr>
            <a:endParaRPr lang="en-US" sz="2500" b="0" dirty="0" smtClean="0">
              <a:latin typeface="Times" pitchFamily="18" charset="0"/>
            </a:endParaRPr>
          </a:p>
          <a:p>
            <a:pPr marL="0" indent="0">
              <a:spcBef>
                <a:spcPts val="0"/>
              </a:spcBef>
            </a:pPr>
            <a:r>
              <a:rPr lang="en-US" sz="2500" b="0" dirty="0">
                <a:latin typeface="Times" pitchFamily="18" charset="0"/>
              </a:rPr>
              <a:t>The first nursing home was opened in Jericho Ibadan by the British colonial masters</a:t>
            </a:r>
            <a:r>
              <a:rPr lang="en-US" sz="2500" b="0" dirty="0" smtClean="0">
                <a:latin typeface="Times" pitchFamily="18" charset="0"/>
              </a:rPr>
              <a:t>. </a:t>
            </a:r>
            <a:r>
              <a:rPr lang="en-US" sz="2500" b="0" dirty="0">
                <a:latin typeface="Times" pitchFamily="18" charset="0"/>
              </a:rPr>
              <a:t>The missionaries also established dispensaries and commenced training of nurses while on the job</a:t>
            </a:r>
            <a:r>
              <a:rPr lang="en-US" sz="2500" b="0" dirty="0" smtClean="0">
                <a:latin typeface="Times" pitchFamily="18" charset="0"/>
              </a:rPr>
              <a:t>.</a:t>
            </a:r>
          </a:p>
        </p:txBody>
      </p:sp>
    </p:spTree>
    <p:extLst>
      <p:ext uri="{BB962C8B-B14F-4D97-AF65-F5344CB8AC3E}">
        <p14:creationId xmlns:p14="http://schemas.microsoft.com/office/powerpoint/2010/main" val="10935106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267200"/>
          </a:xfrm>
        </p:spPr>
        <p:txBody>
          <a:bodyPr>
            <a:normAutofit/>
          </a:bodyPr>
          <a:lstStyle/>
          <a:p>
            <a:pPr marL="0" indent="0" algn="just">
              <a:lnSpc>
                <a:spcPct val="110000"/>
              </a:lnSpc>
              <a:spcBef>
                <a:spcPts val="0"/>
              </a:spcBef>
            </a:pPr>
            <a:r>
              <a:rPr lang="en-US" sz="2500" b="0" dirty="0" smtClean="0">
                <a:latin typeface="Times" pitchFamily="18" charset="0"/>
              </a:rPr>
              <a:t>This was followed by the establishment of schools for nurses by regional governments. The Western regional government established a school of nursing in </a:t>
            </a:r>
            <a:r>
              <a:rPr lang="en-US" sz="2500" b="0" dirty="0" err="1" smtClean="0">
                <a:latin typeface="Times" pitchFamily="18" charset="0"/>
              </a:rPr>
              <a:t>Eleyele</a:t>
            </a:r>
            <a:r>
              <a:rPr lang="en-US" sz="2500" b="0" dirty="0" smtClean="0">
                <a:latin typeface="Times" pitchFamily="18" charset="0"/>
              </a:rPr>
              <a:t>, Ibadan in 1949 and setup standards for the practice of the profession.</a:t>
            </a:r>
          </a:p>
          <a:p>
            <a:pPr marL="0" indent="0">
              <a:spcBef>
                <a:spcPts val="0"/>
              </a:spcBef>
              <a:buNone/>
            </a:pPr>
            <a:endParaRPr lang="en-US" sz="2500" b="0" dirty="0" smtClean="0">
              <a:latin typeface="Times" pitchFamily="18" charset="0"/>
            </a:endParaRPr>
          </a:p>
          <a:p>
            <a:pPr marL="0" indent="0" algn="just">
              <a:spcBef>
                <a:spcPts val="0"/>
              </a:spcBef>
            </a:pPr>
            <a:r>
              <a:rPr lang="en-US" sz="2500" b="0" dirty="0" smtClean="0">
                <a:latin typeface="Times" pitchFamily="18" charset="0"/>
              </a:rPr>
              <a:t> Also in 1952 the University College Hospital Ibadan, started the training of nurses in a higher standard. It was also in 1949 that the nursing council of Nigeria was established. Today there are several schools of nursing in the country and several universities offering degree </a:t>
            </a:r>
            <a:r>
              <a:rPr lang="en-US" sz="2500" b="0" dirty="0" err="1" smtClean="0">
                <a:latin typeface="Times" pitchFamily="18" charset="0"/>
              </a:rPr>
              <a:t>programmes</a:t>
            </a:r>
            <a:r>
              <a:rPr lang="en-US" sz="2500" b="0" dirty="0" smtClean="0">
                <a:latin typeface="Times" pitchFamily="18" charset="0"/>
              </a:rPr>
              <a:t> in nursing.</a:t>
            </a:r>
            <a:endParaRPr lang="en-US" sz="2500" b="0" dirty="0">
              <a:latin typeface="Times" pitchFamily="18" charset="0"/>
            </a:endParaRPr>
          </a:p>
        </p:txBody>
      </p:sp>
    </p:spTree>
    <p:extLst>
      <p:ext uri="{BB962C8B-B14F-4D97-AF65-F5344CB8AC3E}">
        <p14:creationId xmlns:p14="http://schemas.microsoft.com/office/powerpoint/2010/main" val="2439910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3733800"/>
          </a:xfrm>
        </p:spPr>
        <p:txBody>
          <a:bodyPr>
            <a:normAutofit/>
          </a:bodyPr>
          <a:lstStyle/>
          <a:p>
            <a:pPr marL="0" indent="0" algn="just">
              <a:spcBef>
                <a:spcPts val="0"/>
              </a:spcBef>
            </a:pPr>
            <a:r>
              <a:rPr lang="en-US" sz="2500" b="0" dirty="0">
                <a:latin typeface="Times" pitchFamily="18" charset="0"/>
              </a:rPr>
              <a:t>Before 1981, nursing was adjudged a vocation in Nigeria but by virtue of the Industrial Arbitration Panel award of 1981 nursing became a full-fledged profession (</a:t>
            </a:r>
            <a:r>
              <a:rPr lang="en-US" sz="2500" b="0" dirty="0" err="1">
                <a:latin typeface="Times" pitchFamily="18" charset="0"/>
              </a:rPr>
              <a:t>Obadiya</a:t>
            </a:r>
            <a:r>
              <a:rPr lang="en-US" sz="2500" b="0" dirty="0">
                <a:latin typeface="Times" pitchFamily="18" charset="0"/>
              </a:rPr>
              <a:t>, 2011). Currently the Nursing and Midwifery Council of Nigeria a category B </a:t>
            </a:r>
            <a:r>
              <a:rPr lang="en-US" sz="2500" b="0" dirty="0" err="1">
                <a:latin typeface="Times" pitchFamily="18" charset="0"/>
              </a:rPr>
              <a:t>parastatal</a:t>
            </a:r>
            <a:r>
              <a:rPr lang="en-US" sz="2500" b="0" dirty="0">
                <a:latin typeface="Times" pitchFamily="18" charset="0"/>
              </a:rPr>
              <a:t> of the Federal Ministry of Health established by decree No. 89, of 1979 now known as Nursing and Midwifery (registration </a:t>
            </a:r>
            <a:r>
              <a:rPr lang="en-US" sz="2500" b="0" dirty="0" err="1">
                <a:latin typeface="Times" pitchFamily="18" charset="0"/>
              </a:rPr>
              <a:t>e.t.c</a:t>
            </a:r>
            <a:r>
              <a:rPr lang="en-US" sz="2500" b="0" dirty="0">
                <a:latin typeface="Times" pitchFamily="18" charset="0"/>
              </a:rPr>
              <a:t>) act cap. </a:t>
            </a:r>
            <a:r>
              <a:rPr lang="en-US" sz="2500" b="0" dirty="0" err="1">
                <a:latin typeface="Times" pitchFamily="18" charset="0"/>
              </a:rPr>
              <a:t>N143</a:t>
            </a:r>
            <a:r>
              <a:rPr lang="en-US" sz="2500" b="0" dirty="0">
                <a:latin typeface="Times" pitchFamily="18" charset="0"/>
              </a:rPr>
              <a:t>, laws of the federation of Nigeria 2004 is the corporate body that co-ordinates nursing activities in the country.</a:t>
            </a:r>
          </a:p>
        </p:txBody>
      </p:sp>
    </p:spTree>
    <p:extLst>
      <p:ext uri="{BB962C8B-B14F-4D97-AF65-F5344CB8AC3E}">
        <p14:creationId xmlns:p14="http://schemas.microsoft.com/office/powerpoint/2010/main" val="20841673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381000"/>
            <a:ext cx="3657600" cy="625476"/>
          </a:xfrm>
        </p:spPr>
        <p:txBody>
          <a:bodyPr>
            <a:normAutofit/>
          </a:bodyPr>
          <a:lstStyle/>
          <a:p>
            <a:r>
              <a:rPr lang="en-US" sz="2800" b="1" dirty="0">
                <a:latin typeface="Adobe Heiti Std R" pitchFamily="34" charset="-128"/>
                <a:ea typeface="Adobe Heiti Std R" pitchFamily="34" charset="-128"/>
              </a:rPr>
              <a:t>WHAT IS POLITICS?</a:t>
            </a:r>
            <a:endParaRPr lang="en-US" sz="2800" dirty="0">
              <a:latin typeface="Adobe Heiti Std R" pitchFamily="34" charset="-128"/>
              <a:ea typeface="Adobe Heiti Std R" pitchFamily="34" charset="-128"/>
            </a:endParaRPr>
          </a:p>
        </p:txBody>
      </p:sp>
      <p:sp>
        <p:nvSpPr>
          <p:cNvPr id="3" name="Content Placeholder 2"/>
          <p:cNvSpPr>
            <a:spLocks noGrp="1"/>
          </p:cNvSpPr>
          <p:nvPr>
            <p:ph idx="1"/>
          </p:nvPr>
        </p:nvSpPr>
        <p:spPr>
          <a:xfrm>
            <a:off x="609600" y="1295401"/>
            <a:ext cx="8229600" cy="3428999"/>
          </a:xfrm>
        </p:spPr>
        <p:txBody>
          <a:bodyPr>
            <a:normAutofit/>
          </a:bodyPr>
          <a:lstStyle/>
          <a:p>
            <a:pPr marL="0" indent="0" algn="just">
              <a:spcBef>
                <a:spcPts val="0"/>
              </a:spcBef>
            </a:pPr>
            <a:r>
              <a:rPr lang="en-US" sz="2500" b="0" dirty="0">
                <a:latin typeface="Times" pitchFamily="18" charset="0"/>
              </a:rPr>
              <a:t>Johnson (cited in Heywood, 2002:4) has since 1775 dismissed politics as nothing more than a means of rising in the world, while Henry Adams summed up politics thus: the systematic organization of hatreds</a:t>
            </a:r>
            <a:r>
              <a:rPr lang="en-US" sz="2500" b="0" dirty="0" smtClean="0">
                <a:latin typeface="Times" pitchFamily="18" charset="0"/>
              </a:rPr>
              <a:t>.</a:t>
            </a:r>
          </a:p>
          <a:p>
            <a:pPr marL="0" indent="0">
              <a:buNone/>
            </a:pPr>
            <a:endParaRPr lang="en-US" sz="2500" b="0" dirty="0" smtClean="0">
              <a:latin typeface="Times" pitchFamily="18" charset="0"/>
            </a:endParaRPr>
          </a:p>
          <a:p>
            <a:pPr marL="0" indent="0" algn="just">
              <a:spcBef>
                <a:spcPts val="0"/>
              </a:spcBef>
            </a:pPr>
            <a:r>
              <a:rPr lang="en-US" sz="2500" b="0" dirty="0">
                <a:latin typeface="Times" pitchFamily="18" charset="0"/>
              </a:rPr>
              <a:t>The word </a:t>
            </a:r>
            <a:r>
              <a:rPr lang="en-US" sz="2500" b="0" dirty="0" smtClean="0">
                <a:latin typeface="Times" pitchFamily="18" charset="0"/>
              </a:rPr>
              <a:t>politics conjures </a:t>
            </a:r>
            <a:r>
              <a:rPr lang="en-US" sz="2500" b="0" dirty="0">
                <a:latin typeface="Times" pitchFamily="18" charset="0"/>
              </a:rPr>
              <a:t>up images of trouble, disruption and even violence on one hand and deceit, manipulation and lies on the other.</a:t>
            </a:r>
          </a:p>
        </p:txBody>
      </p:sp>
    </p:spTree>
    <p:extLst>
      <p:ext uri="{BB962C8B-B14F-4D97-AF65-F5344CB8AC3E}">
        <p14:creationId xmlns:p14="http://schemas.microsoft.com/office/powerpoint/2010/main" val="13445228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52600"/>
            <a:ext cx="8229600" cy="3200400"/>
          </a:xfrm>
        </p:spPr>
        <p:txBody>
          <a:bodyPr>
            <a:normAutofit/>
          </a:bodyPr>
          <a:lstStyle/>
          <a:p>
            <a:pPr marL="0" indent="0">
              <a:spcBef>
                <a:spcPts val="0"/>
              </a:spcBef>
            </a:pPr>
            <a:r>
              <a:rPr lang="en-US" sz="2500" b="0" dirty="0">
                <a:latin typeface="Times" pitchFamily="18" charset="0"/>
              </a:rPr>
              <a:t>Heywood (2002) opines that in tradition dating back to Aristotle, politics has been seen as a noble and enlightened activity</a:t>
            </a:r>
            <a:r>
              <a:rPr lang="en-US" sz="2500" b="0" dirty="0" smtClean="0">
                <a:latin typeface="Times" pitchFamily="18" charset="0"/>
              </a:rPr>
              <a:t>.</a:t>
            </a:r>
          </a:p>
          <a:p>
            <a:pPr marL="0" indent="0">
              <a:buNone/>
            </a:pPr>
            <a:endParaRPr lang="en-US" sz="2500" b="0" dirty="0" smtClean="0">
              <a:latin typeface="Times" pitchFamily="18" charset="0"/>
            </a:endParaRPr>
          </a:p>
          <a:p>
            <a:pPr marL="0" indent="0">
              <a:spcBef>
                <a:spcPts val="0"/>
              </a:spcBef>
            </a:pPr>
            <a:r>
              <a:rPr lang="en-US" sz="2500" b="0" dirty="0">
                <a:latin typeface="Times" pitchFamily="18" charset="0"/>
              </a:rPr>
              <a:t>According to Heywood (2002:4) politics in the broadest sense, is the activity through which people make, preserve and amend the general rules under which they live.</a:t>
            </a:r>
          </a:p>
        </p:txBody>
      </p:sp>
      <p:sp>
        <p:nvSpPr>
          <p:cNvPr id="4" name="Content Placeholder 2"/>
          <p:cNvSpPr txBox="1">
            <a:spLocks/>
          </p:cNvSpPr>
          <p:nvPr/>
        </p:nvSpPr>
        <p:spPr>
          <a:xfrm>
            <a:off x="381000" y="609600"/>
            <a:ext cx="8229600" cy="838200"/>
          </a:xfrm>
          <a:prstGeom prst="rect">
            <a:avLst/>
          </a:prstGeom>
        </p:spPr>
        <p:txBody>
          <a:bodyPr vert="horz" lIns="91440" tIns="45720" rIns="91440" bIns="45720" rtlCol="0">
            <a:no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lgn="just">
              <a:spcBef>
                <a:spcPts val="0"/>
              </a:spcBef>
            </a:pPr>
            <a:r>
              <a:rPr lang="en-US" sz="2500" b="0" dirty="0" smtClean="0">
                <a:latin typeface="Times" pitchFamily="18" charset="0"/>
              </a:rPr>
              <a:t>In spite of these negative conceptualizations there are others who see politics as valuable.</a:t>
            </a:r>
            <a:endParaRPr lang="en-US" sz="2500" b="0" dirty="0">
              <a:latin typeface="Times" pitchFamily="18" charset="0"/>
            </a:endParaRPr>
          </a:p>
        </p:txBody>
      </p:sp>
    </p:spTree>
    <p:extLst>
      <p:ext uri="{BB962C8B-B14F-4D97-AF65-F5344CB8AC3E}">
        <p14:creationId xmlns:p14="http://schemas.microsoft.com/office/powerpoint/2010/main" val="36957150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3962400"/>
          </a:xfrm>
        </p:spPr>
        <p:txBody>
          <a:bodyPr>
            <a:normAutofit/>
          </a:bodyPr>
          <a:lstStyle/>
          <a:p>
            <a:pPr marL="0" indent="0" algn="just">
              <a:spcBef>
                <a:spcPts val="0"/>
              </a:spcBef>
            </a:pPr>
            <a:r>
              <a:rPr lang="en-US" sz="2500" b="0" dirty="0">
                <a:latin typeface="Times" pitchFamily="18" charset="0"/>
              </a:rPr>
              <a:t>Crick (cited in Heywood, 2002:10) defined politics as the activity by which differing interests within a given unit of rule are conciliated by giving them a share in power in proportion to their importance to the welfare and the survival of the whole community</a:t>
            </a:r>
            <a:r>
              <a:rPr lang="en-US" sz="2500" b="0" dirty="0" smtClean="0">
                <a:latin typeface="Times" pitchFamily="18" charset="0"/>
              </a:rPr>
              <a:t>.</a:t>
            </a:r>
          </a:p>
          <a:p>
            <a:pPr marL="0" indent="0">
              <a:buNone/>
            </a:pPr>
            <a:endParaRPr lang="en-US" sz="2500" b="0" dirty="0" smtClean="0">
              <a:latin typeface="Times" pitchFamily="18" charset="0"/>
            </a:endParaRPr>
          </a:p>
          <a:p>
            <a:pPr marL="0" indent="0" algn="just">
              <a:spcBef>
                <a:spcPts val="0"/>
              </a:spcBef>
            </a:pPr>
            <a:r>
              <a:rPr lang="en-US" sz="2500" b="0" dirty="0">
                <a:latin typeface="Times" pitchFamily="18" charset="0"/>
              </a:rPr>
              <a:t>This definition rightly captures the essence of the nursing profession in view of its importance to the society in regards to health care delivery.</a:t>
            </a:r>
          </a:p>
        </p:txBody>
      </p:sp>
    </p:spTree>
    <p:extLst>
      <p:ext uri="{BB962C8B-B14F-4D97-AF65-F5344CB8AC3E}">
        <p14:creationId xmlns:p14="http://schemas.microsoft.com/office/powerpoint/2010/main" val="16600405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33400"/>
            <a:ext cx="5638800" cy="625476"/>
          </a:xfrm>
        </p:spPr>
        <p:txBody>
          <a:bodyPr>
            <a:normAutofit/>
          </a:bodyPr>
          <a:lstStyle/>
          <a:p>
            <a:pPr algn="ctr"/>
            <a:r>
              <a:rPr lang="en-US" sz="2500" b="1" i="1" dirty="0" smtClean="0">
                <a:latin typeface="Adobe Heiti Std R" pitchFamily="34" charset="-128"/>
                <a:ea typeface="Adobe Heiti Std R" pitchFamily="34" charset="-128"/>
              </a:rPr>
              <a:t>Various Views of Politics</a:t>
            </a:r>
            <a:endParaRPr lang="en-US" sz="2500" b="1" i="1" dirty="0">
              <a:latin typeface="Adobe Heiti Std R" pitchFamily="34" charset="-128"/>
              <a:ea typeface="Adobe Heiti Std R" pitchFamily="34" charset="-128"/>
            </a:endParaRPr>
          </a:p>
        </p:txBody>
      </p:sp>
      <p:sp>
        <p:nvSpPr>
          <p:cNvPr id="3" name="Content Placeholder 2"/>
          <p:cNvSpPr>
            <a:spLocks noGrp="1"/>
          </p:cNvSpPr>
          <p:nvPr>
            <p:ph idx="1"/>
          </p:nvPr>
        </p:nvSpPr>
        <p:spPr>
          <a:xfrm>
            <a:off x="533400" y="1295400"/>
            <a:ext cx="8229600" cy="2133600"/>
          </a:xfrm>
        </p:spPr>
        <p:txBody>
          <a:bodyPr>
            <a:noAutofit/>
          </a:bodyPr>
          <a:lstStyle/>
          <a:p>
            <a:pPr>
              <a:buFont typeface="Wingdings" pitchFamily="2" charset="2"/>
              <a:buChar char="§"/>
            </a:pPr>
            <a:r>
              <a:rPr lang="en-US" sz="2500" b="0" dirty="0">
                <a:latin typeface="Times" pitchFamily="18" charset="0"/>
              </a:rPr>
              <a:t>Politics as the art of </a:t>
            </a:r>
            <a:r>
              <a:rPr lang="en-US" sz="2500" b="0" dirty="0" smtClean="0">
                <a:latin typeface="Times" pitchFamily="18" charset="0"/>
              </a:rPr>
              <a:t>government</a:t>
            </a:r>
          </a:p>
          <a:p>
            <a:pPr>
              <a:buFont typeface="Wingdings" pitchFamily="2" charset="2"/>
              <a:buChar char="§"/>
            </a:pPr>
            <a:r>
              <a:rPr lang="en-US" sz="2500" b="0" dirty="0" smtClean="0">
                <a:latin typeface="Times" pitchFamily="18" charset="0"/>
              </a:rPr>
              <a:t>Politics </a:t>
            </a:r>
            <a:r>
              <a:rPr lang="en-US" sz="2500" b="0" dirty="0">
                <a:latin typeface="Times" pitchFamily="18" charset="0"/>
              </a:rPr>
              <a:t>as public </a:t>
            </a:r>
            <a:r>
              <a:rPr lang="en-US" sz="2500" b="0" dirty="0" smtClean="0">
                <a:latin typeface="Times" pitchFamily="18" charset="0"/>
              </a:rPr>
              <a:t>affairs</a:t>
            </a:r>
          </a:p>
          <a:p>
            <a:pPr>
              <a:buFont typeface="Wingdings" pitchFamily="2" charset="2"/>
              <a:buChar char="§"/>
            </a:pPr>
            <a:r>
              <a:rPr lang="en-US" sz="2500" b="0" dirty="0" smtClean="0">
                <a:latin typeface="Times" pitchFamily="18" charset="0"/>
              </a:rPr>
              <a:t>Politics </a:t>
            </a:r>
            <a:r>
              <a:rPr lang="en-US" sz="2500" b="0" dirty="0">
                <a:latin typeface="Times" pitchFamily="18" charset="0"/>
              </a:rPr>
              <a:t>as compromise and </a:t>
            </a:r>
            <a:r>
              <a:rPr lang="en-US" sz="2500" b="0" dirty="0" smtClean="0">
                <a:latin typeface="Times" pitchFamily="18" charset="0"/>
              </a:rPr>
              <a:t>consensus</a:t>
            </a:r>
          </a:p>
          <a:p>
            <a:pPr>
              <a:buFont typeface="Wingdings" pitchFamily="2" charset="2"/>
              <a:buChar char="§"/>
            </a:pPr>
            <a:r>
              <a:rPr lang="en-US" sz="2500" b="0" dirty="0" smtClean="0">
                <a:latin typeface="Times" pitchFamily="18" charset="0"/>
              </a:rPr>
              <a:t>Politics </a:t>
            </a:r>
            <a:r>
              <a:rPr lang="en-US" sz="2500" b="0" dirty="0">
                <a:latin typeface="Times" pitchFamily="18" charset="0"/>
              </a:rPr>
              <a:t>as power and the distribution of resources</a:t>
            </a:r>
          </a:p>
        </p:txBody>
      </p:sp>
      <p:sp>
        <p:nvSpPr>
          <p:cNvPr id="4" name="Title 1"/>
          <p:cNvSpPr txBox="1">
            <a:spLocks/>
          </p:cNvSpPr>
          <p:nvPr/>
        </p:nvSpPr>
        <p:spPr>
          <a:xfrm>
            <a:off x="533400" y="3314700"/>
            <a:ext cx="8077200" cy="1905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500" dirty="0">
                <a:latin typeface="Times" pitchFamily="18" charset="0"/>
              </a:rPr>
              <a:t>For purposes of this presentation politics of power and distribution of resources is examined in order to highlight the impact of power and influence on the professional development of nurses.</a:t>
            </a:r>
          </a:p>
        </p:txBody>
      </p:sp>
    </p:spTree>
    <p:extLst>
      <p:ext uri="{BB962C8B-B14F-4D97-AF65-F5344CB8AC3E}">
        <p14:creationId xmlns:p14="http://schemas.microsoft.com/office/powerpoint/2010/main" val="3128507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930276"/>
            <a:ext cx="4114800" cy="593724"/>
          </a:xfrm>
        </p:spPr>
        <p:txBody>
          <a:bodyPr>
            <a:normAutofit/>
          </a:bodyPr>
          <a:lstStyle/>
          <a:p>
            <a:r>
              <a:rPr lang="en-US" sz="2800" b="1" dirty="0">
                <a:latin typeface="Adobe Heiti Std R" pitchFamily="34" charset="-128"/>
                <a:ea typeface="Adobe Heiti Std R" pitchFamily="34" charset="-128"/>
              </a:rPr>
              <a:t>WHO IS A POLITICIAN?</a:t>
            </a:r>
            <a:endParaRPr lang="en-US" sz="2800" dirty="0">
              <a:latin typeface="Adobe Heiti Std R" pitchFamily="34" charset="-128"/>
              <a:ea typeface="Adobe Heiti Std R" pitchFamily="34" charset="-128"/>
            </a:endParaRPr>
          </a:p>
        </p:txBody>
      </p:sp>
      <p:sp>
        <p:nvSpPr>
          <p:cNvPr id="3" name="Content Placeholder 2"/>
          <p:cNvSpPr>
            <a:spLocks noGrp="1"/>
          </p:cNvSpPr>
          <p:nvPr>
            <p:ph idx="1"/>
          </p:nvPr>
        </p:nvSpPr>
        <p:spPr>
          <a:xfrm>
            <a:off x="304800" y="1600200"/>
            <a:ext cx="8534400" cy="3124200"/>
          </a:xfrm>
        </p:spPr>
        <p:txBody>
          <a:bodyPr>
            <a:normAutofit/>
          </a:bodyPr>
          <a:lstStyle/>
          <a:p>
            <a:pPr marL="0" indent="0" algn="just">
              <a:lnSpc>
                <a:spcPct val="150000"/>
              </a:lnSpc>
              <a:spcBef>
                <a:spcPts val="0"/>
              </a:spcBef>
            </a:pPr>
            <a:r>
              <a:rPr lang="en-US" sz="2500" b="0" dirty="0">
                <a:latin typeface="Times" pitchFamily="18" charset="0"/>
              </a:rPr>
              <a:t>It can be inferred that a politician is one who belongs to a political party</a:t>
            </a:r>
            <a:r>
              <a:rPr lang="en-US" sz="2500" b="0" dirty="0" smtClean="0">
                <a:latin typeface="Times" pitchFamily="18" charset="0"/>
              </a:rPr>
              <a:t>. </a:t>
            </a:r>
            <a:r>
              <a:rPr lang="en-US" sz="2500" b="0" dirty="0">
                <a:latin typeface="Times" pitchFamily="18" charset="0"/>
              </a:rPr>
              <a:t>Since political parties are associations’ people freely belong to with the guarantee of fundamental human rights of freedom of association every person is constitutionally free to belong to any political party of his choice</a:t>
            </a:r>
            <a:r>
              <a:rPr lang="en-US" sz="2500" b="0" dirty="0" smtClean="0">
                <a:latin typeface="Times" pitchFamily="18" charset="0"/>
              </a:rPr>
              <a:t>.</a:t>
            </a:r>
          </a:p>
          <a:p>
            <a:pPr algn="just"/>
            <a:endParaRPr lang="en-US" sz="2500" b="0" dirty="0">
              <a:latin typeface="Times" pitchFamily="18" charset="0"/>
            </a:endParaRPr>
          </a:p>
        </p:txBody>
      </p:sp>
    </p:spTree>
    <p:extLst>
      <p:ext uri="{BB962C8B-B14F-4D97-AF65-F5344CB8AC3E}">
        <p14:creationId xmlns:p14="http://schemas.microsoft.com/office/powerpoint/2010/main" val="656112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457200"/>
            <a:ext cx="2895600" cy="777876"/>
          </a:xfrm>
        </p:spPr>
        <p:txBody>
          <a:bodyPr>
            <a:normAutofit/>
          </a:bodyPr>
          <a:lstStyle/>
          <a:p>
            <a:pPr algn="ctr"/>
            <a:r>
              <a:rPr lang="en-US" b="1" dirty="0" smtClean="0"/>
              <a:t>PREAMBLE</a:t>
            </a:r>
            <a:endParaRPr lang="en-US" b="1" dirty="0"/>
          </a:p>
        </p:txBody>
      </p:sp>
      <p:sp>
        <p:nvSpPr>
          <p:cNvPr id="3" name="Content Placeholder 2"/>
          <p:cNvSpPr>
            <a:spLocks noGrp="1"/>
          </p:cNvSpPr>
          <p:nvPr>
            <p:ph idx="1"/>
          </p:nvPr>
        </p:nvSpPr>
        <p:spPr>
          <a:xfrm>
            <a:off x="533400" y="1447800"/>
            <a:ext cx="8229600" cy="3200400"/>
          </a:xfrm>
        </p:spPr>
        <p:txBody>
          <a:bodyPr>
            <a:noAutofit/>
          </a:bodyPr>
          <a:lstStyle/>
          <a:p>
            <a:pPr>
              <a:buFont typeface="Wingdings" pitchFamily="2" charset="2"/>
              <a:buChar char="§"/>
            </a:pPr>
            <a:r>
              <a:rPr lang="en-US" sz="2500" b="0" dirty="0">
                <a:latin typeface="Tahoma" pitchFamily="34" charset="0"/>
                <a:ea typeface="Tahoma" pitchFamily="34" charset="0"/>
                <a:cs typeface="Tahoma" pitchFamily="34" charset="0"/>
              </a:rPr>
              <a:t>What is nursing and what do Nurses do</a:t>
            </a:r>
            <a:r>
              <a:rPr lang="en-US" sz="2500" b="0" dirty="0" smtClean="0">
                <a:latin typeface="Tahoma" pitchFamily="34" charset="0"/>
                <a:ea typeface="Tahoma" pitchFamily="34" charset="0"/>
                <a:cs typeface="Tahoma" pitchFamily="34" charset="0"/>
              </a:rPr>
              <a:t>?</a:t>
            </a:r>
          </a:p>
          <a:p>
            <a:pPr marL="0" indent="0"/>
            <a:endParaRPr lang="en-US" sz="2500" b="0" dirty="0" smtClean="0">
              <a:latin typeface="Tahoma" pitchFamily="34" charset="0"/>
              <a:ea typeface="Tahoma" pitchFamily="34" charset="0"/>
              <a:cs typeface="Tahoma" pitchFamily="34" charset="0"/>
            </a:endParaRPr>
          </a:p>
          <a:p>
            <a:pPr>
              <a:buFont typeface="Wingdings" pitchFamily="2" charset="2"/>
              <a:buChar char="§"/>
            </a:pPr>
            <a:r>
              <a:rPr lang="en-US" sz="2500" b="0" dirty="0">
                <a:latin typeface="Tahoma" pitchFamily="34" charset="0"/>
                <a:ea typeface="Tahoma" pitchFamily="34" charset="0"/>
                <a:cs typeface="Tahoma" pitchFamily="34" charset="0"/>
              </a:rPr>
              <a:t>What is Politics and who is a Politician</a:t>
            </a:r>
            <a:r>
              <a:rPr lang="en-US" sz="2500" b="0" dirty="0" smtClean="0">
                <a:latin typeface="Tahoma" pitchFamily="34" charset="0"/>
                <a:ea typeface="Tahoma" pitchFamily="34" charset="0"/>
                <a:cs typeface="Tahoma" pitchFamily="34" charset="0"/>
              </a:rPr>
              <a:t>?</a:t>
            </a:r>
          </a:p>
          <a:p>
            <a:pPr marL="0" indent="0"/>
            <a:endParaRPr lang="en-US" sz="2500" b="0" dirty="0" smtClean="0">
              <a:latin typeface="Tahoma" pitchFamily="34" charset="0"/>
              <a:ea typeface="Tahoma" pitchFamily="34" charset="0"/>
              <a:cs typeface="Tahoma" pitchFamily="34" charset="0"/>
            </a:endParaRPr>
          </a:p>
          <a:p>
            <a:pPr>
              <a:buFont typeface="Wingdings" pitchFamily="2" charset="2"/>
              <a:buChar char="§"/>
            </a:pPr>
            <a:r>
              <a:rPr lang="en-US" sz="2500" b="0" dirty="0">
                <a:latin typeface="Tahoma" pitchFamily="34" charset="0"/>
                <a:ea typeface="Tahoma" pitchFamily="34" charset="0"/>
                <a:cs typeface="Tahoma" pitchFamily="34" charset="0"/>
              </a:rPr>
              <a:t>Is there a relationship between power/influence and individual or group </a:t>
            </a:r>
            <a:r>
              <a:rPr lang="en-US" sz="2500" b="0" dirty="0" err="1">
                <a:latin typeface="Tahoma" pitchFamily="34" charset="0"/>
                <a:ea typeface="Tahoma" pitchFamily="34" charset="0"/>
                <a:cs typeface="Tahoma" pitchFamily="34" charset="0"/>
              </a:rPr>
              <a:t>behaviour</a:t>
            </a:r>
            <a:r>
              <a:rPr lang="en-US" sz="2500" b="0" dirty="0">
                <a:latin typeface="Tahoma" pitchFamily="34" charset="0"/>
                <a:ea typeface="Tahoma" pitchFamily="34" charset="0"/>
                <a:cs typeface="Tahoma" pitchFamily="34" charset="0"/>
              </a:rPr>
              <a:t> in terms of human development?</a:t>
            </a:r>
          </a:p>
        </p:txBody>
      </p:sp>
    </p:spTree>
    <p:extLst>
      <p:ext uri="{BB962C8B-B14F-4D97-AF65-F5344CB8AC3E}">
        <p14:creationId xmlns:p14="http://schemas.microsoft.com/office/powerpoint/2010/main" val="42386881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114800"/>
          </a:xfrm>
        </p:spPr>
        <p:txBody>
          <a:bodyPr>
            <a:normAutofit/>
          </a:bodyPr>
          <a:lstStyle/>
          <a:p>
            <a:pPr marL="0" indent="0" algn="just">
              <a:lnSpc>
                <a:spcPct val="150000"/>
              </a:lnSpc>
              <a:buNone/>
            </a:pPr>
            <a:r>
              <a:rPr lang="en-US" sz="2500" b="0" dirty="0">
                <a:latin typeface="Times" pitchFamily="18" charset="0"/>
              </a:rPr>
              <a:t>Unfortunately however for reasons ranging from personal, family and religious considerations most persons are not interested in politics. There is also the erroneous belief that politics is meant for certain professions only. This must have informed the low level of participation in politics at party level by nurses. This is a negation of the standards and examples set by the founding members of the nursing profession.</a:t>
            </a:r>
          </a:p>
        </p:txBody>
      </p:sp>
    </p:spTree>
    <p:extLst>
      <p:ext uri="{BB962C8B-B14F-4D97-AF65-F5344CB8AC3E}">
        <p14:creationId xmlns:p14="http://schemas.microsoft.com/office/powerpoint/2010/main" val="29610963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457200"/>
            <a:ext cx="4572000" cy="411162"/>
          </a:xfrm>
        </p:spPr>
        <p:txBody>
          <a:bodyPr>
            <a:normAutofit fontScale="90000"/>
          </a:bodyPr>
          <a:lstStyle/>
          <a:p>
            <a:pPr algn="ctr"/>
            <a:r>
              <a:rPr lang="en-US" sz="2800" b="1" dirty="0" smtClean="0">
                <a:latin typeface="Adobe Heiti Std R" pitchFamily="34" charset="-128"/>
                <a:ea typeface="Adobe Heiti Std R" pitchFamily="34" charset="-128"/>
              </a:rPr>
              <a:t>Nurses in Politics</a:t>
            </a:r>
            <a:endParaRPr lang="en-US" sz="2800" b="1" dirty="0">
              <a:latin typeface="Adobe Heiti Std R" pitchFamily="34" charset="-128"/>
              <a:ea typeface="Adobe Heiti Std R" pitchFamily="34" charset="-128"/>
            </a:endParaRPr>
          </a:p>
        </p:txBody>
      </p:sp>
      <p:sp>
        <p:nvSpPr>
          <p:cNvPr id="3" name="Content Placeholder 2"/>
          <p:cNvSpPr>
            <a:spLocks noGrp="1"/>
          </p:cNvSpPr>
          <p:nvPr>
            <p:ph idx="1"/>
          </p:nvPr>
        </p:nvSpPr>
        <p:spPr>
          <a:xfrm>
            <a:off x="533400" y="990600"/>
            <a:ext cx="8229600" cy="4191000"/>
          </a:xfrm>
        </p:spPr>
        <p:txBody>
          <a:bodyPr>
            <a:normAutofit lnSpcReduction="10000"/>
          </a:bodyPr>
          <a:lstStyle/>
          <a:p>
            <a:r>
              <a:rPr lang="en-US" sz="2300" b="0" i="1" dirty="0">
                <a:latin typeface="Times" pitchFamily="18" charset="0"/>
              </a:rPr>
              <a:t>Florence Nightingale</a:t>
            </a:r>
            <a:r>
              <a:rPr lang="en-US" sz="2300" b="0" dirty="0">
                <a:latin typeface="Times" pitchFamily="18" charset="0"/>
              </a:rPr>
              <a:t> was a political activist and a revolutionary in her time which enabled her to accomplish tasks and targets not only in nursing and nursing reform and health care</a:t>
            </a:r>
            <a:r>
              <a:rPr lang="en-US" sz="2300" b="0" dirty="0" smtClean="0">
                <a:latin typeface="Times" pitchFamily="18" charset="0"/>
              </a:rPr>
              <a:t>.</a:t>
            </a:r>
          </a:p>
          <a:p>
            <a:endParaRPr lang="en-US" sz="2300" b="0" dirty="0" smtClean="0">
              <a:latin typeface="Times" pitchFamily="18" charset="0"/>
            </a:endParaRPr>
          </a:p>
          <a:p>
            <a:r>
              <a:rPr lang="en-US" sz="2300" b="0" i="1" dirty="0">
                <a:latin typeface="Times" pitchFamily="18" charset="0"/>
              </a:rPr>
              <a:t>Virginia Henderson</a:t>
            </a:r>
            <a:r>
              <a:rPr lang="en-US" sz="2300" b="0" dirty="0">
                <a:latin typeface="Times" pitchFamily="18" charset="0"/>
              </a:rPr>
              <a:t> also believed and emphasized that nurses should take every opportunity to advance the profession by becoming leaders in developing plans for implementing accessible health care (Whitehead et al, 2010:240 247</a:t>
            </a:r>
            <a:r>
              <a:rPr lang="en-US" sz="2300" b="0" dirty="0" smtClean="0">
                <a:latin typeface="Times" pitchFamily="18" charset="0"/>
              </a:rPr>
              <a:t>).</a:t>
            </a:r>
          </a:p>
          <a:p>
            <a:endParaRPr lang="en-US" sz="2300" b="0" dirty="0" smtClean="0">
              <a:latin typeface="Times" pitchFamily="18" charset="0"/>
            </a:endParaRPr>
          </a:p>
          <a:p>
            <a:r>
              <a:rPr lang="en-US" sz="2300" b="0" i="1" dirty="0">
                <a:latin typeface="Times" pitchFamily="18" charset="0"/>
              </a:rPr>
              <a:t>Margaret Sanger</a:t>
            </a:r>
            <a:r>
              <a:rPr lang="en-US" sz="2300" b="0" dirty="0">
                <a:latin typeface="Times" pitchFamily="18" charset="0"/>
              </a:rPr>
              <a:t>, a 20</a:t>
            </a:r>
            <a:r>
              <a:rPr lang="en-US" sz="2300" b="0" baseline="30000" dirty="0">
                <a:latin typeface="Times" pitchFamily="18" charset="0"/>
              </a:rPr>
              <a:t>th</a:t>
            </a:r>
            <a:r>
              <a:rPr lang="en-US" sz="2300" b="0" dirty="0">
                <a:latin typeface="Times" pitchFamily="18" charset="0"/>
              </a:rPr>
              <a:t> century US nurse is also referred to as a political activist.</a:t>
            </a:r>
          </a:p>
        </p:txBody>
      </p:sp>
    </p:spTree>
    <p:extLst>
      <p:ext uri="{BB962C8B-B14F-4D97-AF65-F5344CB8AC3E}">
        <p14:creationId xmlns:p14="http://schemas.microsoft.com/office/powerpoint/2010/main" val="42600029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5760"/>
            <a:ext cx="8458200" cy="548640"/>
          </a:xfrm>
        </p:spPr>
        <p:txBody>
          <a:bodyPr/>
          <a:lstStyle/>
          <a:p>
            <a:r>
              <a:rPr lang="en-US" b="1" dirty="0">
                <a:latin typeface="Adobe Heiti Std R" pitchFamily="34" charset="-128"/>
                <a:ea typeface="Adobe Heiti Std R" pitchFamily="34" charset="-128"/>
              </a:rPr>
              <a:t>Relationship between power and influence:</a:t>
            </a:r>
            <a:endParaRPr lang="en-US" dirty="0"/>
          </a:p>
        </p:txBody>
      </p:sp>
      <p:sp>
        <p:nvSpPr>
          <p:cNvPr id="4" name="Rectangle 3"/>
          <p:cNvSpPr/>
          <p:nvPr/>
        </p:nvSpPr>
        <p:spPr>
          <a:xfrm>
            <a:off x="381000" y="1143000"/>
            <a:ext cx="8458200" cy="3483902"/>
          </a:xfrm>
          <a:prstGeom prst="rect">
            <a:avLst/>
          </a:prstGeom>
        </p:spPr>
        <p:txBody>
          <a:bodyPr wrap="square">
            <a:spAutoFit/>
          </a:bodyPr>
          <a:lstStyle/>
          <a:p>
            <a:pPr>
              <a:lnSpc>
                <a:spcPct val="150000"/>
              </a:lnSpc>
            </a:pPr>
            <a:r>
              <a:rPr lang="en-US" sz="2500" dirty="0">
                <a:latin typeface="Tahoma" panose="020B0604030504040204" pitchFamily="34" charset="0"/>
                <a:ea typeface="Times New Roman" panose="02020603050405020304" pitchFamily="18" charset="0"/>
              </a:rPr>
              <a:t>Power according to Heywood (2002:7) is the ability to achieve a desired outcome and it is sometimes referred to in terms of the power to do something. Power can also be defined as “that force that enables persons or groups to realize their will even against opposition” (</a:t>
            </a:r>
            <a:r>
              <a:rPr lang="en-US" sz="2500" dirty="0">
                <a:latin typeface="Times" panose="02020603050405020304" pitchFamily="18" charset="0"/>
                <a:ea typeface="Times New Roman" panose="02020603050405020304" pitchFamily="18" charset="0"/>
                <a:cs typeface="Times" panose="02020603050405020304" pitchFamily="18" charset="0"/>
              </a:rPr>
              <a:t>www.nursing-informatics.com/LA8.pdf</a:t>
            </a:r>
            <a:r>
              <a:rPr lang="en-US" sz="2500" dirty="0">
                <a:latin typeface="Tahoma" panose="020B0604030504040204" pitchFamily="34" charset="0"/>
                <a:ea typeface="Times New Roman" panose="02020603050405020304" pitchFamily="18" charset="0"/>
              </a:rPr>
              <a:t>)</a:t>
            </a:r>
            <a:endParaRPr lang="en-US" sz="2500" dirty="0"/>
          </a:p>
        </p:txBody>
      </p:sp>
    </p:spTree>
    <p:extLst>
      <p:ext uri="{BB962C8B-B14F-4D97-AF65-F5344CB8AC3E}">
        <p14:creationId xmlns:p14="http://schemas.microsoft.com/office/powerpoint/2010/main" val="36576337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363" y="457200"/>
            <a:ext cx="8229600" cy="1371599"/>
          </a:xfrm>
        </p:spPr>
        <p:txBody>
          <a:bodyPr/>
          <a:lstStyle/>
          <a:p>
            <a:pPr marL="0" indent="0">
              <a:spcBef>
                <a:spcPts val="0"/>
              </a:spcBef>
            </a:pPr>
            <a:r>
              <a:rPr lang="en-US" sz="2500" b="0" dirty="0" smtClean="0">
                <a:latin typeface="Times" pitchFamily="18" charset="0"/>
              </a:rPr>
              <a:t>In </a:t>
            </a:r>
            <a:r>
              <a:rPr lang="en-US" sz="2500" b="0" dirty="0">
                <a:latin typeface="Times" pitchFamily="18" charset="0"/>
              </a:rPr>
              <a:t>politics power is usually thought of as a relationship that is, as the ability to influence the </a:t>
            </a:r>
            <a:r>
              <a:rPr lang="en-US" sz="2500" b="0" dirty="0" err="1">
                <a:latin typeface="Times" pitchFamily="18" charset="0"/>
              </a:rPr>
              <a:t>behaviour</a:t>
            </a:r>
            <a:r>
              <a:rPr lang="en-US" sz="2500" b="0" dirty="0">
                <a:latin typeface="Times" pitchFamily="18" charset="0"/>
              </a:rPr>
              <a:t> of others in a manner not of their own choosing</a:t>
            </a:r>
            <a:r>
              <a:rPr lang="en-US" sz="2500" b="0" dirty="0" smtClean="0">
                <a:latin typeface="Times" pitchFamily="18" charset="0"/>
              </a:rPr>
              <a:t>.</a:t>
            </a:r>
          </a:p>
          <a:p>
            <a:pPr marL="0" indent="0">
              <a:buNone/>
            </a:pPr>
            <a:endParaRPr lang="en-US" b="0" dirty="0">
              <a:latin typeface="Times" pitchFamily="18" charset="0"/>
            </a:endParaRPr>
          </a:p>
        </p:txBody>
      </p:sp>
      <p:sp>
        <p:nvSpPr>
          <p:cNvPr id="4" name="Content Placeholder 2"/>
          <p:cNvSpPr txBox="1">
            <a:spLocks/>
          </p:cNvSpPr>
          <p:nvPr/>
        </p:nvSpPr>
        <p:spPr>
          <a:xfrm>
            <a:off x="2514599" y="2362200"/>
            <a:ext cx="3893127" cy="1524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500" dirty="0">
                <a:latin typeface="Times" pitchFamily="18" charset="0"/>
              </a:rPr>
              <a:t>Power as decision </a:t>
            </a:r>
            <a:r>
              <a:rPr lang="en-US" sz="2500" dirty="0" smtClean="0">
                <a:latin typeface="Times" pitchFamily="18" charset="0"/>
              </a:rPr>
              <a:t>making</a:t>
            </a:r>
          </a:p>
          <a:p>
            <a:r>
              <a:rPr lang="en-US" sz="2500" dirty="0">
                <a:latin typeface="Times" pitchFamily="18" charset="0"/>
              </a:rPr>
              <a:t>Power as agenda </a:t>
            </a:r>
            <a:r>
              <a:rPr lang="en-US" sz="2500" dirty="0" smtClean="0">
                <a:latin typeface="Times" pitchFamily="18" charset="0"/>
              </a:rPr>
              <a:t>setting</a:t>
            </a:r>
          </a:p>
          <a:p>
            <a:r>
              <a:rPr lang="en-US" sz="2500" dirty="0">
                <a:latin typeface="Times" pitchFamily="18" charset="0"/>
              </a:rPr>
              <a:t>Power as thought </a:t>
            </a:r>
            <a:r>
              <a:rPr lang="en-US" sz="2500" dirty="0" smtClean="0">
                <a:latin typeface="Times" pitchFamily="18" charset="0"/>
              </a:rPr>
              <a:t>control</a:t>
            </a:r>
          </a:p>
        </p:txBody>
      </p:sp>
    </p:spTree>
    <p:extLst>
      <p:ext uri="{BB962C8B-B14F-4D97-AF65-F5344CB8AC3E}">
        <p14:creationId xmlns:p14="http://schemas.microsoft.com/office/powerpoint/2010/main" val="4758705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209800"/>
            <a:ext cx="7696200" cy="2971800"/>
          </a:xfrm>
        </p:spPr>
        <p:txBody>
          <a:bodyPr numCol="1">
            <a:noAutofit/>
          </a:bodyPr>
          <a:lstStyle/>
          <a:p>
            <a:pPr>
              <a:buFont typeface="Wingdings" pitchFamily="2" charset="2"/>
              <a:buChar char="§"/>
            </a:pPr>
            <a:r>
              <a:rPr lang="en-US" sz="2500" i="1" dirty="0">
                <a:latin typeface="Times" pitchFamily="18" charset="0"/>
              </a:rPr>
              <a:t>legal </a:t>
            </a:r>
            <a:r>
              <a:rPr lang="en-US" sz="2500" i="1" dirty="0" smtClean="0">
                <a:latin typeface="Times" pitchFamily="18" charset="0"/>
              </a:rPr>
              <a:t>power</a:t>
            </a:r>
            <a:r>
              <a:rPr lang="en-US" sz="2500" b="0" dirty="0" smtClean="0">
                <a:latin typeface="Times" pitchFamily="18" charset="0"/>
              </a:rPr>
              <a:t> </a:t>
            </a:r>
            <a:r>
              <a:rPr lang="en-US" sz="2500" b="0" dirty="0">
                <a:latin typeface="Times" pitchFamily="18" charset="0"/>
              </a:rPr>
              <a:t>is the ability to influence someone’s </a:t>
            </a:r>
            <a:r>
              <a:rPr lang="en-US" sz="2500" b="0" dirty="0" err="1">
                <a:latin typeface="Times" pitchFamily="18" charset="0"/>
              </a:rPr>
              <a:t>behaviour</a:t>
            </a:r>
            <a:r>
              <a:rPr lang="en-US" sz="2500" b="0" dirty="0">
                <a:latin typeface="Times" pitchFamily="18" charset="0"/>
              </a:rPr>
              <a:t> by the instrument of a legitimate authority</a:t>
            </a:r>
            <a:r>
              <a:rPr lang="en-US" sz="2500" b="0" dirty="0" smtClean="0">
                <a:latin typeface="Times" pitchFamily="18" charset="0"/>
              </a:rPr>
              <a:t>.</a:t>
            </a:r>
          </a:p>
          <a:p>
            <a:pPr>
              <a:buFont typeface="Wingdings" pitchFamily="2" charset="2"/>
              <a:buChar char="§"/>
            </a:pPr>
            <a:r>
              <a:rPr lang="en-US" sz="2500" i="1" dirty="0">
                <a:latin typeface="Times" pitchFamily="18" charset="0"/>
              </a:rPr>
              <a:t>expert </a:t>
            </a:r>
            <a:r>
              <a:rPr lang="en-US" sz="2500" i="1" dirty="0" smtClean="0">
                <a:latin typeface="Times" pitchFamily="18" charset="0"/>
              </a:rPr>
              <a:t>power</a:t>
            </a:r>
            <a:r>
              <a:rPr lang="en-US" sz="2500" b="0" dirty="0" smtClean="0">
                <a:latin typeface="Times" pitchFamily="18" charset="0"/>
              </a:rPr>
              <a:t> </a:t>
            </a:r>
            <a:r>
              <a:rPr lang="en-US" sz="2500" b="0" dirty="0">
                <a:latin typeface="Times" pitchFamily="18" charset="0"/>
              </a:rPr>
              <a:t>is otherwise known as knowledge power. This means the ability to influence others based on expert knowledge. This type of power is mostly exercised by professionals and others who have vast knowledge of issues</a:t>
            </a:r>
            <a:r>
              <a:rPr lang="en-US" sz="2500" b="0" dirty="0" smtClean="0">
                <a:latin typeface="Times" pitchFamily="18" charset="0"/>
              </a:rPr>
              <a:t>.</a:t>
            </a:r>
          </a:p>
        </p:txBody>
      </p:sp>
      <p:sp>
        <p:nvSpPr>
          <p:cNvPr id="4" name="TextBox 3"/>
          <p:cNvSpPr txBox="1"/>
          <p:nvPr/>
        </p:nvSpPr>
        <p:spPr>
          <a:xfrm>
            <a:off x="762000" y="457200"/>
            <a:ext cx="7848600" cy="1631216"/>
          </a:xfrm>
          <a:prstGeom prst="rect">
            <a:avLst/>
          </a:prstGeom>
          <a:noFill/>
        </p:spPr>
        <p:txBody>
          <a:bodyPr wrap="square" rtlCol="0">
            <a:spAutoFit/>
          </a:bodyPr>
          <a:lstStyle/>
          <a:p>
            <a:r>
              <a:rPr lang="en-US" sz="2500" dirty="0" smtClean="0"/>
              <a:t>Furthermore, peace scholars like Professor Albert, have identified five different types of power that influences individual or groups </a:t>
            </a:r>
            <a:r>
              <a:rPr lang="en-US" sz="2500" dirty="0" err="1" smtClean="0"/>
              <a:t>behaviour</a:t>
            </a:r>
            <a:r>
              <a:rPr lang="en-US" sz="2500" dirty="0" smtClean="0"/>
              <a:t> towards the desire of the one who owns the power.</a:t>
            </a:r>
            <a:endParaRPr lang="en-US" sz="2500" dirty="0"/>
          </a:p>
        </p:txBody>
      </p:sp>
    </p:spTree>
    <p:extLst>
      <p:ext uri="{BB962C8B-B14F-4D97-AF65-F5344CB8AC3E}">
        <p14:creationId xmlns:p14="http://schemas.microsoft.com/office/powerpoint/2010/main" val="17059465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143000" y="762000"/>
            <a:ext cx="6858000" cy="3733800"/>
          </a:xfrm>
          <a:prstGeom prst="rect">
            <a:avLst/>
          </a:prstGeom>
        </p:spPr>
        <p:txBody>
          <a:bodyPr vert="horz" lIns="91440" tIns="45720" rIns="91440" bIns="45720" numCol="1" rtlCol="0">
            <a:no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buFont typeface="Wingdings" pitchFamily="2" charset="2"/>
              <a:buChar char="§"/>
            </a:pPr>
            <a:r>
              <a:rPr lang="en-US" sz="2500" i="1" dirty="0" smtClean="0">
                <a:latin typeface="Times" pitchFamily="18" charset="0"/>
              </a:rPr>
              <a:t>reverent power</a:t>
            </a:r>
            <a:r>
              <a:rPr lang="en-US" sz="2500" b="0" dirty="0" smtClean="0">
                <a:latin typeface="Times" pitchFamily="18" charset="0"/>
              </a:rPr>
              <a:t> </a:t>
            </a:r>
            <a:r>
              <a:rPr lang="en-US" sz="2500" b="0" dirty="0">
                <a:latin typeface="Times" pitchFamily="18" charset="0"/>
              </a:rPr>
              <a:t>refers to the influence exerted on followers of religious leaders, traditional rulers and the elderly.</a:t>
            </a:r>
            <a:endParaRPr lang="en-US" sz="2500" b="0" dirty="0" smtClean="0">
              <a:latin typeface="Times" pitchFamily="18" charset="0"/>
            </a:endParaRPr>
          </a:p>
          <a:p>
            <a:pPr>
              <a:buFont typeface="Wingdings" pitchFamily="2" charset="2"/>
              <a:buChar char="§"/>
            </a:pPr>
            <a:r>
              <a:rPr lang="en-US" sz="2500" i="1" dirty="0" smtClean="0">
                <a:latin typeface="Times" pitchFamily="18" charset="0"/>
              </a:rPr>
              <a:t>reward power</a:t>
            </a:r>
            <a:r>
              <a:rPr lang="en-US" sz="2500" b="0" dirty="0" smtClean="0">
                <a:latin typeface="Times" pitchFamily="18" charset="0"/>
              </a:rPr>
              <a:t> </a:t>
            </a:r>
            <a:r>
              <a:rPr lang="en-US" sz="2500" b="0" dirty="0">
                <a:latin typeface="Times" pitchFamily="18" charset="0"/>
              </a:rPr>
              <a:t>is the ability to influence others by dispensing rewards mostly financial rewards.</a:t>
            </a:r>
            <a:endParaRPr lang="en-US" sz="2500" b="0" dirty="0" smtClean="0">
              <a:latin typeface="Times" pitchFamily="18" charset="0"/>
            </a:endParaRPr>
          </a:p>
          <a:p>
            <a:pPr>
              <a:buFont typeface="Wingdings" pitchFamily="2" charset="2"/>
              <a:buChar char="§"/>
            </a:pPr>
            <a:r>
              <a:rPr lang="en-US" sz="2500" i="1" dirty="0" smtClean="0">
                <a:latin typeface="Times" pitchFamily="18" charset="0"/>
              </a:rPr>
              <a:t>coercive power</a:t>
            </a:r>
            <a:r>
              <a:rPr lang="en-US" sz="2500" b="0" dirty="0" smtClean="0">
                <a:latin typeface="Times" pitchFamily="18" charset="0"/>
              </a:rPr>
              <a:t> </a:t>
            </a:r>
            <a:r>
              <a:rPr lang="en-US" sz="2500" b="0" dirty="0">
                <a:latin typeface="Times" pitchFamily="18" charset="0"/>
              </a:rPr>
              <a:t>is the ability to influence others by coercion. It is the use of force in influencing someone’s </a:t>
            </a:r>
            <a:r>
              <a:rPr lang="en-US" sz="2500" b="0" dirty="0" err="1">
                <a:latin typeface="Times" pitchFamily="18" charset="0"/>
              </a:rPr>
              <a:t>behaviour</a:t>
            </a:r>
            <a:r>
              <a:rPr lang="en-US" sz="2500" b="0" dirty="0">
                <a:latin typeface="Times" pitchFamily="18" charset="0"/>
              </a:rPr>
              <a:t> to the desire of the one exercising such power.</a:t>
            </a:r>
          </a:p>
        </p:txBody>
      </p:sp>
    </p:spTree>
    <p:extLst>
      <p:ext uri="{BB962C8B-B14F-4D97-AF65-F5344CB8AC3E}">
        <p14:creationId xmlns:p14="http://schemas.microsoft.com/office/powerpoint/2010/main" val="36313825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92624" y="432374"/>
            <a:ext cx="8001000" cy="4324261"/>
          </a:xfrm>
          <a:prstGeom prst="rect">
            <a:avLst/>
          </a:prstGeom>
        </p:spPr>
        <p:txBody>
          <a:bodyPr wrap="square">
            <a:spAutoFit/>
          </a:bodyPr>
          <a:lstStyle/>
          <a:p>
            <a:r>
              <a:rPr lang="en-US" sz="2500" dirty="0">
                <a:latin typeface="Times" pitchFamily="18" charset="0"/>
              </a:rPr>
              <a:t>For purposes of our discussion, expert power is relevant as the nursing profession is made up of skilled and technical experts. It follows therefore that the nurses stands at a vantage position to influence decision makers in respect of general health care in society. Such was the power used by the pioneers of the profession especially in the US and Europe. Florence Nightingale and Margaret Sanger stand out as nurses who used their professional expertise and self-conviction to influences changes through political activism that enhanced health care as well as professional development of nurses.</a:t>
            </a:r>
          </a:p>
        </p:txBody>
      </p:sp>
    </p:spTree>
    <p:extLst>
      <p:ext uri="{BB962C8B-B14F-4D97-AF65-F5344CB8AC3E}">
        <p14:creationId xmlns:p14="http://schemas.microsoft.com/office/powerpoint/2010/main" val="9451960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600" y="685800"/>
            <a:ext cx="8229600" cy="3939540"/>
          </a:xfrm>
          <a:prstGeom prst="rect">
            <a:avLst/>
          </a:prstGeom>
        </p:spPr>
        <p:txBody>
          <a:bodyPr wrap="square">
            <a:spAutoFit/>
          </a:bodyPr>
          <a:lstStyle/>
          <a:p>
            <a:r>
              <a:rPr lang="en-US" sz="2500" dirty="0">
                <a:latin typeface="Times" pitchFamily="18" charset="0"/>
              </a:rPr>
              <a:t>Plato identified certain abuses in the political turf and attacked them; chief among such abuses was the ignorance and incompetence of Politicians which is the special curse of democracies (Sabine and Thorson 1973:54). This manifests in the Nigerian political turf as captured by phrases such as “round pegs in square holes” which underscore the appointment of incompetent persons into official positions. The result is lack of development occasioned by poor knowledge of issues, lack of technical expertise, foresight and sheer ineptitude.</a:t>
            </a:r>
          </a:p>
        </p:txBody>
      </p:sp>
    </p:spTree>
    <p:extLst>
      <p:ext uri="{BB962C8B-B14F-4D97-AF65-F5344CB8AC3E}">
        <p14:creationId xmlns:p14="http://schemas.microsoft.com/office/powerpoint/2010/main" val="28666629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1371600"/>
            <a:ext cx="8382000" cy="2400657"/>
          </a:xfrm>
          <a:prstGeom prst="rect">
            <a:avLst/>
          </a:prstGeom>
        </p:spPr>
        <p:txBody>
          <a:bodyPr wrap="square">
            <a:spAutoFit/>
          </a:bodyPr>
          <a:lstStyle/>
          <a:p>
            <a:r>
              <a:rPr lang="en-US" sz="2500" dirty="0">
                <a:latin typeface="Times" pitchFamily="18" charset="0"/>
              </a:rPr>
              <a:t>It is against the background of nurses’ profound influence in politics elsewhere, the level of incompetence of certain political office holders in our time </a:t>
            </a:r>
            <a:r>
              <a:rPr lang="en-US" sz="2500" dirty="0" err="1">
                <a:latin typeface="Times" pitchFamily="18" charset="0"/>
              </a:rPr>
              <a:t>vis</a:t>
            </a:r>
            <a:r>
              <a:rPr lang="en-US" sz="2500" dirty="0">
                <a:latin typeface="Times" pitchFamily="18" charset="0"/>
              </a:rPr>
              <a:t> a </a:t>
            </a:r>
            <a:r>
              <a:rPr lang="en-US" sz="2500" dirty="0" err="1">
                <a:latin typeface="Times" pitchFamily="18" charset="0"/>
              </a:rPr>
              <a:t>vis</a:t>
            </a:r>
            <a:r>
              <a:rPr lang="en-US" sz="2500" dirty="0">
                <a:latin typeface="Times" pitchFamily="18" charset="0"/>
              </a:rPr>
              <a:t> an almost palpable political apathy demonstrated by Nigerian Nurses and midwives, that have made the call for Nurses’ participation in local, state and national politics imperative for their professional development.</a:t>
            </a:r>
          </a:p>
        </p:txBody>
      </p:sp>
    </p:spTree>
    <p:extLst>
      <p:ext uri="{BB962C8B-B14F-4D97-AF65-F5344CB8AC3E}">
        <p14:creationId xmlns:p14="http://schemas.microsoft.com/office/powerpoint/2010/main" val="32346960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4316" y="685800"/>
            <a:ext cx="7924800" cy="4062715"/>
          </a:xfrm>
          <a:prstGeom prst="rect">
            <a:avLst/>
          </a:prstGeom>
        </p:spPr>
        <p:txBody>
          <a:bodyPr wrap="square">
            <a:spAutoFit/>
          </a:bodyPr>
          <a:lstStyle/>
          <a:p>
            <a:pPr>
              <a:lnSpc>
                <a:spcPct val="150000"/>
              </a:lnSpc>
            </a:pPr>
            <a:r>
              <a:rPr lang="en-US" sz="2500" dirty="0">
                <a:latin typeface="Times" pitchFamily="18" charset="0"/>
              </a:rPr>
              <a:t>Adequate training remains the key to professional development. Thusly, in the area of training, constant review of the content of the curriculum is imperative in view of the changing environmental and social circumstances thus, the frontiers of knowledge should be continuously pushed forward. This is in tandem with Sabine and Thorson (1973:54) assertion on knowledge:</a:t>
            </a:r>
          </a:p>
        </p:txBody>
      </p:sp>
    </p:spTree>
    <p:extLst>
      <p:ext uri="{BB962C8B-B14F-4D97-AF65-F5344CB8AC3E}">
        <p14:creationId xmlns:p14="http://schemas.microsoft.com/office/powerpoint/2010/main" val="489453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25476"/>
          </a:xfrm>
        </p:spPr>
        <p:txBody>
          <a:bodyPr>
            <a:normAutofit/>
          </a:bodyPr>
          <a:lstStyle/>
          <a:p>
            <a:r>
              <a:rPr lang="en-US" sz="2800" b="1" dirty="0" smtClean="0">
                <a:latin typeface="Adobe Heiti Std R" pitchFamily="34" charset="-128"/>
                <a:ea typeface="Adobe Heiti Std R" pitchFamily="34" charset="-128"/>
              </a:rPr>
              <a:t>WHAT IS NURSING AND WHAT DO NURSES DO?</a:t>
            </a:r>
            <a:endParaRPr lang="en-US" sz="2800" b="1" dirty="0">
              <a:latin typeface="Adobe Heiti Std R" pitchFamily="34" charset="-128"/>
              <a:ea typeface="Adobe Heiti Std R" pitchFamily="34" charset="-128"/>
            </a:endParaRPr>
          </a:p>
        </p:txBody>
      </p:sp>
      <p:sp>
        <p:nvSpPr>
          <p:cNvPr id="3" name="Content Placeholder 2"/>
          <p:cNvSpPr>
            <a:spLocks noGrp="1"/>
          </p:cNvSpPr>
          <p:nvPr>
            <p:ph idx="1"/>
          </p:nvPr>
        </p:nvSpPr>
        <p:spPr>
          <a:xfrm>
            <a:off x="609600" y="1828800"/>
            <a:ext cx="8229600" cy="2895600"/>
          </a:xfrm>
        </p:spPr>
        <p:txBody>
          <a:bodyPr>
            <a:normAutofit fontScale="92500"/>
          </a:bodyPr>
          <a:lstStyle/>
          <a:p>
            <a:pPr marL="0" indent="0" algn="just">
              <a:lnSpc>
                <a:spcPct val="200000"/>
              </a:lnSpc>
              <a:buNone/>
            </a:pPr>
            <a:r>
              <a:rPr lang="en-US" sz="2500" b="0" dirty="0">
                <a:latin typeface="Tahoma" pitchFamily="34" charset="0"/>
                <a:ea typeface="Tahoma" pitchFamily="34" charset="0"/>
                <a:cs typeface="Tahoma" pitchFamily="34" charset="0"/>
              </a:rPr>
              <a:t>The Encyclopedia International gives a rather simple definition of Nursing. It says “It is the tendering of the sick”. It therefore, follows that a Nurse is that person whose profession it is to take care of the sick.</a:t>
            </a:r>
          </a:p>
        </p:txBody>
      </p:sp>
    </p:spTree>
    <p:extLst>
      <p:ext uri="{BB962C8B-B14F-4D97-AF65-F5344CB8AC3E}">
        <p14:creationId xmlns:p14="http://schemas.microsoft.com/office/powerpoint/2010/main" val="35160150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76400" y="990600"/>
            <a:ext cx="6070980" cy="3554819"/>
          </a:xfrm>
          <a:prstGeom prst="rect">
            <a:avLst/>
          </a:prstGeom>
        </p:spPr>
        <p:txBody>
          <a:bodyPr wrap="square">
            <a:spAutoFit/>
          </a:bodyPr>
          <a:lstStyle/>
          <a:p>
            <a:pPr>
              <a:lnSpc>
                <a:spcPct val="150000"/>
              </a:lnSpc>
            </a:pPr>
            <a:r>
              <a:rPr lang="en-US" sz="2500" i="1" dirty="0">
                <a:latin typeface="Times" pitchFamily="18" charset="0"/>
              </a:rPr>
              <a:t>“Behind training lies the need of knowing what to teach and what to train men to do. It cannot be assumed that somebody already has the knowledge which shall be taught; what is most urgently needed is more knowledge</a:t>
            </a:r>
            <a:r>
              <a:rPr lang="en-US" sz="2500" dirty="0">
                <a:latin typeface="Times" pitchFamily="18" charset="0"/>
              </a:rPr>
              <a:t>”</a:t>
            </a:r>
          </a:p>
        </p:txBody>
      </p:sp>
    </p:spTree>
    <p:extLst>
      <p:ext uri="{BB962C8B-B14F-4D97-AF65-F5344CB8AC3E}">
        <p14:creationId xmlns:p14="http://schemas.microsoft.com/office/powerpoint/2010/main" val="9841694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5758" y="533400"/>
            <a:ext cx="8229600" cy="4457887"/>
          </a:xfrm>
          <a:prstGeom prst="rect">
            <a:avLst/>
          </a:prstGeom>
        </p:spPr>
        <p:txBody>
          <a:bodyPr wrap="square">
            <a:spAutoFit/>
          </a:bodyPr>
          <a:lstStyle/>
          <a:p>
            <a:pPr>
              <a:lnSpc>
                <a:spcPct val="150000"/>
              </a:lnSpc>
            </a:pPr>
            <a:r>
              <a:rPr lang="en-US" sz="2400" dirty="0">
                <a:latin typeface="Times" pitchFamily="18" charset="0"/>
              </a:rPr>
              <a:t>It therefore follows that the coupling of training with investigation or of professional standards of skills with scientific standards of knowledge should remain the focus of government institutions to equip the nurse professionally for maximal output in the health care delivery system. However, such would continue to remain a tall order as far as professional nurses are not part of the decision making processes of issues affecting them either directly or indirectly through lobbying.</a:t>
            </a:r>
          </a:p>
        </p:txBody>
      </p:sp>
    </p:spTree>
    <p:extLst>
      <p:ext uri="{BB962C8B-B14F-4D97-AF65-F5344CB8AC3E}">
        <p14:creationId xmlns:p14="http://schemas.microsoft.com/office/powerpoint/2010/main" val="13899241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533400"/>
            <a:ext cx="8382000" cy="3485698"/>
          </a:xfrm>
          <a:prstGeom prst="rect">
            <a:avLst/>
          </a:prstGeom>
        </p:spPr>
        <p:txBody>
          <a:bodyPr wrap="square">
            <a:spAutoFit/>
          </a:bodyPr>
          <a:lstStyle/>
          <a:p>
            <a:pPr>
              <a:lnSpc>
                <a:spcPct val="150000"/>
              </a:lnSpc>
            </a:pPr>
            <a:r>
              <a:rPr lang="en-US" sz="2500" dirty="0">
                <a:latin typeface="Times" panose="02020603050405020304" pitchFamily="18" charset="0"/>
                <a:ea typeface="Times New Roman" panose="02020603050405020304" pitchFamily="18" charset="0"/>
                <a:cs typeface="Times" panose="02020603050405020304" pitchFamily="18" charset="0"/>
              </a:rPr>
              <a:t>In summary, nurses can only be part of agenda setting, be involved in policy making and ensure implementation of </a:t>
            </a:r>
            <a:r>
              <a:rPr lang="en-US" sz="2500" dirty="0" smtClean="0">
                <a:latin typeface="Times" panose="02020603050405020304" pitchFamily="18" charset="0"/>
                <a:ea typeface="Times New Roman" panose="02020603050405020304" pitchFamily="18" charset="0"/>
                <a:cs typeface="Times" panose="02020603050405020304" pitchFamily="18" charset="0"/>
              </a:rPr>
              <a:t>policies, </a:t>
            </a:r>
            <a:r>
              <a:rPr lang="en-US" sz="2500" dirty="0">
                <a:latin typeface="Times" panose="02020603050405020304" pitchFamily="18" charset="0"/>
                <a:ea typeface="Times New Roman" panose="02020603050405020304" pitchFamily="18" charset="0"/>
                <a:cs typeface="Times" panose="02020603050405020304" pitchFamily="18" charset="0"/>
              </a:rPr>
              <a:t>having access to power structure and gain greater political influence through persuasive powers, and make an important aspect of interest group politics to gain a measure of recognition as key interest group in healthcare.</a:t>
            </a:r>
            <a:endParaRPr lang="en-US" sz="2500"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13979532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95600" y="304800"/>
            <a:ext cx="3124200" cy="477054"/>
          </a:xfrm>
          <a:prstGeom prst="rect">
            <a:avLst/>
          </a:prstGeom>
          <a:noFill/>
        </p:spPr>
        <p:txBody>
          <a:bodyPr wrap="square" rtlCol="0">
            <a:spAutoFit/>
          </a:bodyPr>
          <a:lstStyle/>
          <a:p>
            <a:pPr algn="ctr"/>
            <a:r>
              <a:rPr lang="en-US" sz="2500" b="1" dirty="0" smtClean="0"/>
              <a:t>CONCLUSION</a:t>
            </a:r>
            <a:endParaRPr lang="en-US" sz="2500" b="1" dirty="0"/>
          </a:p>
        </p:txBody>
      </p:sp>
      <p:sp>
        <p:nvSpPr>
          <p:cNvPr id="5" name="Rectangle 4"/>
          <p:cNvSpPr/>
          <p:nvPr/>
        </p:nvSpPr>
        <p:spPr>
          <a:xfrm>
            <a:off x="685800" y="1143633"/>
            <a:ext cx="7696200" cy="2977738"/>
          </a:xfrm>
          <a:prstGeom prst="rect">
            <a:avLst/>
          </a:prstGeom>
        </p:spPr>
        <p:txBody>
          <a:bodyPr wrap="square">
            <a:spAutoFit/>
          </a:bodyPr>
          <a:lstStyle/>
          <a:p>
            <a:pPr>
              <a:lnSpc>
                <a:spcPct val="150000"/>
              </a:lnSpc>
            </a:pPr>
            <a:r>
              <a:rPr lang="en-US" sz="2500" dirty="0">
                <a:latin typeface="Times" pitchFamily="18" charset="0"/>
              </a:rPr>
              <a:t>I </a:t>
            </a:r>
            <a:r>
              <a:rPr lang="en-US" sz="2500" dirty="0" smtClean="0">
                <a:latin typeface="Times" pitchFamily="18" charset="0"/>
              </a:rPr>
              <a:t>therefore wish </a:t>
            </a:r>
            <a:r>
              <a:rPr lang="en-US" sz="2500" dirty="0">
                <a:latin typeface="Times" pitchFamily="18" charset="0"/>
              </a:rPr>
              <a:t>to conclude this discussion by aligning myself with a professional colleague, </a:t>
            </a:r>
            <a:r>
              <a:rPr lang="en-US" sz="2500" dirty="0" err="1">
                <a:latin typeface="Times" pitchFamily="18" charset="0"/>
              </a:rPr>
              <a:t>Nwachukwu</a:t>
            </a:r>
            <a:r>
              <a:rPr lang="en-US" sz="2500" dirty="0">
                <a:latin typeface="Times" pitchFamily="18" charset="0"/>
              </a:rPr>
              <a:t> </a:t>
            </a:r>
            <a:r>
              <a:rPr lang="en-US" sz="2500" dirty="0" err="1">
                <a:latin typeface="Times" pitchFamily="18" charset="0"/>
              </a:rPr>
              <a:t>Chimeze’s</a:t>
            </a:r>
            <a:r>
              <a:rPr lang="en-US" sz="2500" dirty="0">
                <a:latin typeface="Times" pitchFamily="18" charset="0"/>
              </a:rPr>
              <a:t> call for active nurses’ participation in </a:t>
            </a:r>
            <a:r>
              <a:rPr lang="en-US" sz="2500" dirty="0" smtClean="0">
                <a:latin typeface="Times" pitchFamily="18" charset="0"/>
              </a:rPr>
              <a:t>unit, wards, local government</a:t>
            </a:r>
            <a:r>
              <a:rPr lang="en-US" sz="2500" dirty="0">
                <a:latin typeface="Times" pitchFamily="18" charset="0"/>
              </a:rPr>
              <a:t>, state and national </a:t>
            </a:r>
            <a:r>
              <a:rPr lang="en-US" sz="2500" dirty="0" smtClean="0">
                <a:latin typeface="Times" pitchFamily="18" charset="0"/>
              </a:rPr>
              <a:t>politics </a:t>
            </a:r>
            <a:r>
              <a:rPr lang="en-US" sz="2500" dirty="0" err="1" smtClean="0">
                <a:latin typeface="Times" pitchFamily="18" charset="0"/>
              </a:rPr>
              <a:t>viz-viz</a:t>
            </a:r>
            <a:r>
              <a:rPr lang="en-US" sz="2500" dirty="0" smtClean="0">
                <a:latin typeface="Times" pitchFamily="18" charset="0"/>
              </a:rPr>
              <a:t> </a:t>
            </a:r>
            <a:r>
              <a:rPr lang="en-US" sz="2500" dirty="0" smtClean="0">
                <a:latin typeface="Times" pitchFamily="18" charset="0"/>
              </a:rPr>
              <a:t>other </a:t>
            </a:r>
            <a:r>
              <a:rPr lang="en-US" sz="2500" dirty="0">
                <a:latin typeface="Times" pitchFamily="18" charset="0"/>
              </a:rPr>
              <a:t>professional groups </a:t>
            </a:r>
            <a:r>
              <a:rPr lang="en-US" sz="2500" dirty="0" smtClean="0">
                <a:latin typeface="Times" pitchFamily="18" charset="0"/>
              </a:rPr>
              <a:t>politics in </a:t>
            </a:r>
            <a:r>
              <a:rPr lang="en-US" sz="2500" dirty="0">
                <a:latin typeface="Times" pitchFamily="18" charset="0"/>
              </a:rPr>
              <a:t>the health sector.</a:t>
            </a:r>
          </a:p>
        </p:txBody>
      </p:sp>
    </p:spTree>
    <p:extLst>
      <p:ext uri="{BB962C8B-B14F-4D97-AF65-F5344CB8AC3E}">
        <p14:creationId xmlns:p14="http://schemas.microsoft.com/office/powerpoint/2010/main" val="22127584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9684" y="457200"/>
            <a:ext cx="7772400" cy="5093702"/>
          </a:xfrm>
          <a:prstGeom prst="rect">
            <a:avLst/>
          </a:prstGeom>
        </p:spPr>
        <p:txBody>
          <a:bodyPr wrap="square">
            <a:spAutoFit/>
          </a:bodyPr>
          <a:lstStyle/>
          <a:p>
            <a:pPr>
              <a:lnSpc>
                <a:spcPct val="150000"/>
              </a:lnSpc>
            </a:pPr>
            <a:r>
              <a:rPr lang="en-US" sz="2500" dirty="0">
                <a:latin typeface="Times" pitchFamily="18" charset="0"/>
              </a:rPr>
              <a:t>Interestingly, I have heeded the call and currently a member of the Bayelsa State House of Assembly </a:t>
            </a:r>
            <a:r>
              <a:rPr lang="en-US" sz="2500" dirty="0" smtClean="0">
                <a:latin typeface="Times" pitchFamily="18" charset="0"/>
              </a:rPr>
              <a:t>and I </a:t>
            </a:r>
            <a:r>
              <a:rPr lang="en-US" sz="2500" dirty="0">
                <a:latin typeface="Times" pitchFamily="18" charset="0"/>
              </a:rPr>
              <a:t>wish to call on other </a:t>
            </a:r>
            <a:r>
              <a:rPr lang="en-US" sz="2500" dirty="0" smtClean="0">
                <a:latin typeface="Times" pitchFamily="18" charset="0"/>
              </a:rPr>
              <a:t>political </a:t>
            </a:r>
            <a:r>
              <a:rPr lang="en-US" sz="2500" smtClean="0">
                <a:latin typeface="Times" pitchFamily="18" charset="0"/>
              </a:rPr>
              <a:t>minded nurses </a:t>
            </a:r>
            <a:r>
              <a:rPr lang="en-US" sz="2500" dirty="0">
                <a:latin typeface="Times" pitchFamily="18" charset="0"/>
              </a:rPr>
              <a:t>to come on board</a:t>
            </a:r>
            <a:r>
              <a:rPr lang="en-US" sz="2500" dirty="0" smtClean="0">
                <a:latin typeface="Times" pitchFamily="18" charset="0"/>
              </a:rPr>
              <a:t>.</a:t>
            </a:r>
          </a:p>
          <a:p>
            <a:endParaRPr lang="en-US" sz="2500" dirty="0">
              <a:latin typeface="Times" pitchFamily="18" charset="0"/>
            </a:endParaRPr>
          </a:p>
          <a:p>
            <a:pPr>
              <a:lnSpc>
                <a:spcPct val="150000"/>
              </a:lnSpc>
            </a:pPr>
            <a:r>
              <a:rPr lang="en-US" sz="2500" dirty="0">
                <a:latin typeface="Times" pitchFamily="18" charset="0"/>
              </a:rPr>
              <a:t>Our professional association should constitute itself into a veritable tool for lobbying government in order to influence decisions and appointments in </a:t>
            </a:r>
            <a:r>
              <a:rPr lang="en-US" sz="2500" dirty="0" err="1">
                <a:latin typeface="Times" pitchFamily="18" charset="0"/>
              </a:rPr>
              <a:t>favour</a:t>
            </a:r>
            <a:r>
              <a:rPr lang="en-US" sz="2500" dirty="0">
                <a:latin typeface="Times" pitchFamily="18" charset="0"/>
              </a:rPr>
              <a:t> of nurses, nursing and health care.</a:t>
            </a:r>
          </a:p>
        </p:txBody>
      </p:sp>
    </p:spTree>
    <p:extLst>
      <p:ext uri="{BB962C8B-B14F-4D97-AF65-F5344CB8AC3E}">
        <p14:creationId xmlns:p14="http://schemas.microsoft.com/office/powerpoint/2010/main" val="29919752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14600"/>
            <a:ext cx="7520940" cy="548640"/>
          </a:xfrm>
        </p:spPr>
        <p:txBody>
          <a:bodyPr/>
          <a:lstStyle/>
          <a:p>
            <a:pPr algn="ctr"/>
            <a:r>
              <a:rPr lang="en-US" dirty="0" smtClean="0"/>
              <a:t>THANK YOU</a:t>
            </a:r>
            <a:endParaRPr lang="en-US" dirty="0"/>
          </a:p>
        </p:txBody>
      </p:sp>
    </p:spTree>
    <p:extLst>
      <p:ext uri="{BB962C8B-B14F-4D97-AF65-F5344CB8AC3E}">
        <p14:creationId xmlns:p14="http://schemas.microsoft.com/office/powerpoint/2010/main" val="482721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3962400"/>
          </a:xfrm>
        </p:spPr>
        <p:txBody>
          <a:bodyPr>
            <a:normAutofit/>
          </a:bodyPr>
          <a:lstStyle/>
          <a:p>
            <a:r>
              <a:rPr lang="en-US" sz="2500" b="0" dirty="0" smtClean="0">
                <a:latin typeface="Tahoma" pitchFamily="34" charset="0"/>
                <a:ea typeface="Tahoma" pitchFamily="34" charset="0"/>
                <a:cs typeface="Tahoma" pitchFamily="34" charset="0"/>
              </a:rPr>
              <a:t>Early </a:t>
            </a:r>
            <a:r>
              <a:rPr lang="en-US" sz="2500" b="0" dirty="0">
                <a:latin typeface="Tahoma" pitchFamily="34" charset="0"/>
                <a:ea typeface="Tahoma" pitchFamily="34" charset="0"/>
                <a:cs typeface="Tahoma" pitchFamily="34" charset="0"/>
              </a:rPr>
              <a:t>Jews and Egyptians </a:t>
            </a:r>
            <a:r>
              <a:rPr lang="en-US" sz="2500" b="0" dirty="0" smtClean="0">
                <a:latin typeface="Tahoma" pitchFamily="34" charset="0"/>
                <a:ea typeface="Tahoma" pitchFamily="34" charset="0"/>
                <a:cs typeface="Tahoma" pitchFamily="34" charset="0"/>
              </a:rPr>
              <a:t>hired </a:t>
            </a:r>
            <a:r>
              <a:rPr lang="en-US" sz="2500" b="0" dirty="0">
                <a:latin typeface="Tahoma" pitchFamily="34" charset="0"/>
                <a:ea typeface="Tahoma" pitchFamily="34" charset="0"/>
                <a:cs typeface="Tahoma" pitchFamily="34" charset="0"/>
              </a:rPr>
              <a:t>the services of special birth attendants called </a:t>
            </a:r>
            <a:r>
              <a:rPr lang="en-US" sz="2500" b="0" dirty="0" smtClean="0">
                <a:latin typeface="Tahoma" pitchFamily="34" charset="0"/>
                <a:ea typeface="Tahoma" pitchFamily="34" charset="0"/>
                <a:cs typeface="Tahoma" pitchFamily="34" charset="0"/>
              </a:rPr>
              <a:t>Mid-wives </a:t>
            </a:r>
            <a:r>
              <a:rPr lang="en-US" sz="2500" b="0" dirty="0">
                <a:latin typeface="Tahoma" pitchFamily="34" charset="0"/>
                <a:ea typeface="Tahoma" pitchFamily="34" charset="0"/>
                <a:cs typeface="Tahoma" pitchFamily="34" charset="0"/>
              </a:rPr>
              <a:t>among others, long before the birth of Christ</a:t>
            </a:r>
            <a:r>
              <a:rPr lang="en-US" sz="2500" b="0" dirty="0" smtClean="0">
                <a:latin typeface="Tahoma" pitchFamily="34" charset="0"/>
                <a:ea typeface="Tahoma" pitchFamily="34" charset="0"/>
                <a:cs typeface="Tahoma" pitchFamily="34" charset="0"/>
              </a:rPr>
              <a:t>.</a:t>
            </a:r>
          </a:p>
          <a:p>
            <a:r>
              <a:rPr lang="en-US" sz="2500" b="0" dirty="0" smtClean="0">
                <a:latin typeface="Tahoma" pitchFamily="34" charset="0"/>
                <a:ea typeface="Tahoma" pitchFamily="34" charset="0"/>
                <a:cs typeface="Tahoma" pitchFamily="34" charset="0"/>
              </a:rPr>
              <a:t>Nursing as </a:t>
            </a:r>
            <a:r>
              <a:rPr lang="en-US" sz="2500" b="0" dirty="0">
                <a:latin typeface="Tahoma" pitchFamily="34" charset="0"/>
                <a:ea typeface="Tahoma" pitchFamily="34" charset="0"/>
                <a:cs typeface="Tahoma" pitchFamily="34" charset="0"/>
              </a:rPr>
              <a:t>an </a:t>
            </a:r>
            <a:r>
              <a:rPr lang="en-US" sz="2500" b="0" dirty="0" smtClean="0">
                <a:latin typeface="Tahoma" pitchFamily="34" charset="0"/>
                <a:ea typeface="Tahoma" pitchFamily="34" charset="0"/>
                <a:cs typeface="Tahoma" pitchFamily="34" charset="0"/>
              </a:rPr>
              <a:t>organization, is </a:t>
            </a:r>
            <a:r>
              <a:rPr lang="en-US" sz="2500" b="0" dirty="0">
                <a:latin typeface="Tahoma" pitchFamily="34" charset="0"/>
                <a:ea typeface="Tahoma" pitchFamily="34" charset="0"/>
                <a:cs typeface="Tahoma" pitchFamily="34" charset="0"/>
              </a:rPr>
              <a:t>said to have come to the fore during the early Christian era, when even wives of noble men were involved in attending to the sick</a:t>
            </a:r>
            <a:r>
              <a:rPr lang="en-US" sz="2500" b="0" dirty="0" smtClean="0">
                <a:latin typeface="Tahoma" pitchFamily="34" charset="0"/>
                <a:ea typeface="Tahoma" pitchFamily="34" charset="0"/>
                <a:cs typeface="Tahoma" pitchFamily="34" charset="0"/>
              </a:rPr>
              <a:t>.</a:t>
            </a:r>
          </a:p>
          <a:p>
            <a:r>
              <a:rPr lang="en-US" sz="2500" b="0" dirty="0">
                <a:latin typeface="Tahoma" pitchFamily="34" charset="0"/>
                <a:ea typeface="Tahoma" pitchFamily="34" charset="0"/>
                <a:cs typeface="Tahoma" pitchFamily="34" charset="0"/>
              </a:rPr>
              <a:t>By the time of the Crusades Nursing has become the responsibility of religious orders of Monks and Knights who carried out the jobs in Monasteries.</a:t>
            </a:r>
          </a:p>
        </p:txBody>
      </p:sp>
    </p:spTree>
    <p:extLst>
      <p:ext uri="{BB962C8B-B14F-4D97-AF65-F5344CB8AC3E}">
        <p14:creationId xmlns:p14="http://schemas.microsoft.com/office/powerpoint/2010/main" val="2985689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419600"/>
          </a:xfrm>
        </p:spPr>
        <p:txBody>
          <a:bodyPr>
            <a:normAutofit lnSpcReduction="10000"/>
          </a:bodyPr>
          <a:lstStyle/>
          <a:p>
            <a:pPr algn="just"/>
            <a:r>
              <a:rPr lang="en-US" sz="2500" b="0" dirty="0">
                <a:latin typeface="Tahoma" pitchFamily="34" charset="0"/>
                <a:ea typeface="Tahoma" pitchFamily="34" charset="0"/>
                <a:cs typeface="Tahoma" pitchFamily="34" charset="0"/>
              </a:rPr>
              <a:t>The period of the Reformation witnessed the closure of most of these monasteries, thus threatening the survival of the Nursing profession</a:t>
            </a:r>
            <a:r>
              <a:rPr lang="en-US" sz="2500" b="0" dirty="0" smtClean="0">
                <a:latin typeface="Tahoma" pitchFamily="34" charset="0"/>
                <a:ea typeface="Tahoma" pitchFamily="34" charset="0"/>
                <a:cs typeface="Tahoma" pitchFamily="34" charset="0"/>
              </a:rPr>
              <a:t>.</a:t>
            </a:r>
          </a:p>
          <a:p>
            <a:pPr algn="just"/>
            <a:endParaRPr lang="en-US" sz="2500" b="0" dirty="0" smtClean="0">
              <a:latin typeface="Tahoma" pitchFamily="34" charset="0"/>
              <a:ea typeface="Tahoma" pitchFamily="34" charset="0"/>
              <a:cs typeface="Tahoma" pitchFamily="34" charset="0"/>
            </a:endParaRPr>
          </a:p>
          <a:p>
            <a:pPr algn="just"/>
            <a:r>
              <a:rPr lang="en-US" sz="2500" b="0" dirty="0" smtClean="0">
                <a:latin typeface="Tahoma" pitchFamily="34" charset="0"/>
                <a:ea typeface="Tahoma" pitchFamily="34" charset="0"/>
                <a:cs typeface="Tahoma" pitchFamily="34" charset="0"/>
              </a:rPr>
              <a:t>The </a:t>
            </a:r>
            <a:r>
              <a:rPr lang="en-US" sz="2500" b="0" dirty="0">
                <a:latin typeface="Tahoma" pitchFamily="34" charset="0"/>
                <a:ea typeface="Tahoma" pitchFamily="34" charset="0"/>
                <a:cs typeface="Tahoma" pitchFamily="34" charset="0"/>
              </a:rPr>
              <a:t>period between 1600 and 1850 has been described as the darkest period of the Nursing profession</a:t>
            </a:r>
            <a:r>
              <a:rPr lang="en-US" sz="2500" b="0" dirty="0" smtClean="0">
                <a:latin typeface="Tahoma" pitchFamily="34" charset="0"/>
                <a:ea typeface="Tahoma" pitchFamily="34" charset="0"/>
                <a:cs typeface="Tahoma" pitchFamily="34" charset="0"/>
              </a:rPr>
              <a:t>.</a:t>
            </a:r>
          </a:p>
          <a:p>
            <a:pPr algn="just"/>
            <a:endParaRPr lang="en-US" sz="2500" b="0" dirty="0" smtClean="0">
              <a:latin typeface="Tahoma" pitchFamily="34" charset="0"/>
              <a:ea typeface="Tahoma" pitchFamily="34" charset="0"/>
              <a:cs typeface="Tahoma" pitchFamily="34" charset="0"/>
            </a:endParaRPr>
          </a:p>
          <a:p>
            <a:pPr algn="just"/>
            <a:r>
              <a:rPr lang="en-US" sz="2500" b="0" dirty="0">
                <a:latin typeface="Tahoma" pitchFamily="34" charset="0"/>
                <a:ea typeface="Tahoma" pitchFamily="34" charset="0"/>
                <a:cs typeface="Tahoma" pitchFamily="34" charset="0"/>
              </a:rPr>
              <a:t>In 1859 Florence Nightingale defined the goal of Nursing as </a:t>
            </a:r>
            <a:r>
              <a:rPr lang="en-US" sz="2500" b="0" i="1" dirty="0">
                <a:latin typeface="Tahoma" pitchFamily="34" charset="0"/>
                <a:ea typeface="Tahoma" pitchFamily="34" charset="0"/>
                <a:cs typeface="Tahoma" pitchFamily="34" charset="0"/>
              </a:rPr>
              <a:t>putting the client in the best possible conditions for nature to act upon him</a:t>
            </a:r>
            <a:r>
              <a:rPr lang="en-US" sz="2500" b="0" dirty="0">
                <a:latin typeface="Tahoma" pitchFamily="34" charset="0"/>
                <a:ea typeface="Tahoma" pitchFamily="34" charset="0"/>
                <a:cs typeface="Tahoma" pitchFamily="34" charset="0"/>
              </a:rPr>
              <a:t> (Nightingale 1859:79 cited in Whitehead et al, 2010:240).</a:t>
            </a:r>
          </a:p>
        </p:txBody>
      </p:sp>
    </p:spTree>
    <p:extLst>
      <p:ext uri="{BB962C8B-B14F-4D97-AF65-F5344CB8AC3E}">
        <p14:creationId xmlns:p14="http://schemas.microsoft.com/office/powerpoint/2010/main" val="1111553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1"/>
            <a:ext cx="8305800" cy="1219199"/>
          </a:xfrm>
        </p:spPr>
        <p:txBody>
          <a:bodyPr>
            <a:noAutofit/>
          </a:bodyPr>
          <a:lstStyle/>
          <a:p>
            <a:pPr marL="0" indent="0">
              <a:lnSpc>
                <a:spcPct val="150000"/>
              </a:lnSpc>
              <a:spcBef>
                <a:spcPts val="0"/>
              </a:spcBef>
            </a:pPr>
            <a:r>
              <a:rPr lang="en-US" sz="2500" b="0" dirty="0" smtClean="0">
                <a:latin typeface="Tahoma" pitchFamily="34" charset="0"/>
                <a:ea typeface="Tahoma" pitchFamily="34" charset="0"/>
                <a:cs typeface="Tahoma" pitchFamily="34" charset="0"/>
              </a:rPr>
              <a:t>In </a:t>
            </a:r>
            <a:r>
              <a:rPr lang="en-US" sz="2500" b="0" dirty="0">
                <a:latin typeface="Tahoma" pitchFamily="34" charset="0"/>
                <a:ea typeface="Tahoma" pitchFamily="34" charset="0"/>
                <a:cs typeface="Tahoma" pitchFamily="34" charset="0"/>
              </a:rPr>
              <a:t>1966 Virginia Henderson focused her definition on </a:t>
            </a:r>
            <a:r>
              <a:rPr lang="en-US" sz="2500" b="0" dirty="0" smtClean="0">
                <a:latin typeface="Tahoma" pitchFamily="34" charset="0"/>
                <a:ea typeface="Tahoma" pitchFamily="34" charset="0"/>
                <a:cs typeface="Tahoma" pitchFamily="34" charset="0"/>
              </a:rPr>
              <a:t>the uniqueness </a:t>
            </a:r>
            <a:r>
              <a:rPr lang="en-US" sz="2500" b="0" dirty="0">
                <a:latin typeface="Tahoma" pitchFamily="34" charset="0"/>
                <a:ea typeface="Tahoma" pitchFamily="34" charset="0"/>
                <a:cs typeface="Tahoma" pitchFamily="34" charset="0"/>
              </a:rPr>
              <a:t>of nursing thus:</a:t>
            </a:r>
          </a:p>
        </p:txBody>
      </p:sp>
      <p:sp>
        <p:nvSpPr>
          <p:cNvPr id="4" name="Content Placeholder 2"/>
          <p:cNvSpPr txBox="1">
            <a:spLocks/>
          </p:cNvSpPr>
          <p:nvPr/>
        </p:nvSpPr>
        <p:spPr>
          <a:xfrm>
            <a:off x="533400" y="18288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500" i="1" dirty="0">
                <a:latin typeface="Tahoma" pitchFamily="34" charset="0"/>
                <a:ea typeface="Tahoma" pitchFamily="34" charset="0"/>
                <a:cs typeface="Tahoma" pitchFamily="34" charset="0"/>
              </a:rPr>
              <a:t>“The unique function of Nurse is to assist the individual, sick or well, in the performance of those activities, contributing to health or its recovering or to (peaceful death) that he would perform unaided, if he had the necessary strength, will or knowledge. And to do these in such a way as to help him gain independence as rapidly as possible (Henderson 1966:21 cited in Whitehead et al, 2010:240)”.</a:t>
            </a:r>
            <a:endParaRPr lang="en-US" sz="25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658016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1"/>
            <a:ext cx="8229600" cy="3276600"/>
          </a:xfrm>
        </p:spPr>
        <p:txBody>
          <a:bodyPr>
            <a:normAutofit/>
          </a:bodyPr>
          <a:lstStyle/>
          <a:p>
            <a:pPr marL="0" indent="0" algn="just">
              <a:lnSpc>
                <a:spcPct val="150000"/>
              </a:lnSpc>
            </a:pPr>
            <a:r>
              <a:rPr lang="en-US" sz="2500" b="0" dirty="0" smtClean="0">
                <a:latin typeface="Tahoma" pitchFamily="34" charset="0"/>
                <a:ea typeface="Tahoma" pitchFamily="34" charset="0"/>
                <a:cs typeface="Tahoma" pitchFamily="34" charset="0"/>
              </a:rPr>
              <a:t>Martha </a:t>
            </a:r>
            <a:r>
              <a:rPr lang="en-US" sz="2500" b="0" dirty="0">
                <a:latin typeface="Tahoma" pitchFamily="34" charset="0"/>
                <a:ea typeface="Tahoma" pitchFamily="34" charset="0"/>
                <a:cs typeface="Tahoma" pitchFamily="34" charset="0"/>
              </a:rPr>
              <a:t>Rogers define Nursing practice as the process by which this body of knowledge, nursing science is used for the purpose of assisting human beings to achieve maximum health within the potential of each person (Rogers 1988:100).</a:t>
            </a:r>
          </a:p>
        </p:txBody>
      </p:sp>
    </p:spTree>
    <p:extLst>
      <p:ext uri="{BB962C8B-B14F-4D97-AF65-F5344CB8AC3E}">
        <p14:creationId xmlns:p14="http://schemas.microsoft.com/office/powerpoint/2010/main" val="4017065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533400"/>
            <a:ext cx="5791200" cy="625476"/>
          </a:xfrm>
        </p:spPr>
        <p:txBody>
          <a:bodyPr>
            <a:normAutofit/>
          </a:bodyPr>
          <a:lstStyle/>
          <a:p>
            <a:r>
              <a:rPr lang="en-US" sz="2800" b="1" dirty="0" smtClean="0">
                <a:latin typeface="Adobe Heiti Std R" pitchFamily="34" charset="-128"/>
                <a:ea typeface="Adobe Heiti Std R" pitchFamily="34" charset="-128"/>
              </a:rPr>
              <a:t>CATEGORIZATION OF NURSING</a:t>
            </a:r>
            <a:endParaRPr lang="en-US" sz="2800" b="1" dirty="0">
              <a:latin typeface="Adobe Heiti Std R" pitchFamily="34" charset="-128"/>
              <a:ea typeface="Adobe Heiti Std R" pitchFamily="34" charset="-128"/>
            </a:endParaRPr>
          </a:p>
        </p:txBody>
      </p:sp>
      <p:sp>
        <p:nvSpPr>
          <p:cNvPr id="3" name="Content Placeholder 2"/>
          <p:cNvSpPr>
            <a:spLocks noGrp="1"/>
          </p:cNvSpPr>
          <p:nvPr>
            <p:ph idx="1"/>
          </p:nvPr>
        </p:nvSpPr>
        <p:spPr>
          <a:xfrm>
            <a:off x="554182" y="2971801"/>
            <a:ext cx="8229600" cy="2133599"/>
          </a:xfrm>
        </p:spPr>
        <p:txBody>
          <a:bodyPr>
            <a:normAutofit/>
          </a:bodyPr>
          <a:lstStyle/>
          <a:p>
            <a:pPr marL="457200" indent="-457200">
              <a:buFont typeface="Wingdings" pitchFamily="2" charset="2"/>
              <a:buChar char="§"/>
            </a:pPr>
            <a:r>
              <a:rPr lang="en-US" sz="2000" b="0" i="1" dirty="0">
                <a:latin typeface="Tahoma" pitchFamily="34" charset="0"/>
                <a:ea typeface="Tahoma" pitchFamily="34" charset="0"/>
                <a:cs typeface="Tahoma" pitchFamily="34" charset="0"/>
              </a:rPr>
              <a:t>Managing physical and mental health and illness</a:t>
            </a:r>
            <a:r>
              <a:rPr lang="en-US" sz="2000" b="0" dirty="0">
                <a:latin typeface="Tahoma" pitchFamily="34" charset="0"/>
                <a:ea typeface="Tahoma" pitchFamily="34" charset="0"/>
                <a:cs typeface="Tahoma" pitchFamily="34" charset="0"/>
              </a:rPr>
              <a:t> </a:t>
            </a:r>
            <a:endParaRPr lang="en-US" sz="2000" b="0" dirty="0" smtClean="0">
              <a:latin typeface="Tahoma" pitchFamily="34" charset="0"/>
              <a:ea typeface="Tahoma" pitchFamily="34" charset="0"/>
              <a:cs typeface="Tahoma" pitchFamily="34" charset="0"/>
            </a:endParaRPr>
          </a:p>
          <a:p>
            <a:pPr marL="457200" indent="-457200">
              <a:buFont typeface="Wingdings" pitchFamily="2" charset="2"/>
              <a:buChar char="§"/>
            </a:pPr>
            <a:r>
              <a:rPr lang="en-US" sz="2000" b="0" i="1" dirty="0">
                <a:latin typeface="Tahoma" pitchFamily="34" charset="0"/>
                <a:ea typeface="Tahoma" pitchFamily="34" charset="0"/>
                <a:cs typeface="Tahoma" pitchFamily="34" charset="0"/>
              </a:rPr>
              <a:t>Monitoring and ensuring the quality of health care </a:t>
            </a:r>
            <a:r>
              <a:rPr lang="en-US" sz="2000" b="0" i="1" dirty="0" smtClean="0">
                <a:latin typeface="Tahoma" pitchFamily="34" charset="0"/>
                <a:ea typeface="Tahoma" pitchFamily="34" charset="0"/>
                <a:cs typeface="Tahoma" pitchFamily="34" charset="0"/>
              </a:rPr>
              <a:t>quality</a:t>
            </a:r>
          </a:p>
          <a:p>
            <a:pPr marL="457200" indent="-457200">
              <a:buFont typeface="Wingdings" pitchFamily="2" charset="2"/>
              <a:buChar char="§"/>
            </a:pPr>
            <a:r>
              <a:rPr lang="en-US" sz="2000" b="0" i="1" dirty="0">
                <a:latin typeface="Tahoma" pitchFamily="34" charset="0"/>
                <a:ea typeface="Tahoma" pitchFamily="34" charset="0"/>
                <a:cs typeface="Tahoma" pitchFamily="34" charset="0"/>
              </a:rPr>
              <a:t>Caring and </a:t>
            </a:r>
            <a:r>
              <a:rPr lang="en-US" sz="2000" b="0" i="1" dirty="0" smtClean="0">
                <a:latin typeface="Tahoma" pitchFamily="34" charset="0"/>
                <a:ea typeface="Tahoma" pitchFamily="34" charset="0"/>
                <a:cs typeface="Tahoma" pitchFamily="34" charset="0"/>
              </a:rPr>
              <a:t>helping</a:t>
            </a:r>
          </a:p>
          <a:p>
            <a:pPr marL="457200" indent="-457200">
              <a:buFont typeface="Wingdings" pitchFamily="2" charset="2"/>
              <a:buChar char="§"/>
            </a:pPr>
            <a:r>
              <a:rPr lang="en-US" sz="2000" b="0" i="1" dirty="0" smtClean="0">
                <a:latin typeface="Tahoma" pitchFamily="34" charset="0"/>
                <a:ea typeface="Tahoma" pitchFamily="34" charset="0"/>
                <a:cs typeface="Tahoma" pitchFamily="34" charset="0"/>
              </a:rPr>
              <a:t>Teaching</a:t>
            </a:r>
          </a:p>
          <a:p>
            <a:pPr marL="457200" indent="-457200">
              <a:buFont typeface="Wingdings" pitchFamily="2" charset="2"/>
              <a:buChar char="§"/>
            </a:pPr>
            <a:r>
              <a:rPr lang="en-US" sz="2000" b="0" i="1" dirty="0">
                <a:latin typeface="Tahoma" pitchFamily="34" charset="0"/>
                <a:ea typeface="Tahoma" pitchFamily="34" charset="0"/>
                <a:cs typeface="Tahoma" pitchFamily="34" charset="0"/>
              </a:rPr>
              <a:t>Managing rapidly changing situation</a:t>
            </a:r>
          </a:p>
        </p:txBody>
      </p:sp>
      <p:sp>
        <p:nvSpPr>
          <p:cNvPr id="4" name="Title 1"/>
          <p:cNvSpPr txBox="1">
            <a:spLocks/>
          </p:cNvSpPr>
          <p:nvPr/>
        </p:nvSpPr>
        <p:spPr>
          <a:xfrm>
            <a:off x="581891" y="1143000"/>
            <a:ext cx="7924800" cy="1752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2500" dirty="0">
                <a:latin typeface="Tahoma" pitchFamily="34" charset="0"/>
                <a:ea typeface="Tahoma" pitchFamily="34" charset="0"/>
                <a:cs typeface="Tahoma" pitchFamily="34" charset="0"/>
              </a:rPr>
              <a:t>The activities of nursing as developed by Banner into categories and summarized by </a:t>
            </a:r>
            <a:r>
              <a:rPr lang="en-US" sz="2500" dirty="0" err="1">
                <a:latin typeface="Tahoma" pitchFamily="34" charset="0"/>
                <a:ea typeface="Tahoma" pitchFamily="34" charset="0"/>
                <a:cs typeface="Tahoma" pitchFamily="34" charset="0"/>
              </a:rPr>
              <a:t>Ugochukwu</a:t>
            </a:r>
            <a:r>
              <a:rPr lang="en-US" sz="2500" dirty="0">
                <a:latin typeface="Tahoma" pitchFamily="34" charset="0"/>
                <a:ea typeface="Tahoma" pitchFamily="34" charset="0"/>
                <a:cs typeface="Tahoma" pitchFamily="34" charset="0"/>
              </a:rPr>
              <a:t> (see International Professional Nursing Journal Vol. 2 </a:t>
            </a:r>
            <a:r>
              <a:rPr lang="en-US" sz="2500" dirty="0" err="1">
                <a:latin typeface="Tahoma" pitchFamily="34" charset="0"/>
                <a:ea typeface="Tahoma" pitchFamily="34" charset="0"/>
                <a:cs typeface="Tahoma" pitchFamily="34" charset="0"/>
              </a:rPr>
              <a:t>No.1</a:t>
            </a:r>
            <a:r>
              <a:rPr lang="en-US" sz="2500" dirty="0">
                <a:latin typeface="Tahoma" pitchFamily="34" charset="0"/>
                <a:ea typeface="Tahoma" pitchFamily="34" charset="0"/>
                <a:cs typeface="Tahoma" pitchFamily="34" charset="0"/>
              </a:rPr>
              <a:t> p 72) are as follows:</a:t>
            </a:r>
            <a:endParaRPr lang="en-US" sz="2500" b="1"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88135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4343400"/>
          </a:xfrm>
        </p:spPr>
        <p:txBody>
          <a:bodyPr>
            <a:noAutofit/>
          </a:bodyPr>
          <a:lstStyle/>
          <a:p>
            <a:pPr marL="0" indent="0" algn="just">
              <a:lnSpc>
                <a:spcPct val="150000"/>
              </a:lnSpc>
              <a:spcBef>
                <a:spcPts val="0"/>
              </a:spcBef>
              <a:buNone/>
            </a:pPr>
            <a:r>
              <a:rPr lang="en-US" sz="2000" b="0" dirty="0" smtClean="0">
                <a:latin typeface="Tahoma" pitchFamily="34" charset="0"/>
                <a:ea typeface="Tahoma" pitchFamily="34" charset="0"/>
                <a:cs typeface="Tahoma" pitchFamily="34" charset="0"/>
              </a:rPr>
              <a:t>The </a:t>
            </a:r>
            <a:r>
              <a:rPr lang="en-US" sz="2000" b="0" dirty="0">
                <a:latin typeface="Tahoma" pitchFamily="34" charset="0"/>
                <a:ea typeface="Tahoma" pitchFamily="34" charset="0"/>
                <a:cs typeface="Tahoma" pitchFamily="34" charset="0"/>
              </a:rPr>
              <a:t>Nurse is one who not only attends to the needs of the sick by assisting the patient in performing those tasks which the patient can no longer perform by himself but whose responsibility it is to see to the patients general nursing care under the supervision of a Physician. In addition it is the responsibility of the nurse to educate the patient in procedures which he is expected to perform by him e.g. insulin injection as well as to closely observe the patient to note such developments as difficulty in breathing, rapid pulse facial polar </a:t>
            </a:r>
            <a:r>
              <a:rPr lang="en-US" sz="2000" b="0" dirty="0" err="1">
                <a:latin typeface="Tahoma" pitchFamily="34" charset="0"/>
                <a:ea typeface="Tahoma" pitchFamily="34" charset="0"/>
                <a:cs typeface="Tahoma" pitchFamily="34" charset="0"/>
              </a:rPr>
              <a:t>e.t.c</a:t>
            </a:r>
            <a:r>
              <a:rPr lang="en-US" sz="2000" b="0" dirty="0">
                <a:latin typeface="Tahoma" pitchFamily="34" charset="0"/>
                <a:ea typeface="Tahoma" pitchFamily="34" charset="0"/>
                <a:cs typeface="Tahoma" pitchFamily="34" charset="0"/>
              </a:rPr>
              <a:t> and to report such to the supervising physician.</a:t>
            </a:r>
          </a:p>
        </p:txBody>
      </p:sp>
    </p:spTree>
    <p:extLst>
      <p:ext uri="{BB962C8B-B14F-4D97-AF65-F5344CB8AC3E}">
        <p14:creationId xmlns:p14="http://schemas.microsoft.com/office/powerpoint/2010/main" val="39964396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465</TotalTime>
  <Words>2411</Words>
  <Application>Microsoft Office PowerPoint</Application>
  <PresentationFormat>On-screen Show (4:3)</PresentationFormat>
  <Paragraphs>99</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Angles</vt:lpstr>
      <vt:lpstr>NURSES AND POLITICS:</vt:lpstr>
      <vt:lpstr>PREAMBLE</vt:lpstr>
      <vt:lpstr>WHAT IS NURSING AND WHAT DO NURSES DO?</vt:lpstr>
      <vt:lpstr>PowerPoint Presentation</vt:lpstr>
      <vt:lpstr>PowerPoint Presentation</vt:lpstr>
      <vt:lpstr>PowerPoint Presentation</vt:lpstr>
      <vt:lpstr>PowerPoint Presentation</vt:lpstr>
      <vt:lpstr>CATEGORIZATION OF NURSING</vt:lpstr>
      <vt:lpstr>PowerPoint Presentation</vt:lpstr>
      <vt:lpstr>PowerPoint Presentation</vt:lpstr>
      <vt:lpstr>NURSING AS A PROFESSION IN NIGERIA</vt:lpstr>
      <vt:lpstr>PowerPoint Presentation</vt:lpstr>
      <vt:lpstr>PowerPoint Presentation</vt:lpstr>
      <vt:lpstr>PowerPoint Presentation</vt:lpstr>
      <vt:lpstr>WHAT IS POLITICS?</vt:lpstr>
      <vt:lpstr>PowerPoint Presentation</vt:lpstr>
      <vt:lpstr>PowerPoint Presentation</vt:lpstr>
      <vt:lpstr>Various Views of Politics</vt:lpstr>
      <vt:lpstr>WHO IS A POLITICIAN?</vt:lpstr>
      <vt:lpstr>PowerPoint Presentation</vt:lpstr>
      <vt:lpstr>Nurses in Politics</vt:lpstr>
      <vt:lpstr>Relationship between power and influence: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NURSES AND POLITICS:</dc:title>
  <dc:creator>Saint Keme</dc:creator>
  <cp:lastModifiedBy>WUMI</cp:lastModifiedBy>
  <cp:revision>101</cp:revision>
  <dcterms:created xsi:type="dcterms:W3CDTF">2016-10-19T07:26:52Z</dcterms:created>
  <dcterms:modified xsi:type="dcterms:W3CDTF">2016-10-25T10:28:30Z</dcterms:modified>
</cp:coreProperties>
</file>