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74" r:id="rId7"/>
    <p:sldId id="275" r:id="rId8"/>
    <p:sldId id="276" r:id="rId9"/>
    <p:sldId id="277" r:id="rId10"/>
    <p:sldId id="278" r:id="rId11"/>
    <p:sldId id="279" r:id="rId12"/>
    <p:sldId id="280"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p:scale>
          <a:sx n="81" d="100"/>
          <a:sy n="81" d="100"/>
        </p:scale>
        <p:origin x="-21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1B80816-1539-4DBA-AF27-E768CE873BCE}"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D5C3-75B5-4CEA-9148-B737251373F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079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80816-1539-4DBA-AF27-E768CE873BCE}"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91174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80816-1539-4DBA-AF27-E768CE873BCE}"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D5C3-75B5-4CEA-9148-B737251373F2}"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42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80816-1539-4DBA-AF27-E768CE873BCE}"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403045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80816-1539-4DBA-AF27-E768CE873BCE}"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D5C3-75B5-4CEA-9148-B737251373F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16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B80816-1539-4DBA-AF27-E768CE873BCE}"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148092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B80816-1539-4DBA-AF27-E768CE873BCE}" type="datetimeFigureOut">
              <a:rPr lang="en-GB" smtClean="0"/>
              <a:t>14/12/2015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54152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B80816-1539-4DBA-AF27-E768CE873BCE}" type="datetimeFigureOut">
              <a:rPr lang="en-GB" smtClean="0"/>
              <a:t>14/12/2015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132002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80816-1539-4DBA-AF27-E768CE873BCE}" type="datetimeFigureOut">
              <a:rPr lang="en-GB" smtClean="0"/>
              <a:t>14/12/2015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46624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80816-1539-4DBA-AF27-E768CE873BCE}"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D5C3-75B5-4CEA-9148-B737251373F2}" type="slidenum">
              <a:rPr lang="en-GB" smtClean="0"/>
              <a:t>‹#›</a:t>
            </a:fld>
            <a:endParaRPr lang="en-GB"/>
          </a:p>
        </p:txBody>
      </p:sp>
    </p:spTree>
    <p:extLst>
      <p:ext uri="{BB962C8B-B14F-4D97-AF65-F5344CB8AC3E}">
        <p14:creationId xmlns:p14="http://schemas.microsoft.com/office/powerpoint/2010/main" val="195844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80816-1539-4DBA-AF27-E768CE873BCE}"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D5C3-75B5-4CEA-9148-B737251373F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60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1B80816-1539-4DBA-AF27-E768CE873BCE}" type="datetimeFigureOut">
              <a:rPr lang="en-GB" smtClean="0"/>
              <a:t>14/12/2015</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62D5C3-75B5-4CEA-9148-B737251373F2}"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834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NURSING ETHICS: A Tool For Quality Care</a:t>
            </a:r>
            <a:endParaRPr lang="en-GB" dirty="0"/>
          </a:p>
        </p:txBody>
      </p:sp>
      <p:sp>
        <p:nvSpPr>
          <p:cNvPr id="3" name="Subtitle 2"/>
          <p:cNvSpPr>
            <a:spLocks noGrp="1"/>
          </p:cNvSpPr>
          <p:nvPr>
            <p:ph type="subTitle" idx="1"/>
          </p:nvPr>
        </p:nvSpPr>
        <p:spPr/>
        <p:txBody>
          <a:bodyPr/>
          <a:lstStyle/>
          <a:p>
            <a:r>
              <a:rPr lang="en-GB" dirty="0" smtClean="0"/>
              <a:t>Abdulsalam Bala</a:t>
            </a:r>
          </a:p>
          <a:p>
            <a:r>
              <a:rPr lang="en-GB" dirty="0" smtClean="0"/>
              <a:t>Managing Director</a:t>
            </a:r>
          </a:p>
          <a:p>
            <a:r>
              <a:rPr lang="en-GB" dirty="0" smtClean="0"/>
              <a:t>AMA Health Consults, Abuja</a:t>
            </a:r>
            <a:endParaRPr lang="en-GB" dirty="0"/>
          </a:p>
        </p:txBody>
      </p:sp>
    </p:spTree>
    <p:extLst>
      <p:ext uri="{BB962C8B-B14F-4D97-AF65-F5344CB8AC3E}">
        <p14:creationId xmlns:p14="http://schemas.microsoft.com/office/powerpoint/2010/main" val="2436340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 UTILITARIANISM 2</a:t>
            </a:r>
            <a:endParaRPr lang="en-GB" dirty="0"/>
          </a:p>
        </p:txBody>
      </p:sp>
      <p:sp>
        <p:nvSpPr>
          <p:cNvPr id="3" name="Content Placeholder 2"/>
          <p:cNvSpPr>
            <a:spLocks noGrp="1"/>
          </p:cNvSpPr>
          <p:nvPr>
            <p:ph idx="1"/>
          </p:nvPr>
        </p:nvSpPr>
        <p:spPr/>
        <p:txBody>
          <a:bodyPr/>
          <a:lstStyle/>
          <a:p>
            <a:r>
              <a:rPr lang="en-GB" dirty="0"/>
              <a:t>Florence Nightingale demonstrated Objective Utilitarianism by arguing that it is more cost effective to care for the wounded soldiers to recovery, than having to train new recruits in World War II</a:t>
            </a:r>
            <a:r>
              <a:rPr lang="en-GB" dirty="0" smtClean="0"/>
              <a:t>.</a:t>
            </a:r>
            <a:endParaRPr lang="en-GB" dirty="0"/>
          </a:p>
        </p:txBody>
      </p:sp>
    </p:spTree>
    <p:extLst>
      <p:ext uri="{BB962C8B-B14F-4D97-AF65-F5344CB8AC3E}">
        <p14:creationId xmlns:p14="http://schemas.microsoft.com/office/powerpoint/2010/main" val="165411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LIBERALISM</a:t>
            </a:r>
            <a:endParaRPr lang="en-GB" dirty="0"/>
          </a:p>
        </p:txBody>
      </p:sp>
      <p:sp>
        <p:nvSpPr>
          <p:cNvPr id="3" name="Content Placeholder 2"/>
          <p:cNvSpPr>
            <a:spLocks noGrp="1"/>
          </p:cNvSpPr>
          <p:nvPr>
            <p:ph idx="1"/>
          </p:nvPr>
        </p:nvSpPr>
        <p:spPr/>
        <p:txBody>
          <a:bodyPr/>
          <a:lstStyle/>
          <a:p>
            <a:r>
              <a:rPr lang="en-GB" dirty="0"/>
              <a:t>In the language of philosophy, </a:t>
            </a:r>
            <a:r>
              <a:rPr lang="en-GB" dirty="0" err="1"/>
              <a:t>utilitarians</a:t>
            </a:r>
            <a:r>
              <a:rPr lang="en-GB" dirty="0"/>
              <a:t> are willing to treat some individuals as means and others as ends – to sacrifice some for the sake of others.</a:t>
            </a:r>
          </a:p>
          <a:p>
            <a:r>
              <a:rPr lang="en-GB" dirty="0"/>
              <a:t>But to many reformers, this attitude does not take the interests of those being sacrificed seriously enough.</a:t>
            </a:r>
          </a:p>
          <a:p>
            <a:r>
              <a:rPr lang="en-GB" dirty="0"/>
              <a:t>Don’t those individuals have rights and aren't they entitled to as much respect as those we wind up healing?</a:t>
            </a:r>
          </a:p>
        </p:txBody>
      </p:sp>
    </p:spTree>
    <p:extLst>
      <p:ext uri="{BB962C8B-B14F-4D97-AF65-F5344CB8AC3E}">
        <p14:creationId xmlns:p14="http://schemas.microsoft.com/office/powerpoint/2010/main" val="426541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COMMUNITARIANISM</a:t>
            </a:r>
            <a:endParaRPr lang="en-GB" dirty="0"/>
          </a:p>
        </p:txBody>
      </p:sp>
      <p:sp>
        <p:nvSpPr>
          <p:cNvPr id="3" name="Content Placeholder 2"/>
          <p:cNvSpPr>
            <a:spLocks noGrp="1"/>
          </p:cNvSpPr>
          <p:nvPr>
            <p:ph idx="1"/>
          </p:nvPr>
        </p:nvSpPr>
        <p:spPr/>
        <p:txBody>
          <a:bodyPr/>
          <a:lstStyle/>
          <a:p>
            <a:r>
              <a:rPr lang="en-GB" dirty="0"/>
              <a:t>This theory argues that the character of a community depends on the character of the individuals who comprise it.</a:t>
            </a:r>
          </a:p>
          <a:p>
            <a:r>
              <a:rPr lang="en-GB" dirty="0"/>
              <a:t>The state, therefore, should ensure that individuals develop good character and help produce a good society.</a:t>
            </a:r>
          </a:p>
          <a:p>
            <a:r>
              <a:rPr lang="en-GB" dirty="0"/>
              <a:t>There are two type of communitarianism:</a:t>
            </a:r>
          </a:p>
          <a:p>
            <a:r>
              <a:rPr lang="en-GB" dirty="0"/>
              <a:t>Universal Communitarianism</a:t>
            </a:r>
          </a:p>
          <a:p>
            <a:r>
              <a:rPr lang="en-GB" dirty="0"/>
              <a:t>Relative Communitarianism</a:t>
            </a:r>
          </a:p>
        </p:txBody>
      </p:sp>
    </p:spTree>
    <p:extLst>
      <p:ext uri="{BB962C8B-B14F-4D97-AF65-F5344CB8AC3E}">
        <p14:creationId xmlns:p14="http://schemas.microsoft.com/office/powerpoint/2010/main" val="90998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ICN CODE OF ETHICS </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There are 4 Elements of the Code of Nursing Ethics.</a:t>
            </a:r>
          </a:p>
          <a:p>
            <a:pPr marL="0" indent="0">
              <a:buNone/>
            </a:pPr>
            <a:r>
              <a:rPr lang="en-GB" dirty="0" smtClean="0"/>
              <a:t>1. </a:t>
            </a:r>
            <a:r>
              <a:rPr lang="en-GB" b="1" dirty="0" smtClean="0"/>
              <a:t>Nurses and People</a:t>
            </a:r>
            <a:endParaRPr lang="en-GB" b="1" dirty="0"/>
          </a:p>
          <a:p>
            <a:pPr marL="0" indent="0">
              <a:buNone/>
            </a:pPr>
            <a:r>
              <a:rPr lang="en-GB" dirty="0" smtClean="0"/>
              <a:t>The Nurse’s primary professional responsibility is to people requiring nursing care.</a:t>
            </a:r>
          </a:p>
          <a:p>
            <a:r>
              <a:rPr lang="en-GB" dirty="0" smtClean="0"/>
              <a:t>Promotes the environment in which the human rights, values, customs and religious beliefs of individuals, family and community are respected.</a:t>
            </a:r>
          </a:p>
          <a:p>
            <a:r>
              <a:rPr lang="en-GB" dirty="0" smtClean="0"/>
              <a:t>Insures sufficient flow of information of treatment.</a:t>
            </a:r>
          </a:p>
          <a:p>
            <a:r>
              <a:rPr lang="en-GB" dirty="0" smtClean="0"/>
              <a:t>Confidentiality of patient information</a:t>
            </a:r>
          </a:p>
          <a:p>
            <a:r>
              <a:rPr lang="en-GB" dirty="0" smtClean="0"/>
              <a:t>Responsibility to sustain and protect the natural environment</a:t>
            </a:r>
            <a:endParaRPr lang="en-GB" dirty="0"/>
          </a:p>
        </p:txBody>
      </p:sp>
    </p:spTree>
    <p:extLst>
      <p:ext uri="{BB962C8B-B14F-4D97-AF65-F5344CB8AC3E}">
        <p14:creationId xmlns:p14="http://schemas.microsoft.com/office/powerpoint/2010/main" val="1018146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ICN CODE OF ETHICS </a:t>
            </a:r>
            <a:r>
              <a:rPr lang="en-GB" dirty="0" smtClean="0"/>
              <a:t>2</a:t>
            </a:r>
            <a:endParaRPr lang="en-GB" dirty="0"/>
          </a:p>
        </p:txBody>
      </p:sp>
      <p:sp>
        <p:nvSpPr>
          <p:cNvPr id="3" name="Content Placeholder 2"/>
          <p:cNvSpPr>
            <a:spLocks noGrp="1"/>
          </p:cNvSpPr>
          <p:nvPr>
            <p:ph idx="1"/>
          </p:nvPr>
        </p:nvSpPr>
        <p:spPr/>
        <p:txBody>
          <a:bodyPr/>
          <a:lstStyle/>
          <a:p>
            <a:pPr marL="0" indent="0">
              <a:buNone/>
            </a:pPr>
            <a:r>
              <a:rPr lang="en-GB" b="1" dirty="0" smtClean="0"/>
              <a:t>2. Nurses and Practice</a:t>
            </a:r>
          </a:p>
          <a:p>
            <a:r>
              <a:rPr lang="en-GB" dirty="0" smtClean="0"/>
              <a:t>Take personal responsibility and accountability for nursing practice by continual learning.</a:t>
            </a:r>
          </a:p>
          <a:p>
            <a:r>
              <a:rPr lang="en-GB" dirty="0" smtClean="0"/>
              <a:t>Maintains a standard of personal health such that the ability is not compromised. </a:t>
            </a:r>
          </a:p>
          <a:p>
            <a:r>
              <a:rPr lang="en-GB" dirty="0" smtClean="0"/>
              <a:t>Ensures the use of technology and scientific advances for the safety and wellbeing of the patient.</a:t>
            </a:r>
            <a:endParaRPr lang="en-GB" dirty="0"/>
          </a:p>
        </p:txBody>
      </p:sp>
    </p:spTree>
    <p:extLst>
      <p:ext uri="{BB962C8B-B14F-4D97-AF65-F5344CB8AC3E}">
        <p14:creationId xmlns:p14="http://schemas.microsoft.com/office/powerpoint/2010/main" val="248986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ICN CODE OF ETHICS </a:t>
            </a:r>
            <a:r>
              <a:rPr lang="en-GB" dirty="0" smtClean="0"/>
              <a:t>3</a:t>
            </a:r>
            <a:endParaRPr lang="en-GB" dirty="0"/>
          </a:p>
        </p:txBody>
      </p:sp>
      <p:sp>
        <p:nvSpPr>
          <p:cNvPr id="3" name="Content Placeholder 2"/>
          <p:cNvSpPr>
            <a:spLocks noGrp="1"/>
          </p:cNvSpPr>
          <p:nvPr>
            <p:ph idx="1"/>
          </p:nvPr>
        </p:nvSpPr>
        <p:spPr/>
        <p:txBody>
          <a:bodyPr/>
          <a:lstStyle/>
          <a:p>
            <a:pPr marL="0" indent="0">
              <a:buNone/>
            </a:pPr>
            <a:r>
              <a:rPr lang="en-GB" dirty="0" smtClean="0"/>
              <a:t>3. </a:t>
            </a:r>
            <a:r>
              <a:rPr lang="en-GB" b="1" dirty="0" smtClean="0"/>
              <a:t>Nurses and the Profession</a:t>
            </a:r>
          </a:p>
          <a:p>
            <a:r>
              <a:rPr lang="en-GB" dirty="0" smtClean="0"/>
              <a:t>Assumes the role of determining and implementing acceptable standards of clinical nursing practice, management and research</a:t>
            </a:r>
          </a:p>
          <a:p>
            <a:r>
              <a:rPr lang="en-GB" dirty="0" smtClean="0"/>
              <a:t>Active in developing a core-researched professional knowledge</a:t>
            </a:r>
            <a:endParaRPr lang="en-GB" dirty="0"/>
          </a:p>
        </p:txBody>
      </p:sp>
    </p:spTree>
    <p:extLst>
      <p:ext uri="{BB962C8B-B14F-4D97-AF65-F5344CB8AC3E}">
        <p14:creationId xmlns:p14="http://schemas.microsoft.com/office/powerpoint/2010/main" val="2609555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ICN CODE OF ETHICS </a:t>
            </a:r>
            <a:r>
              <a:rPr lang="en-GB" dirty="0" smtClean="0"/>
              <a:t>4</a:t>
            </a:r>
            <a:endParaRPr lang="en-GB" dirty="0"/>
          </a:p>
        </p:txBody>
      </p:sp>
      <p:sp>
        <p:nvSpPr>
          <p:cNvPr id="3" name="Content Placeholder 2"/>
          <p:cNvSpPr>
            <a:spLocks noGrp="1"/>
          </p:cNvSpPr>
          <p:nvPr>
            <p:ph idx="1"/>
          </p:nvPr>
        </p:nvSpPr>
        <p:spPr/>
        <p:txBody>
          <a:bodyPr/>
          <a:lstStyle/>
          <a:p>
            <a:pPr marL="0" indent="0">
              <a:buNone/>
            </a:pPr>
            <a:r>
              <a:rPr lang="en-GB" b="1" dirty="0" smtClean="0"/>
              <a:t>4. Nurses and Co-Workers</a:t>
            </a:r>
          </a:p>
          <a:p>
            <a:r>
              <a:rPr lang="en-GB" dirty="0" smtClean="0"/>
              <a:t>The nurse sustains a cooperative relationship with co-workers in nursing and other fields</a:t>
            </a:r>
          </a:p>
          <a:p>
            <a:r>
              <a:rPr lang="en-GB" dirty="0" smtClean="0"/>
              <a:t>The nurse takes appropriate action to safeguard individuals, family and communities when their health is endangered by a co-worker  or any other person.</a:t>
            </a:r>
            <a:endParaRPr lang="en-GB" dirty="0"/>
          </a:p>
        </p:txBody>
      </p:sp>
    </p:spTree>
    <p:extLst>
      <p:ext uri="{BB962C8B-B14F-4D97-AF65-F5344CB8AC3E}">
        <p14:creationId xmlns:p14="http://schemas.microsoft.com/office/powerpoint/2010/main" val="48510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APPROACHES TO QUALITY CARE</a:t>
            </a: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dirty="0" smtClean="0"/>
              <a:t>Clinical Governance: This is a system that organisations are accountable for continuously improving the quality of their services and safeguarding high standards of care. Or it is the high standard of care, transparent responsibility and accountability for those standards, and a constant dynamics of improvement</a:t>
            </a:r>
          </a:p>
          <a:p>
            <a:pPr marL="514350" indent="-514350">
              <a:buAutoNum type="arabicPeriod"/>
            </a:pPr>
            <a:r>
              <a:rPr lang="en-GB" dirty="0" smtClean="0"/>
              <a:t>Clinical Audit: Review of clinical performance, the refining of clinical practice as a result, and the measurement of performance against standards. A cyclical process of improving the quality of clinical care.</a:t>
            </a:r>
          </a:p>
          <a:p>
            <a:pPr marL="514350" indent="-514350">
              <a:buAutoNum type="arabicPeriod"/>
            </a:pPr>
            <a:r>
              <a:rPr lang="en-GB" dirty="0" smtClean="0"/>
              <a:t>Peer Review: A deliberate program aimed at review within peers in order to improve or learn from each other.</a:t>
            </a:r>
          </a:p>
        </p:txBody>
      </p:sp>
    </p:spTree>
    <p:extLst>
      <p:ext uri="{BB962C8B-B14F-4D97-AF65-F5344CB8AC3E}">
        <p14:creationId xmlns:p14="http://schemas.microsoft.com/office/powerpoint/2010/main" val="16774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SHIFTING</a:t>
            </a:r>
            <a:endParaRPr lang="en-GB" dirty="0"/>
          </a:p>
        </p:txBody>
      </p:sp>
      <p:sp>
        <p:nvSpPr>
          <p:cNvPr id="3" name="Content Placeholder 2"/>
          <p:cNvSpPr>
            <a:spLocks noGrp="1"/>
          </p:cNvSpPr>
          <p:nvPr>
            <p:ph idx="1"/>
          </p:nvPr>
        </p:nvSpPr>
        <p:spPr/>
        <p:txBody>
          <a:bodyPr>
            <a:normAutofit/>
          </a:bodyPr>
          <a:lstStyle/>
          <a:p>
            <a:r>
              <a:rPr lang="en-GB" dirty="0"/>
              <a:t>The most controversial subject among Health Professionals, especially in Nigeria is Task Shifting. This is a conscientious process designed to provide care by cadres of staff other than the ones purposely trained to undertake the responsibility. However, this is a temporary effort to address an imbalance, which can be corrected through policies of training and administrative re-alignment.</a:t>
            </a:r>
          </a:p>
          <a:p>
            <a:r>
              <a:rPr lang="en-GB" dirty="0"/>
              <a:t>The most important aspect of it is that some care is rendered to beneficiaries through an acceptable administrative process, which is aimed at being improved upon in time.</a:t>
            </a:r>
          </a:p>
          <a:p>
            <a:r>
              <a:rPr lang="en-GB" dirty="0"/>
              <a:t>Notable example is the Ethiopia, in which Nurses and Community Health Workers performed the works of doctors. The medical schools also shortened their training years in order to have a large number of doctors in a short period.</a:t>
            </a:r>
          </a:p>
        </p:txBody>
      </p:sp>
    </p:spTree>
    <p:extLst>
      <p:ext uri="{BB962C8B-B14F-4D97-AF65-F5344CB8AC3E}">
        <p14:creationId xmlns:p14="http://schemas.microsoft.com/office/powerpoint/2010/main" val="214632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a:t>
            </a:r>
            <a:endParaRPr lang="en-GB" dirty="0"/>
          </a:p>
        </p:txBody>
      </p:sp>
      <p:sp>
        <p:nvSpPr>
          <p:cNvPr id="3" name="Content Placeholder 2"/>
          <p:cNvSpPr>
            <a:spLocks noGrp="1"/>
          </p:cNvSpPr>
          <p:nvPr>
            <p:ph idx="1"/>
          </p:nvPr>
        </p:nvSpPr>
        <p:spPr/>
        <p:txBody>
          <a:bodyPr/>
          <a:lstStyle/>
          <a:p>
            <a:r>
              <a:rPr lang="en-GB" dirty="0" smtClean="0"/>
              <a:t>There is an urgent need to develop a culture of peer review. This can be in any of the following processes:</a:t>
            </a:r>
          </a:p>
          <a:p>
            <a:pPr marL="514350" indent="-514350">
              <a:buFont typeface="+mj-lt"/>
              <a:buAutoNum type="arabicPeriod"/>
            </a:pPr>
            <a:r>
              <a:rPr lang="en-GB" dirty="0" smtClean="0"/>
              <a:t>Annual review conference on quality of care in specific conditions.</a:t>
            </a:r>
          </a:p>
          <a:p>
            <a:pPr marL="514350" indent="-514350">
              <a:buFont typeface="+mj-lt"/>
              <a:buAutoNum type="arabicPeriod"/>
            </a:pPr>
            <a:r>
              <a:rPr lang="en-GB" dirty="0" smtClean="0"/>
              <a:t>Deliberate research work to improve certain nursing care or procedure</a:t>
            </a:r>
          </a:p>
          <a:p>
            <a:pPr marL="514350" indent="-514350">
              <a:buFont typeface="+mj-lt"/>
              <a:buAutoNum type="arabicPeriod"/>
            </a:pPr>
            <a:r>
              <a:rPr lang="en-GB" dirty="0" smtClean="0"/>
              <a:t>Organized study visits to hospitals that have good practice in an aspect of care</a:t>
            </a:r>
            <a:endParaRPr lang="en-GB" dirty="0"/>
          </a:p>
        </p:txBody>
      </p:sp>
    </p:spTree>
    <p:extLst>
      <p:ext uri="{BB962C8B-B14F-4D97-AF65-F5344CB8AC3E}">
        <p14:creationId xmlns:p14="http://schemas.microsoft.com/office/powerpoint/2010/main" val="426260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*Ethics: </a:t>
            </a:r>
          </a:p>
          <a:p>
            <a:pPr marL="0" indent="0">
              <a:buNone/>
            </a:pPr>
            <a:r>
              <a:rPr lang="en-GB" dirty="0" smtClean="0"/>
              <a:t>a. Moral Principles that govern a person’s behaviour or the conducting of an activity</a:t>
            </a:r>
          </a:p>
          <a:p>
            <a:pPr marL="0" indent="0">
              <a:buNone/>
            </a:pPr>
            <a:r>
              <a:rPr lang="en-GB" dirty="0" smtClean="0"/>
              <a:t>b. Rules of behaviour based on ideas about what is morally good or bad.</a:t>
            </a:r>
          </a:p>
          <a:p>
            <a:r>
              <a:rPr lang="en-GB" dirty="0" smtClean="0"/>
              <a:t>*Morals:</a:t>
            </a:r>
          </a:p>
          <a:p>
            <a:pPr marL="0" indent="0">
              <a:buNone/>
            </a:pPr>
            <a:r>
              <a:rPr lang="en-GB" dirty="0" smtClean="0"/>
              <a:t>Relating to or concerned with the principles or rules of right conduct or the distinction between right and wrong; ethical. </a:t>
            </a:r>
          </a:p>
          <a:p>
            <a:endParaRPr lang="en-GB" dirty="0"/>
          </a:p>
        </p:txBody>
      </p:sp>
    </p:spTree>
    <p:extLst>
      <p:ext uri="{BB962C8B-B14F-4D97-AF65-F5344CB8AC3E}">
        <p14:creationId xmlns:p14="http://schemas.microsoft.com/office/powerpoint/2010/main" val="327374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NURSE PRACTIONERS</a:t>
            </a:r>
            <a:endParaRPr lang="en-GB" dirty="0"/>
          </a:p>
        </p:txBody>
      </p:sp>
      <p:sp>
        <p:nvSpPr>
          <p:cNvPr id="3" name="Content Placeholder 2"/>
          <p:cNvSpPr>
            <a:spLocks noGrp="1"/>
          </p:cNvSpPr>
          <p:nvPr>
            <p:ph idx="1"/>
          </p:nvPr>
        </p:nvSpPr>
        <p:spPr/>
        <p:txBody>
          <a:bodyPr/>
          <a:lstStyle/>
          <a:p>
            <a:pPr marL="0" indent="0">
              <a:buNone/>
            </a:pPr>
            <a:r>
              <a:rPr lang="en-GB" dirty="0" smtClean="0"/>
              <a:t>In view of the low public perception of the Nurse and Nursing in Nigeria, it is time to push for an Act authorizing for Nurse Practitioners, as being practiced in many countries.</a:t>
            </a:r>
          </a:p>
          <a:p>
            <a:pPr marL="0" indent="0">
              <a:buNone/>
            </a:pPr>
            <a:r>
              <a:rPr lang="en-GB" dirty="0" smtClean="0"/>
              <a:t>This practitioners enables the nurse to take critical decisions in the medical sphere.</a:t>
            </a:r>
          </a:p>
          <a:p>
            <a:pPr marL="0" indent="0">
              <a:buNone/>
            </a:pPr>
            <a:r>
              <a:rPr lang="en-GB" dirty="0" smtClean="0"/>
              <a:t>However, this will test the character and ethics of the nurses in view of the adjusted role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42701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NANNM RESEARCH BANK</a:t>
            </a:r>
            <a:endParaRPr lang="en-GB" dirty="0"/>
          </a:p>
        </p:txBody>
      </p:sp>
      <p:sp>
        <p:nvSpPr>
          <p:cNvPr id="3" name="Content Placeholder 2"/>
          <p:cNvSpPr>
            <a:spLocks noGrp="1"/>
          </p:cNvSpPr>
          <p:nvPr>
            <p:ph idx="1"/>
          </p:nvPr>
        </p:nvSpPr>
        <p:spPr/>
        <p:txBody>
          <a:bodyPr/>
          <a:lstStyle/>
          <a:p>
            <a:pPr marL="0" indent="0">
              <a:buNone/>
            </a:pPr>
            <a:r>
              <a:rPr lang="en-GB" dirty="0" smtClean="0"/>
              <a:t>NANNM should commission several research works that will provide data bank nursing practice in Nigeria. There must be annual budget that is dedicated for findings into best practices in nursing. </a:t>
            </a:r>
          </a:p>
          <a:p>
            <a:pPr marL="0" indent="0">
              <a:buNone/>
            </a:pPr>
            <a:r>
              <a:rPr lang="en-GB" dirty="0" smtClean="0"/>
              <a:t>Given the peculiarity of Nigeria, in terms of population, low medical human and materials, equipment that can provide effective improvised services should be researched into.</a:t>
            </a:r>
            <a:endParaRPr lang="en-GB" dirty="0"/>
          </a:p>
        </p:txBody>
      </p:sp>
    </p:spTree>
    <p:extLst>
      <p:ext uri="{BB962C8B-B14F-4D97-AF65-F5344CB8AC3E}">
        <p14:creationId xmlns:p14="http://schemas.microsoft.com/office/powerpoint/2010/main" val="2027077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RE-STRATEGISING</a:t>
            </a:r>
            <a:endParaRPr lang="en-GB" dirty="0"/>
          </a:p>
        </p:txBody>
      </p:sp>
      <p:sp>
        <p:nvSpPr>
          <p:cNvPr id="3" name="Content Placeholder 2"/>
          <p:cNvSpPr>
            <a:spLocks noGrp="1"/>
          </p:cNvSpPr>
          <p:nvPr>
            <p:ph idx="1"/>
          </p:nvPr>
        </p:nvSpPr>
        <p:spPr/>
        <p:txBody>
          <a:bodyPr/>
          <a:lstStyle/>
          <a:p>
            <a:r>
              <a:rPr lang="en-GB" dirty="0" smtClean="0"/>
              <a:t>No matter how one looks at it, the best care practice in nursing have a strong behavioural component. This is because the whole concept of nursing is based on compassion, empathy and respect for values.</a:t>
            </a:r>
          </a:p>
          <a:p>
            <a:r>
              <a:rPr lang="en-GB" dirty="0" smtClean="0"/>
              <a:t>The contemporary stance of medical professionals in which it is devoid of holistic approach to patient care is a cause for serious concern</a:t>
            </a:r>
          </a:p>
          <a:p>
            <a:r>
              <a:rPr lang="en-GB" dirty="0" smtClean="0"/>
              <a:t>Nigeria’s nurse leaders must have a deliberate plan towards addressing conflicts within and without the nurse practitioners. For more than 20 years, a simple issue of graduate and non-graduate nurse role could not be resolved.</a:t>
            </a:r>
            <a:endParaRPr lang="en-GB" dirty="0"/>
          </a:p>
        </p:txBody>
      </p:sp>
    </p:spTree>
    <p:extLst>
      <p:ext uri="{BB962C8B-B14F-4D97-AF65-F5344CB8AC3E}">
        <p14:creationId xmlns:p14="http://schemas.microsoft.com/office/powerpoint/2010/main" val="1675867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RE-STRATEGISING 2</a:t>
            </a:r>
            <a:endParaRPr lang="en-GB" dirty="0"/>
          </a:p>
        </p:txBody>
      </p:sp>
      <p:sp>
        <p:nvSpPr>
          <p:cNvPr id="3" name="Content Placeholder 2"/>
          <p:cNvSpPr>
            <a:spLocks noGrp="1"/>
          </p:cNvSpPr>
          <p:nvPr>
            <p:ph idx="1"/>
          </p:nvPr>
        </p:nvSpPr>
        <p:spPr/>
        <p:txBody>
          <a:bodyPr/>
          <a:lstStyle/>
          <a:p>
            <a:r>
              <a:rPr lang="en-GB" dirty="0" smtClean="0"/>
              <a:t>Mostly due to self-serving factors the issue of degree in nursing has singularly divided nurses, high and low to the detriment of future progress in the country.</a:t>
            </a:r>
          </a:p>
          <a:p>
            <a:r>
              <a:rPr lang="en-GB" dirty="0" smtClean="0"/>
              <a:t>The first line of action is to design a united front that will recover the lost glory of nursing in the glare of public perception</a:t>
            </a:r>
            <a:endParaRPr lang="en-GB" dirty="0"/>
          </a:p>
        </p:txBody>
      </p:sp>
    </p:spTree>
    <p:extLst>
      <p:ext uri="{BB962C8B-B14F-4D97-AF65-F5344CB8AC3E}">
        <p14:creationId xmlns:p14="http://schemas.microsoft.com/office/powerpoint/2010/main" val="88409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Every profession holds fast on to its ethics as a source of its identity. The nurse must learn to keep to the nursing ethics, that is the only way that quality of care and best practices can be achieved.</a:t>
            </a:r>
            <a:endParaRPr lang="en-GB" dirty="0"/>
          </a:p>
        </p:txBody>
      </p:sp>
    </p:spTree>
    <p:extLst>
      <p:ext uri="{BB962C8B-B14F-4D97-AF65-F5344CB8AC3E}">
        <p14:creationId xmlns:p14="http://schemas.microsoft.com/office/powerpoint/2010/main" val="2631115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                           </a:t>
            </a:r>
            <a:r>
              <a:rPr lang="en-GB" sz="5400" dirty="0" smtClean="0"/>
              <a:t>THANK YOU</a:t>
            </a:r>
            <a:endParaRPr lang="en-GB" sz="5400" dirty="0"/>
          </a:p>
        </p:txBody>
      </p:sp>
    </p:spTree>
    <p:extLst>
      <p:ext uri="{BB962C8B-B14F-4D97-AF65-F5344CB8AC3E}">
        <p14:creationId xmlns:p14="http://schemas.microsoft.com/office/powerpoint/2010/main" val="349041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Ethics and Morals are embodiment of a way of life in a society.</a:t>
            </a:r>
          </a:p>
          <a:p>
            <a:r>
              <a:rPr lang="en-GB" dirty="0" smtClean="0"/>
              <a:t>Nursing care best practice can only evolve with the of community norms and values.</a:t>
            </a:r>
          </a:p>
          <a:p>
            <a:r>
              <a:rPr lang="en-GB" dirty="0" smtClean="0"/>
              <a:t>Contentment of care and rapid rehabilitation have strong correlation with the societal values.</a:t>
            </a:r>
          </a:p>
          <a:p>
            <a:pPr marL="0" indent="0">
              <a:buNone/>
            </a:pPr>
            <a:endParaRPr lang="en-GB" dirty="0" smtClean="0"/>
          </a:p>
          <a:p>
            <a:endParaRPr lang="en-GB" dirty="0"/>
          </a:p>
        </p:txBody>
      </p:sp>
    </p:spTree>
    <p:extLst>
      <p:ext uri="{BB962C8B-B14F-4D97-AF65-F5344CB8AC3E}">
        <p14:creationId xmlns:p14="http://schemas.microsoft.com/office/powerpoint/2010/main" val="38159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ETHICS: Definitions</a:t>
            </a:r>
            <a:endParaRPr lang="en-GB" dirty="0"/>
          </a:p>
        </p:txBody>
      </p:sp>
      <p:sp>
        <p:nvSpPr>
          <p:cNvPr id="3" name="Content Placeholder 2"/>
          <p:cNvSpPr>
            <a:spLocks noGrp="1"/>
          </p:cNvSpPr>
          <p:nvPr>
            <p:ph idx="1"/>
          </p:nvPr>
        </p:nvSpPr>
        <p:spPr/>
        <p:txBody>
          <a:bodyPr/>
          <a:lstStyle/>
          <a:p>
            <a:r>
              <a:rPr lang="en-GB" dirty="0" smtClean="0"/>
              <a:t>Nursing Ethics embodies respect for Human Rights, including right to life, dignity and to be treated with respect</a:t>
            </a:r>
          </a:p>
          <a:p>
            <a:r>
              <a:rPr lang="en-GB" dirty="0" smtClean="0"/>
              <a:t>A set of Moral and practical guidelines that influences Nursing decisions, whether big or small</a:t>
            </a:r>
          </a:p>
          <a:p>
            <a:r>
              <a:rPr lang="en-GB" dirty="0" smtClean="0"/>
              <a:t>Nursing Ethics shares many principles with Medical Ethics, such as beneficence, non-maleficence and respect for autonomy</a:t>
            </a:r>
            <a:endParaRPr lang="en-GB" dirty="0"/>
          </a:p>
        </p:txBody>
      </p:sp>
    </p:spTree>
    <p:extLst>
      <p:ext uri="{BB962C8B-B14F-4D97-AF65-F5344CB8AC3E}">
        <p14:creationId xmlns:p14="http://schemas.microsoft.com/office/powerpoint/2010/main" val="391415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PHYLOSOPHICAL ETHICS</a:t>
            </a:r>
            <a:endParaRPr lang="en-GB" dirty="0"/>
          </a:p>
        </p:txBody>
      </p:sp>
      <p:sp>
        <p:nvSpPr>
          <p:cNvPr id="3" name="Content Placeholder 2"/>
          <p:cNvSpPr>
            <a:spLocks noGrp="1"/>
          </p:cNvSpPr>
          <p:nvPr>
            <p:ph idx="1"/>
          </p:nvPr>
        </p:nvSpPr>
        <p:spPr/>
        <p:txBody>
          <a:bodyPr/>
          <a:lstStyle/>
          <a:p>
            <a:pPr marL="0" indent="0">
              <a:buNone/>
            </a:pPr>
            <a:r>
              <a:rPr lang="en-GB" dirty="0" smtClean="0"/>
              <a:t>There are </a:t>
            </a:r>
            <a:r>
              <a:rPr lang="en-GB" dirty="0"/>
              <a:t>3 major Ethical </a:t>
            </a:r>
            <a:r>
              <a:rPr lang="en-GB" dirty="0" smtClean="0"/>
              <a:t>perspective </a:t>
            </a:r>
          </a:p>
          <a:p>
            <a:r>
              <a:rPr lang="en-GB" dirty="0" smtClean="0"/>
              <a:t>Consequentialism</a:t>
            </a:r>
            <a:endParaRPr lang="en-GB" dirty="0"/>
          </a:p>
          <a:p>
            <a:r>
              <a:rPr lang="en-GB" dirty="0"/>
              <a:t>Liberalism</a:t>
            </a:r>
          </a:p>
          <a:p>
            <a:r>
              <a:rPr lang="en-GB" dirty="0"/>
              <a:t>Communitarianism</a:t>
            </a:r>
          </a:p>
        </p:txBody>
      </p:sp>
    </p:spTree>
    <p:extLst>
      <p:ext uri="{BB962C8B-B14F-4D97-AF65-F5344CB8AC3E}">
        <p14:creationId xmlns:p14="http://schemas.microsoft.com/office/powerpoint/2010/main" val="141193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CONSEQUENTIALISM</a:t>
            </a:r>
            <a:endParaRPr lang="en-GB" dirty="0"/>
          </a:p>
        </p:txBody>
      </p:sp>
      <p:sp>
        <p:nvSpPr>
          <p:cNvPr id="3" name="Content Placeholder 2"/>
          <p:cNvSpPr>
            <a:spLocks noGrp="1"/>
          </p:cNvSpPr>
          <p:nvPr>
            <p:ph idx="1"/>
          </p:nvPr>
        </p:nvSpPr>
        <p:spPr/>
        <p:txBody>
          <a:bodyPr/>
          <a:lstStyle/>
          <a:p>
            <a:r>
              <a:rPr lang="en-GB" dirty="0"/>
              <a:t>We judge a policy by its end results. That is, do the ends justify the means? There are two ways of judging consequentialism intellectually. This is referred to as Utilitarianism. Thus there are </a:t>
            </a:r>
          </a:p>
          <a:p>
            <a:r>
              <a:rPr lang="en-GB" dirty="0"/>
              <a:t>Subjective Utilitarianism</a:t>
            </a:r>
          </a:p>
          <a:p>
            <a:r>
              <a:rPr lang="en-GB" dirty="0"/>
              <a:t>Objective Utilitarianism</a:t>
            </a:r>
          </a:p>
        </p:txBody>
      </p:sp>
    </p:spTree>
    <p:extLst>
      <p:ext uri="{BB962C8B-B14F-4D97-AF65-F5344CB8AC3E}">
        <p14:creationId xmlns:p14="http://schemas.microsoft.com/office/powerpoint/2010/main" val="3810845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SUBJECTIVE UTILITARIANISM</a:t>
            </a:r>
            <a:endParaRPr lang="en-GB" dirty="0"/>
          </a:p>
        </p:txBody>
      </p:sp>
      <p:sp>
        <p:nvSpPr>
          <p:cNvPr id="3" name="Content Placeholder 2"/>
          <p:cNvSpPr>
            <a:spLocks noGrp="1"/>
          </p:cNvSpPr>
          <p:nvPr>
            <p:ph idx="1"/>
          </p:nvPr>
        </p:nvSpPr>
        <p:spPr/>
        <p:txBody>
          <a:bodyPr/>
          <a:lstStyle/>
          <a:p>
            <a:r>
              <a:rPr lang="en-GB" dirty="0"/>
              <a:t>This is based on the believe of an English Philosopher Jeremy Bentham who said that individuals could best judge for themselves what makes them happy. He argued that people experience different levels of UTILITY, depending on their taste and preferences.  Therefore to evaluate performance of the health care system, you have to ask every individual their level of utility.</a:t>
            </a:r>
          </a:p>
        </p:txBody>
      </p:sp>
    </p:spTree>
    <p:extLst>
      <p:ext uri="{BB962C8B-B14F-4D97-AF65-F5344CB8AC3E}">
        <p14:creationId xmlns:p14="http://schemas.microsoft.com/office/powerpoint/2010/main" val="406594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SUBJECTIVE UTILITARIANISM</a:t>
            </a:r>
          </a:p>
        </p:txBody>
      </p:sp>
      <p:sp>
        <p:nvSpPr>
          <p:cNvPr id="3" name="Content Placeholder 2"/>
          <p:cNvSpPr>
            <a:spLocks noGrp="1"/>
          </p:cNvSpPr>
          <p:nvPr>
            <p:ph idx="1"/>
          </p:nvPr>
        </p:nvSpPr>
        <p:spPr/>
        <p:txBody>
          <a:bodyPr/>
          <a:lstStyle/>
          <a:p>
            <a:r>
              <a:rPr lang="en-GB" dirty="0"/>
              <a:t>In these aspects Utilitarianism is a radical concept, because it implies that all individuals matter, and they matter equally.</a:t>
            </a:r>
          </a:p>
          <a:p>
            <a:r>
              <a:rPr lang="en-GB" dirty="0"/>
              <a:t>But Economists takes this a little further, in terms of cost-benefit analysis. </a:t>
            </a:r>
          </a:p>
        </p:txBody>
      </p:sp>
    </p:spTree>
    <p:extLst>
      <p:ext uri="{BB962C8B-B14F-4D97-AF65-F5344CB8AC3E}">
        <p14:creationId xmlns:p14="http://schemas.microsoft.com/office/powerpoint/2010/main" val="319969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 UTILITARIANISM</a:t>
            </a:r>
            <a:endParaRPr lang="en-GB" dirty="0"/>
          </a:p>
        </p:txBody>
      </p:sp>
      <p:sp>
        <p:nvSpPr>
          <p:cNvPr id="3" name="Content Placeholder 2"/>
          <p:cNvSpPr>
            <a:spLocks noGrp="1"/>
          </p:cNvSpPr>
          <p:nvPr>
            <p:ph idx="1"/>
          </p:nvPr>
        </p:nvSpPr>
        <p:spPr/>
        <p:txBody>
          <a:bodyPr/>
          <a:lstStyle/>
          <a:p>
            <a:r>
              <a:rPr lang="en-GB" dirty="0"/>
              <a:t>This is the use of a single or agreed index by experts to determine objectively everyone’s well-being.</a:t>
            </a:r>
          </a:p>
          <a:p>
            <a:r>
              <a:rPr lang="en-GB" dirty="0"/>
              <a:t>This centralizes what Bentham seeks to decentralize.</a:t>
            </a:r>
          </a:p>
          <a:p>
            <a:r>
              <a:rPr lang="en-GB" dirty="0"/>
              <a:t>E.g. One patient may prefer shorter life in the face of a debilitating illness, while another may demand the termination of life. Objective tends to evaluate consequences using a single index.</a:t>
            </a:r>
          </a:p>
        </p:txBody>
      </p:sp>
    </p:spTree>
    <p:extLst>
      <p:ext uri="{BB962C8B-B14F-4D97-AF65-F5344CB8AC3E}">
        <p14:creationId xmlns:p14="http://schemas.microsoft.com/office/powerpoint/2010/main" val="655970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173</TotalTime>
  <Words>1410</Words>
  <Application>Microsoft Office PowerPoint</Application>
  <PresentationFormat>Custom</PresentationFormat>
  <Paragraphs>99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Integral</vt:lpstr>
      <vt:lpstr>NURSING ETHICS: A Tool For Quality Care</vt:lpstr>
      <vt:lpstr>INTRODUCTION</vt:lpstr>
      <vt:lpstr>INTRODUCTION</vt:lpstr>
      <vt:lpstr>NURSING ETHICS: Definitions</vt:lpstr>
      <vt:lpstr>PHYLOSOPHICAL ETHICS</vt:lpstr>
      <vt:lpstr>CONSEQUENTIALISM</vt:lpstr>
      <vt:lpstr>SUBJECTIVE UTILITARIANISM</vt:lpstr>
      <vt:lpstr>SUBJECTIVE UTILITARIANISM</vt:lpstr>
      <vt:lpstr>OBJECTIVE UTILITARIANISM</vt:lpstr>
      <vt:lpstr>OBJECTIVE UTILITARIANISM 2</vt:lpstr>
      <vt:lpstr>LIBERALISM</vt:lpstr>
      <vt:lpstr>COMMUNITARIANISM</vt:lpstr>
      <vt:lpstr>ICN CODE OF ETHICS </vt:lpstr>
      <vt:lpstr>ICN CODE OF ETHICS 2</vt:lpstr>
      <vt:lpstr>ICN CODE OF ETHICS 3</vt:lpstr>
      <vt:lpstr>ICN CODE OF ETHICS 4</vt:lpstr>
      <vt:lpstr>APPROACHES TO QUALITY CARE</vt:lpstr>
      <vt:lpstr>TASK SHIFTING</vt:lpstr>
      <vt:lpstr>PEER REVIEW</vt:lpstr>
      <vt:lpstr>NURSE PRACTIONERS</vt:lpstr>
      <vt:lpstr>NANNM RESEARCH BANK</vt:lpstr>
      <vt:lpstr>RE-STRATEGISING</vt:lpstr>
      <vt:lpstr>RE-STRATEGISING 2</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ETHICS: A Tool For Quality Care</dc:title>
  <dc:creator>abdulsalam bala</dc:creator>
  <cp:lastModifiedBy>WUMI</cp:lastModifiedBy>
  <cp:revision>19</cp:revision>
  <dcterms:created xsi:type="dcterms:W3CDTF">2015-12-08T15:26:39Z</dcterms:created>
  <dcterms:modified xsi:type="dcterms:W3CDTF">2015-12-14T11:19:59Z</dcterms:modified>
</cp:coreProperties>
</file>