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embeddedFontLst>
    <p:embeddedFont>
      <p:font typeface="Verdana" panose="020B0604030504040204" pitchFamily="34" charset="0"/>
      <p:regular r:id="rId35"/>
      <p:bold r:id="rId36"/>
      <p:italic r:id="rId37"/>
      <p:boldItalic r:id="rId38"/>
    </p:embeddedFont>
    <p:embeddedFont>
      <p:font typeface="Wingdings 2" panose="05020102010507070707" pitchFamily="18" charset="2"/>
      <p:regular r:id="rId39"/>
    </p:embeddedFont>
    <p:embeddedFont>
      <p:font typeface="Lucida Sans Unicode" panose="020B0602030504020204" pitchFamily="34" charset="0"/>
      <p:regular r:id="rId40"/>
    </p:embeddedFont>
    <p:embeddedFont>
      <p:font typeface="Wingdings 3" panose="05040102010807070707" pitchFamily="18" charset="2"/>
      <p:regular r:id="rId41"/>
    </p:embeddedFont>
    <p:embeddedFont>
      <p:font typeface="Tahoma" panose="020B0604030504040204" pitchFamily="34" charset="0"/>
      <p:regular r:id="rId42"/>
      <p:bold r:id="rId4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56"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8.fntdata"/><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4.fntdata"/><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3.fntdata"/><Relationship Id="rId40" Type="http://schemas.openxmlformats.org/officeDocument/2006/relationships/font" Target="fonts/font6.fntdata"/><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1.fntdata"/><Relationship Id="rId43" Type="http://schemas.openxmlformats.org/officeDocument/2006/relationships/font" Target="fonts/font9.fntdata"/></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FD89C87-D53B-4584-89ED-F20A3E9F74F4}" type="datetimeFigureOut">
              <a:rPr lang="en-US" smtClean="0"/>
              <a:t>5/9/2018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E156857-A3AB-4B3D-9ED0-8C61C08AFAC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D89C87-D53B-4584-89ED-F20A3E9F74F4}"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56857-A3AB-4B3D-9ED0-8C61C08AFA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D89C87-D53B-4584-89ED-F20A3E9F74F4}"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56857-A3AB-4B3D-9ED0-8C61C08AFAC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D89C87-D53B-4584-89ED-F20A3E9F74F4}"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56857-A3AB-4B3D-9ED0-8C61C08AFAC0}"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FD89C87-D53B-4584-89ED-F20A3E9F74F4}"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56857-A3AB-4B3D-9ED0-8C61C08AFAC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FD89C87-D53B-4584-89ED-F20A3E9F74F4}"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56857-A3AB-4B3D-9ED0-8C61C08AFAC0}"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FD89C87-D53B-4584-89ED-F20A3E9F74F4}" type="datetimeFigureOut">
              <a:rPr lang="en-US" smtClean="0"/>
              <a:t>5/9/2018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156857-A3AB-4B3D-9ED0-8C61C08AFAC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FD89C87-D53B-4584-89ED-F20A3E9F74F4}" type="datetimeFigureOut">
              <a:rPr lang="en-US" smtClean="0"/>
              <a:t>5/9/2018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156857-A3AB-4B3D-9ED0-8C61C08AFAC0}"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89C87-D53B-4584-89ED-F20A3E9F74F4}" type="datetimeFigureOut">
              <a:rPr lang="en-US" smtClean="0"/>
              <a:t>5/9/2018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156857-A3AB-4B3D-9ED0-8C61C08AFA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FD89C87-D53B-4584-89ED-F20A3E9F74F4}"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56857-A3AB-4B3D-9ED0-8C61C08AFAC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FD89C87-D53B-4584-89ED-F20A3E9F74F4}" type="datetimeFigureOut">
              <a:rPr lang="en-US" smtClean="0"/>
              <a:t>5/9/2018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E156857-A3AB-4B3D-9ED0-8C61C08AFAC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FD89C87-D53B-4584-89ED-F20A3E9F74F4}" type="datetimeFigureOut">
              <a:rPr lang="en-US" smtClean="0"/>
              <a:t>5/9/2018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E156857-A3AB-4B3D-9ED0-8C61C08AFAC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ohnshamat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2438400"/>
          </a:xfrm>
        </p:spPr>
        <p:txBody>
          <a:bodyPr>
            <a:normAutofit fontScale="90000"/>
          </a:bodyPr>
          <a:lstStyle/>
          <a:p>
            <a:r>
              <a:rPr lang="en-US" b="1" dirty="0">
                <a:latin typeface="Tahoma" pitchFamily="34" charset="0"/>
                <a:cs typeface="Tahoma" pitchFamily="34" charset="0"/>
              </a:rPr>
              <a:t>NURSING PRACTICE AND THE LAW: THE NEED FOR EFFECTIVE GROOMING</a:t>
            </a:r>
            <a:br>
              <a:rPr lang="en-US" dirty="0"/>
            </a:br>
            <a:endParaRPr lang="en-US" dirty="0"/>
          </a:p>
        </p:txBody>
      </p:sp>
      <p:sp>
        <p:nvSpPr>
          <p:cNvPr id="3" name="Subtitle 2"/>
          <p:cNvSpPr>
            <a:spLocks noGrp="1"/>
          </p:cNvSpPr>
          <p:nvPr>
            <p:ph type="subTitle" idx="1"/>
          </p:nvPr>
        </p:nvSpPr>
        <p:spPr>
          <a:xfrm>
            <a:off x="661182" y="2363372"/>
            <a:ext cx="8004516" cy="4023360"/>
          </a:xfrm>
        </p:spPr>
        <p:txBody>
          <a:bodyPr>
            <a:normAutofit/>
          </a:bodyPr>
          <a:lstStyle/>
          <a:p>
            <a:pPr algn="ctr"/>
            <a:r>
              <a:rPr lang="en-US" sz="2000" dirty="0">
                <a:solidFill>
                  <a:srgbClr val="FF0000"/>
                </a:solidFill>
              </a:rPr>
              <a:t>BEING A TEXT OF PAPER PRESENTATION AT INTRENATIONAL NURSES WEEK 2018 ORGANIZED BY NATIONAL ASSOCIATION OF NIGERIAN NURSES AND MIDWIVES, HELD AT ABUJA, NIGERIA.</a:t>
            </a:r>
            <a:endParaRPr lang="en-US" dirty="0">
              <a:solidFill>
                <a:srgbClr val="FF0000"/>
              </a:solidFill>
            </a:endParaRPr>
          </a:p>
          <a:p>
            <a:pPr algn="ctr"/>
            <a:r>
              <a:rPr lang="en-US" b="1" dirty="0">
                <a:solidFill>
                  <a:schemeClr val="tx1"/>
                </a:solidFill>
              </a:rPr>
              <a:t>BY</a:t>
            </a:r>
            <a:endParaRPr lang="en-US" dirty="0">
              <a:solidFill>
                <a:schemeClr val="tx1"/>
              </a:solidFill>
            </a:endParaRPr>
          </a:p>
          <a:p>
            <a:pPr algn="ctr"/>
            <a:r>
              <a:rPr lang="en-US" sz="2000" b="1" dirty="0">
                <a:solidFill>
                  <a:schemeClr val="tx1"/>
                </a:solidFill>
              </a:rPr>
              <a:t>BARR. (NURSE) JOHN Y. SHAMATA</a:t>
            </a:r>
            <a:r>
              <a:rPr lang="en-US" b="1" dirty="0">
                <a:solidFill>
                  <a:schemeClr val="tx1"/>
                </a:solidFill>
              </a:rPr>
              <a:t> </a:t>
            </a:r>
            <a:r>
              <a:rPr lang="en-US" sz="1800" b="1" dirty="0">
                <a:solidFill>
                  <a:schemeClr val="tx1"/>
                </a:solidFill>
              </a:rPr>
              <a:t>(LLB, BL, RN, BNSC, MSC.)</a:t>
            </a:r>
            <a:endParaRPr lang="en-US" b="1" dirty="0">
              <a:solidFill>
                <a:schemeClr val="tx1"/>
              </a:solidFill>
            </a:endParaRPr>
          </a:p>
          <a:p>
            <a:pPr algn="ctr"/>
            <a:r>
              <a:rPr lang="en-US" sz="2400" b="1" dirty="0">
                <a:solidFill>
                  <a:schemeClr val="tx1"/>
                </a:solidFill>
              </a:rPr>
              <a:t>08024102205 </a:t>
            </a:r>
            <a:r>
              <a:rPr lang="en-US" sz="2400" b="1" dirty="0">
                <a:solidFill>
                  <a:schemeClr val="tx1"/>
                </a:solidFill>
                <a:hlinkClick r:id="rId2"/>
              </a:rPr>
              <a:t>johnshamata@gmail.com</a:t>
            </a:r>
            <a:r>
              <a:rPr lang="en-US" b="1" dirty="0">
                <a:solidFill>
                  <a:schemeClr val="tx1"/>
                </a:solidFill>
              </a:rPr>
              <a:t> </a:t>
            </a:r>
            <a:endParaRPr lang="en-US" dirty="0">
              <a:solidFill>
                <a:schemeClr val="tx1"/>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382000" cy="5562600"/>
          </a:xfrm>
        </p:spPr>
        <p:txBody>
          <a:bodyPr>
            <a:normAutofit/>
          </a:bodyPr>
          <a:lstStyle/>
          <a:p>
            <a:r>
              <a:rPr lang="en-US" dirty="0"/>
              <a:t>Registered nurses (RNs) utilize evidence-based nursing knowledge and professional nursing judgment to assess health needs, provide nursing care, educate clients and support individuals to manage their health holistically. </a:t>
            </a:r>
          </a:p>
          <a:p>
            <a:r>
              <a:rPr lang="en-US" dirty="0"/>
              <a:t>They practice in collaboration with other healthcare professionals. They are accountable for their scope of practice including the supervision and delegation of nursing activities to the enrolled nurses. </a:t>
            </a:r>
          </a:p>
          <a:p>
            <a:r>
              <a:rPr lang="en-US" dirty="0"/>
              <a:t>RNs may practice in a variety of clinical contexts depending on their education preparation and practice experience.</a:t>
            </a:r>
          </a:p>
          <a:p>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lang="en-US" b="1" dirty="0"/>
              <a:t>NURSING PRACTICE</a:t>
            </a:r>
            <a:br>
              <a:rPr lang="en-US" dirty="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218" y="304800"/>
            <a:ext cx="8662182" cy="6400800"/>
          </a:xfrm>
        </p:spPr>
        <p:txBody>
          <a:bodyPr>
            <a:normAutofit fontScale="92500" lnSpcReduction="20000"/>
          </a:bodyPr>
          <a:lstStyle/>
          <a:p>
            <a:r>
              <a:rPr lang="en-US" dirty="0"/>
              <a:t>Nursing care approaches which Nigerian nurses have used to organize their activity traditionally and until now include: case nursing, functional nursing, primary care nursing and team nursing. Of these four models of nursing care delivery, the most prevalent in most health in-situations in Nigeria and the most preferred is the functional approach. </a:t>
            </a:r>
          </a:p>
          <a:p>
            <a:r>
              <a:rPr lang="en-US" dirty="0"/>
              <a:t>This method of care does not individualize care and it robs the nurse of developing skills in planning, implementing and evaluating care given to individual patients and it lacks continuity and holistic approach to care. </a:t>
            </a:r>
          </a:p>
          <a:p>
            <a:r>
              <a:rPr lang="en-US" dirty="0"/>
              <a:t>This has a negative impact on best practices, standards and quality of care rendered. </a:t>
            </a:r>
          </a:p>
          <a:p>
            <a:r>
              <a:rPr lang="en-US" dirty="0"/>
              <a:t>The need for nurses to adopt other care approaches has there-fore become more compelling so that the care rendered can be of quality. </a:t>
            </a:r>
          </a:p>
          <a:p>
            <a:r>
              <a:rPr lang="en-US" dirty="0"/>
              <a:t>The situation is worsened with acute staff shortage on the wards.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77500" lnSpcReduction="20000"/>
          </a:bodyPr>
          <a:lstStyle/>
          <a:p>
            <a:r>
              <a:rPr lang="en-US" dirty="0"/>
              <a:t>Prof A.O. </a:t>
            </a:r>
            <a:r>
              <a:rPr lang="en-US" dirty="0" err="1"/>
              <a:t>Ojo</a:t>
            </a:r>
            <a:r>
              <a:rPr lang="en-US" dirty="0"/>
              <a:t> in his inaugural lecture at </a:t>
            </a:r>
            <a:r>
              <a:rPr lang="en-US" dirty="0" err="1"/>
              <a:t>Igbinedion</a:t>
            </a:r>
            <a:r>
              <a:rPr lang="en-US" dirty="0"/>
              <a:t> University, Okada recently, x-rayed nursing care challenges in Nigeria. </a:t>
            </a:r>
          </a:p>
          <a:p>
            <a:r>
              <a:rPr lang="en-US" dirty="0"/>
              <a:t>These according to him include the fact that the educational level of these nurses affects proper understanding and utilization of the most current concepts in nursing such as nursing process, evidence-based practice, best practices, advanced nursing practice and reflective practice etc. which are designed to improve quality of care rendered by nurses globally. </a:t>
            </a:r>
          </a:p>
          <a:p>
            <a:r>
              <a:rPr lang="en-US" dirty="0"/>
              <a:t>That nurses themselves were slow in embracing university education thereby limiting their opportunities for progress and slow down the rate of improvement of care they render. </a:t>
            </a:r>
          </a:p>
          <a:p>
            <a:r>
              <a:rPr lang="en-US" dirty="0"/>
              <a:t>In addition, governments’ cost saving practice for minimum staff for minimum work in health care delivery system endangers the health of the citizens as standards and quality are low. </a:t>
            </a:r>
          </a:p>
          <a:p>
            <a:r>
              <a:rPr lang="en-US" dirty="0"/>
              <a:t>All these factors are negatively impacting on the quality of care rendered by nurses. In view of these challenges, re-envisioning of nursing education and practice is the panacea.</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610600" cy="4913142"/>
          </a:xfrm>
        </p:spPr>
        <p:txBody>
          <a:bodyPr>
            <a:normAutofit fontScale="92500"/>
          </a:bodyPr>
          <a:lstStyle/>
          <a:p>
            <a:pPr hangingPunct="0"/>
            <a:r>
              <a:rPr lang="en-US" dirty="0"/>
              <a:t>The Core Competencies are organized into 4 domains. </a:t>
            </a:r>
          </a:p>
          <a:p>
            <a:pPr hangingPunct="0"/>
            <a:r>
              <a:rPr lang="en-US" dirty="0"/>
              <a:t>Each domain has associated competency standards, with each standard representing a major function/functional area to be performed by a RN.</a:t>
            </a:r>
          </a:p>
          <a:p>
            <a:pPr lvl="0"/>
            <a:r>
              <a:rPr lang="en-US" dirty="0"/>
              <a:t>Competence Domain 1: Professional, Legal and Ethical Nursing Practice</a:t>
            </a:r>
          </a:p>
          <a:p>
            <a:pPr lvl="0"/>
            <a:r>
              <a:rPr lang="en-US" dirty="0"/>
              <a:t>Competence Domain 2: Management of Care</a:t>
            </a:r>
          </a:p>
          <a:p>
            <a:pPr lvl="0"/>
            <a:r>
              <a:rPr lang="en-US" dirty="0"/>
              <a:t>Competence Domain 3: Leadership and Nursing Management</a:t>
            </a:r>
          </a:p>
          <a:p>
            <a:pPr lvl="0"/>
            <a:r>
              <a:rPr lang="en-US" dirty="0"/>
              <a:t>Competence Domain 4: Professional Development</a:t>
            </a:r>
          </a:p>
          <a:p>
            <a:endParaRPr lang="en-US" dirty="0"/>
          </a:p>
        </p:txBody>
      </p:sp>
      <p:sp>
        <p:nvSpPr>
          <p:cNvPr id="2" name="Title 1"/>
          <p:cNvSpPr>
            <a:spLocks noGrp="1"/>
          </p:cNvSpPr>
          <p:nvPr>
            <p:ph type="title"/>
          </p:nvPr>
        </p:nvSpPr>
        <p:spPr/>
        <p:txBody>
          <a:bodyPr/>
          <a:lstStyle/>
          <a:p>
            <a:r>
              <a:rPr lang="en-US" dirty="0"/>
              <a:t>Core nursing competences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97280"/>
            <a:ext cx="8229600" cy="5455920"/>
          </a:xfrm>
        </p:spPr>
        <p:txBody>
          <a:bodyPr>
            <a:normAutofit/>
          </a:bodyPr>
          <a:lstStyle/>
          <a:p>
            <a:r>
              <a:rPr lang="en-US" dirty="0"/>
              <a:t>In Nigeria, the Nursing and Midwifery (Registration etc.) Act of Cap, N143 Laws of the Federation of Nigeria 2004 provides that the Nursing and Midwifery Council of Nigeria is the only legal, administrative and statutory body charged with the responsibility to regulate the standards of Nursing and Midwifery practice and code of conduct in the country. </a:t>
            </a:r>
          </a:p>
          <a:p>
            <a:r>
              <a:rPr lang="en-US" dirty="0"/>
              <a:t>This statute which relates to the ethical Nurse and patient relationship is mostly universal in nature.</a:t>
            </a:r>
          </a:p>
          <a:p>
            <a:endParaRPr lang="en-US" dirty="0"/>
          </a:p>
        </p:txBody>
      </p:sp>
      <p:sp>
        <p:nvSpPr>
          <p:cNvPr id="2" name="Title 1"/>
          <p:cNvSpPr>
            <a:spLocks noGrp="1"/>
          </p:cNvSpPr>
          <p:nvPr>
            <p:ph type="title"/>
          </p:nvPr>
        </p:nvSpPr>
        <p:spPr>
          <a:xfrm>
            <a:off x="457200" y="274638"/>
            <a:ext cx="8229600" cy="738236"/>
          </a:xfrm>
        </p:spPr>
        <p:txBody>
          <a:bodyPr>
            <a:normAutofit fontScale="90000"/>
          </a:bodyPr>
          <a:lstStyle/>
          <a:p>
            <a:br>
              <a:rPr lang="en-US" b="1" dirty="0"/>
            </a:br>
            <a:r>
              <a:rPr lang="en-US" b="1" dirty="0"/>
              <a:t>REGULATION OF NURSING PRACTICE</a:t>
            </a:r>
            <a:br>
              <a:rPr lang="en-US" dirty="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11348"/>
            <a:ext cx="8229600" cy="5458264"/>
          </a:xfrm>
        </p:spPr>
        <p:txBody>
          <a:bodyPr>
            <a:normAutofit fontScale="92500"/>
          </a:bodyPr>
          <a:lstStyle/>
          <a:p>
            <a:r>
              <a:rPr lang="en-US" dirty="0"/>
              <a:t>Determining what standards of knowledge and skill are to be attained by persons seeking to become members of the profession.</a:t>
            </a:r>
          </a:p>
          <a:p>
            <a:r>
              <a:rPr lang="en-US" dirty="0"/>
              <a:t>Securing in accordance with the provisions of this Act the establishment and maintenance of a register of persons entitled to practice the profession</a:t>
            </a:r>
          </a:p>
          <a:p>
            <a:r>
              <a:rPr lang="en-US" dirty="0"/>
              <a:t>Regulating and controlling the practice of the profession in all its ramifications</a:t>
            </a:r>
          </a:p>
          <a:p>
            <a:r>
              <a:rPr lang="en-US" dirty="0"/>
              <a:t>Maintaining, in accordance with this Act, of discipline within the profession and</a:t>
            </a:r>
          </a:p>
          <a:p>
            <a:r>
              <a:rPr lang="en-US" dirty="0"/>
              <a:t>Performing the other functions conferred upon the Council by this Act.</a:t>
            </a:r>
          </a:p>
        </p:txBody>
      </p:sp>
      <p:sp>
        <p:nvSpPr>
          <p:cNvPr id="2" name="Title 1"/>
          <p:cNvSpPr>
            <a:spLocks noGrp="1"/>
          </p:cNvSpPr>
          <p:nvPr>
            <p:ph type="title"/>
          </p:nvPr>
        </p:nvSpPr>
        <p:spPr>
          <a:xfrm>
            <a:off x="457200" y="274638"/>
            <a:ext cx="8229600" cy="792162"/>
          </a:xfrm>
        </p:spPr>
        <p:txBody>
          <a:bodyPr>
            <a:normAutofit fontScale="90000"/>
          </a:bodyPr>
          <a:lstStyle/>
          <a:p>
            <a:br>
              <a:rPr lang="en-US" sz="3600" b="1" i="1" dirty="0"/>
            </a:br>
            <a:r>
              <a:rPr lang="en-US" sz="3600" b="1" i="1" dirty="0"/>
              <a:t>The Council has the following general duties</a:t>
            </a:r>
            <a:br>
              <a:rPr lang="en-US" dirty="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86400"/>
          </a:xfrm>
        </p:spPr>
        <p:txBody>
          <a:bodyPr/>
          <a:lstStyle/>
          <a:p>
            <a:pPr fontAlgn="base"/>
            <a:r>
              <a:rPr lang="en-US" dirty="0"/>
              <a:t>Some unethical behaviors constituting misconduct, for which Nurses and Midwives can be removed or suspended from the professional register, are listed as follows:</a:t>
            </a:r>
          </a:p>
          <a:p>
            <a:pPr lvl="0" fontAlgn="base"/>
            <a:r>
              <a:rPr lang="en-US" dirty="0"/>
              <a:t>1. A Nurse should take instructions from a doctor and act strictly on the instructions given.   </a:t>
            </a:r>
          </a:p>
          <a:p>
            <a:pPr fontAlgn="base"/>
            <a:r>
              <a:rPr lang="en-US" dirty="0"/>
              <a:t>(BARNETT v CHELSEA AND KESSINGTON HOSPITAL MANAGEMENT COMMITTEE) (1969) 1 QB 428).</a:t>
            </a:r>
          </a:p>
        </p:txBody>
      </p:sp>
      <p:sp>
        <p:nvSpPr>
          <p:cNvPr id="2" name="Title 1"/>
          <p:cNvSpPr>
            <a:spLocks noGrp="1"/>
          </p:cNvSpPr>
          <p:nvPr>
            <p:ph type="title"/>
          </p:nvPr>
        </p:nvSpPr>
        <p:spPr>
          <a:xfrm>
            <a:off x="457200" y="274638"/>
            <a:ext cx="8229600" cy="715962"/>
          </a:xfrm>
        </p:spPr>
        <p:txBody>
          <a:bodyPr>
            <a:normAutofit fontScale="90000"/>
          </a:bodyPr>
          <a:lstStyle/>
          <a:p>
            <a:r>
              <a:rPr lang="en-US" sz="2800" b="1" dirty="0"/>
              <a:t>SOME UNETHICAL BEHAVIORS IN NURSING PRACTICE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lstStyle/>
          <a:p>
            <a:r>
              <a:rPr lang="en-US" dirty="0"/>
              <a:t>2. A Nurse should not divulge or disclose personal information she receives from the patient to a third party, or else that will be infringing on his right of privacy</a:t>
            </a:r>
          </a:p>
          <a:p>
            <a:r>
              <a:rPr lang="en-US" dirty="0"/>
              <a:t>3. A patient should understand what he is getting into. It is therefore wrong for a Nurse to harbor the erroneous impression that patients cannot understand medical information.</a:t>
            </a:r>
          </a:p>
          <a:p>
            <a:r>
              <a:rPr lang="en-US" dirty="0"/>
              <a:t>4. It is an unethical for a Nurse to label and stigmatize a patient with the disease or ailment affecting him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lnSpcReduction="10000"/>
          </a:bodyPr>
          <a:lstStyle/>
          <a:p>
            <a:r>
              <a:rPr lang="en-US" dirty="0"/>
              <a:t>5. The Nurse’s duty is to save lives. Challenges such as shortage of Nurses, serious pressure of work and lack of upgraded facilities in the hospital, are no excuses for laxity in saving lives. </a:t>
            </a:r>
          </a:p>
          <a:p>
            <a:r>
              <a:rPr lang="en-US" dirty="0"/>
              <a:t>For example, the Somali Medical Association derived its Nursing Code of Ethics in Islam from a verse in the Holy Qur’an in which Allah says “If anyone has saved a life, it would be as if he has saved the life of the whole of mankind” (Al-</a:t>
            </a:r>
            <a:r>
              <a:rPr lang="en-US" dirty="0" err="1"/>
              <a:t>Mai’dah</a:t>
            </a:r>
            <a:r>
              <a:rPr lang="en-US" dirty="0"/>
              <a:t> 5:32).</a:t>
            </a:r>
          </a:p>
          <a:p>
            <a:r>
              <a:rPr lang="en-US" dirty="0"/>
              <a:t>6. In the course of her duty, professional demeanor is important. A Nurse must not be hostile or impolite to patients in order to create fear or demand respect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324600"/>
          </a:xfrm>
        </p:spPr>
        <p:txBody>
          <a:bodyPr>
            <a:normAutofit lnSpcReduction="10000"/>
          </a:bodyPr>
          <a:lstStyle/>
          <a:p>
            <a:r>
              <a:rPr lang="en-US" dirty="0"/>
              <a:t>7. A Nurse should not dismiss the patients’ concerns and must realize that each patient is unique, requiring individual assessment. A patients’ choice must be respected</a:t>
            </a:r>
          </a:p>
          <a:p>
            <a:r>
              <a:rPr lang="en-US" dirty="0"/>
              <a:t>In TOEWS v WEISNER (2001) BCJ, 30, a public health Nurse was found to be liable in battery for vaccinating an 11-year-old plaintiff against Hepatitis B. The Nurse had noted that the plaintiff’s parents had given a verbal consent to the vaccination, and she proceeded on this basis, even though the plaintiff informed the Nurse that her parents did not want her to be vaccinated. </a:t>
            </a:r>
          </a:p>
          <a:p>
            <a:r>
              <a:rPr lang="en-US" dirty="0"/>
              <a:t>The Court held that the record of the plaintiff’s parent’s verbal consent to the vaccination was made in error.</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4000" i="1" dirty="0"/>
              <a:t>“People who regard themselves as highly efficacious, act, think, and feel differently from those who perceive themselves as inefficacious. They produce their own future, rather than simply foretell it”. </a:t>
            </a:r>
            <a:endParaRPr lang="en-US" i="1" dirty="0"/>
          </a:p>
          <a:p>
            <a:pPr>
              <a:buNone/>
            </a:pPr>
            <a:r>
              <a:rPr lang="en-US" i="1" dirty="0"/>
              <a:t>				Albert </a:t>
            </a:r>
            <a:r>
              <a:rPr lang="en-US" i="1" dirty="0" err="1"/>
              <a:t>Bandura</a:t>
            </a:r>
            <a:r>
              <a:rPr lang="en-US" i="1" dirty="0"/>
              <a:t> </a:t>
            </a:r>
            <a:endParaRPr lang="en-US" dirty="0"/>
          </a:p>
          <a:p>
            <a:endParaRPr lang="en-US" dirty="0"/>
          </a:p>
        </p:txBody>
      </p:sp>
      <p:sp>
        <p:nvSpPr>
          <p:cNvPr id="2" name="Title 1"/>
          <p:cNvSpPr>
            <a:spLocks noGrp="1"/>
          </p:cNvSpPr>
          <p:nvPr>
            <p:ph type="title"/>
          </p:nvPr>
        </p:nvSpPr>
        <p:spPr/>
        <p:txBody>
          <a:bodyPr/>
          <a:lstStyle/>
          <a:p>
            <a:r>
              <a:rPr lang="en-US" b="1" dirty="0"/>
              <a:t>INTRODUCTION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r>
              <a:rPr lang="en-US" dirty="0"/>
              <a:t>8. A Nurse should not embark on a sexual relationship with a patient, especially if he is vulnerable. </a:t>
            </a:r>
          </a:p>
          <a:p>
            <a:r>
              <a:rPr lang="en-US" dirty="0"/>
              <a:t>For example, an adult Psychiatric Nurse in the United Kingdom who married her patient, was found guilty of misconduct, but because she had an unblemished nursing career, she was given a caution.</a:t>
            </a:r>
          </a:p>
          <a:p>
            <a:r>
              <a:rPr lang="en-US" dirty="0"/>
              <a:t>9. Even though it is allowed that a Nurse can consider the views, culture and beliefs while providing care, a Nurse should as a duty place medical ethics over her personal faith or ethics. All manner of prejudices are unprofessional</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6437"/>
            <a:ext cx="8229600" cy="6049107"/>
          </a:xfrm>
        </p:spPr>
        <p:txBody>
          <a:bodyPr>
            <a:normAutofit fontScale="92500"/>
          </a:bodyPr>
          <a:lstStyle/>
          <a:p>
            <a:r>
              <a:rPr lang="en-US" dirty="0"/>
              <a:t>11. A Nurse should generally be aware of the definition of standard of care, what constitutes negligence; professional malpractice and misconduct; patient’s constitutional rights and autonomy; care in emergencies and breach of professional standards,</a:t>
            </a:r>
          </a:p>
          <a:p>
            <a:r>
              <a:rPr lang="en-US" dirty="0"/>
              <a:t>12. Nurses on duty who have been found to be drinking alcohol or who steal drugs intended for patients or who sell items to patients or who are indecently dressed are all engaging in acts constituting misconduct.</a:t>
            </a:r>
          </a:p>
          <a:p>
            <a:r>
              <a:rPr lang="en-US" dirty="0"/>
              <a:t>In Columbia, a Nurse who danced just for few minutes to pop music and filmed herself while in the middle of an operation, was sanctioned after she posted the video online.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The rapidly changing health care system requires nurses to possess increasing knowledge, clinical competency, greater independence, and autonomy in clinical judgment. </a:t>
            </a:r>
          </a:p>
          <a:p>
            <a:r>
              <a:rPr lang="en-US" dirty="0"/>
              <a:t>Furthermore, sophisticated technologies and society’s orientation to health and self-care are rapidly causing educational needs of nurses to grow. </a:t>
            </a:r>
          </a:p>
          <a:p>
            <a:r>
              <a:rPr lang="en-US" dirty="0"/>
              <a:t>This development is good for the profession as well as for the consumers of nursing services because better educational preparation will lead to better performance.</a:t>
            </a:r>
          </a:p>
        </p:txBody>
      </p:sp>
      <p:sp>
        <p:nvSpPr>
          <p:cNvPr id="2" name="Title 1"/>
          <p:cNvSpPr>
            <a:spLocks noGrp="1"/>
          </p:cNvSpPr>
          <p:nvPr>
            <p:ph type="title"/>
          </p:nvPr>
        </p:nvSpPr>
        <p:spPr/>
        <p:txBody>
          <a:bodyPr>
            <a:normAutofit fontScale="90000"/>
          </a:bodyPr>
          <a:lstStyle/>
          <a:p>
            <a:r>
              <a:rPr lang="en-US" b="1" dirty="0"/>
              <a:t>THE SIGNIFICANCE OF EFFECTIVE GROOMING</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lnSpcReduction="10000"/>
          </a:bodyPr>
          <a:lstStyle/>
          <a:p>
            <a:pPr hangingPunct="0"/>
            <a:r>
              <a:rPr lang="en-US" dirty="0"/>
              <a:t>Thus effective grooming is the absolute panacea that will guarantee sustainable future professionalism in Nursing.</a:t>
            </a:r>
          </a:p>
          <a:p>
            <a:pPr hangingPunct="0"/>
            <a:r>
              <a:rPr lang="en-US" dirty="0"/>
              <a:t>There are two dimensions to effective grooming:</a:t>
            </a:r>
          </a:p>
          <a:p>
            <a:pPr lvl="0" hangingPunct="0"/>
            <a:r>
              <a:rPr lang="en-US" dirty="0"/>
              <a:t>1. Academic preparedness (competence)</a:t>
            </a:r>
          </a:p>
          <a:p>
            <a:pPr lvl="0" hangingPunct="0"/>
            <a:r>
              <a:rPr lang="en-US" dirty="0"/>
              <a:t>2. Evidence based clinical competence </a:t>
            </a:r>
          </a:p>
          <a:p>
            <a:pPr hangingPunct="0"/>
            <a:r>
              <a:rPr lang="en-US" dirty="0"/>
              <a:t>These dimensions are the sole responsibility of professional nurses both in the classroom and at the bedside taking into consideration the legal framework regulating the practice of professional nurses.</a:t>
            </a:r>
          </a:p>
          <a:p>
            <a:endParaRPr lang="en-US" dirty="0"/>
          </a:p>
        </p:txBody>
      </p:sp>
      <p:sp>
        <p:nvSpPr>
          <p:cNvPr id="2" name="Title 1"/>
          <p:cNvSpPr>
            <a:spLocks noGrp="1"/>
          </p:cNvSpPr>
          <p:nvPr>
            <p:ph type="title"/>
          </p:nvPr>
        </p:nvSpPr>
        <p:spPr/>
        <p:txBody>
          <a:bodyPr/>
          <a:lstStyle/>
          <a:p>
            <a:r>
              <a:rPr lang="en-US" dirty="0"/>
              <a:t>Effective Grooming </a:t>
            </a:r>
            <a:r>
              <a:rPr lang="en-US" dirty="0" err="1"/>
              <a:t>Con’t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Nursing education in Nigeria continues to struggle with its content-overload curricula that attempts simultaneously to “prepare” nurses to practice in a biomedical orientated disease care system and to educate nurses to be responsible health care professionals committed to the social changes necessary for health promotion and disease prevention</a:t>
            </a:r>
          </a:p>
        </p:txBody>
      </p:sp>
      <p:sp>
        <p:nvSpPr>
          <p:cNvPr id="2" name="Title 1"/>
          <p:cNvSpPr>
            <a:spLocks noGrp="1"/>
          </p:cNvSpPr>
          <p:nvPr>
            <p:ph type="title"/>
          </p:nvPr>
        </p:nvSpPr>
        <p:spPr/>
        <p:txBody>
          <a:bodyPr>
            <a:normAutofit fontScale="90000"/>
          </a:bodyPr>
          <a:lstStyle/>
          <a:p>
            <a:r>
              <a:rPr lang="en-US" dirty="0"/>
              <a:t>ACADEMIC PREPAREDNESS (COMPETENCE)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3557"/>
            <a:ext cx="8229600" cy="6203851"/>
          </a:xfrm>
        </p:spPr>
        <p:txBody>
          <a:bodyPr>
            <a:normAutofit fontScale="92500" lnSpcReduction="20000"/>
          </a:bodyPr>
          <a:lstStyle/>
          <a:p>
            <a:pPr hangingPunct="0"/>
            <a:r>
              <a:rPr lang="en-US" dirty="0"/>
              <a:t>Within this setting it is pertinent to ask some questions. These include:</a:t>
            </a:r>
          </a:p>
          <a:p>
            <a:pPr lvl="0" hangingPunct="0"/>
            <a:r>
              <a:rPr lang="en-US" dirty="0"/>
              <a:t>Does the basic nursing education in Nigeria provide nursing students sufficient learning experience and necessary skill? </a:t>
            </a:r>
          </a:p>
          <a:p>
            <a:pPr lvl="0" hangingPunct="0"/>
            <a:r>
              <a:rPr lang="en-US" dirty="0"/>
              <a:t>What are the future health needs of this nation? </a:t>
            </a:r>
          </a:p>
          <a:p>
            <a:pPr lvl="0" hangingPunct="0"/>
            <a:r>
              <a:rPr lang="en-US" dirty="0"/>
              <a:t>How can these nurses be best prepared? </a:t>
            </a:r>
          </a:p>
          <a:p>
            <a:pPr lvl="0" hangingPunct="0"/>
            <a:r>
              <a:rPr lang="en-US" dirty="0"/>
              <a:t>How can schools be changed to educate these practitioners? </a:t>
            </a:r>
          </a:p>
          <a:p>
            <a:r>
              <a:rPr lang="en-US" dirty="0"/>
              <a:t>What is needed now is dramatic reform and innovation in nursing education to create and shape the future of nursing practice. </a:t>
            </a:r>
          </a:p>
          <a:p>
            <a:r>
              <a:rPr lang="en-US" dirty="0"/>
              <a:t>All levels of nursing education, under-graduate and graduate, must challenge long-held traditions and design evidence-based curricula that are flexible, responsive to students’ needs, collaborative, and integrate current technology.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37958"/>
            <a:ext cx="8229600" cy="5387926"/>
          </a:xfrm>
        </p:spPr>
        <p:txBody>
          <a:bodyPr>
            <a:normAutofit fontScale="85000" lnSpcReduction="10000"/>
          </a:bodyPr>
          <a:lstStyle/>
          <a:p>
            <a:r>
              <a:rPr lang="en-US" dirty="0"/>
              <a:t>What is evidence-based practice (EBP), and why is this concept so important? </a:t>
            </a:r>
          </a:p>
          <a:p>
            <a:r>
              <a:rPr lang="en-US" dirty="0"/>
              <a:t>EBP is an approach to healthcare clinical decision-making that integrates the best evidence from well-designed research studies with a clinician's expertise and a patient's preferences and values. </a:t>
            </a:r>
          </a:p>
          <a:p>
            <a:r>
              <a:rPr lang="en-US" dirty="0"/>
              <a:t>Evidence can also come from using the process of clinical intelligence: clinical data from the electronic healthcare record or quality improvement projects translated into information and then into knowledge, which in essence is evidence in practice. </a:t>
            </a:r>
          </a:p>
          <a:p>
            <a:r>
              <a:rPr lang="en-US" dirty="0"/>
              <a:t>EBP improves practice, improves patient outcomes, and decreases healthcare costs. </a:t>
            </a:r>
          </a:p>
          <a:p>
            <a:r>
              <a:rPr lang="en-US" dirty="0"/>
              <a:t>Patient safety can be improved when healthcare professionals use evidence in their practice.</a:t>
            </a:r>
          </a:p>
          <a:p>
            <a:endParaRPr lang="en-US" dirty="0"/>
          </a:p>
        </p:txBody>
      </p:sp>
      <p:sp>
        <p:nvSpPr>
          <p:cNvPr id="2" name="Title 1"/>
          <p:cNvSpPr>
            <a:spLocks noGrp="1"/>
          </p:cNvSpPr>
          <p:nvPr>
            <p:ph type="title"/>
          </p:nvPr>
        </p:nvSpPr>
        <p:spPr/>
        <p:txBody>
          <a:bodyPr>
            <a:normAutofit fontScale="90000"/>
          </a:bodyPr>
          <a:lstStyle/>
          <a:p>
            <a:r>
              <a:rPr lang="en-US" sz="3600" b="1" dirty="0"/>
              <a:t>EVIDENCE BASED CLINICAL EXPERIENCE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83480"/>
          </a:xfrm>
        </p:spPr>
        <p:txBody>
          <a:bodyPr>
            <a:normAutofit fontScale="92500" lnSpcReduction="10000"/>
          </a:bodyPr>
          <a:lstStyle/>
          <a:p>
            <a:r>
              <a:rPr lang="en-US" dirty="0"/>
              <a:t>The first step is to change its collective mindset to support a culture of change. </a:t>
            </a:r>
          </a:p>
          <a:p>
            <a:r>
              <a:rPr lang="en-US" dirty="0"/>
              <a:t>Leaders must support a culture that's not satisfied with doing things the way they've always been done. </a:t>
            </a:r>
          </a:p>
          <a:p>
            <a:r>
              <a:rPr lang="en-US" dirty="0"/>
              <a:t>The institution must invest in technology and healthcare information resources so that healthcare professionals can easily access information at the point of care. </a:t>
            </a:r>
          </a:p>
          <a:p>
            <a:r>
              <a:rPr lang="en-US" dirty="0"/>
              <a:t>Evidence-based information must include systematic reviews, evidence summaries, and clinical decision support tools to assist healthcare providers with clinical decisions.</a:t>
            </a:r>
          </a:p>
          <a:p>
            <a:endParaRPr lang="en-US" dirty="0"/>
          </a:p>
        </p:txBody>
      </p:sp>
      <p:sp>
        <p:nvSpPr>
          <p:cNvPr id="2" name="Title 1"/>
          <p:cNvSpPr>
            <a:spLocks noGrp="1"/>
          </p:cNvSpPr>
          <p:nvPr>
            <p:ph type="title"/>
          </p:nvPr>
        </p:nvSpPr>
        <p:spPr/>
        <p:txBody>
          <a:bodyPr>
            <a:normAutofit/>
          </a:bodyPr>
          <a:lstStyle/>
          <a:p>
            <a:r>
              <a:rPr lang="en-US" sz="3100" b="1" i="1" dirty="0"/>
              <a:t>How can a healthcare institution integrate EBP?</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a:t>The second step is to recognize the barriers to implementing evidence within a healthcare institution. </a:t>
            </a:r>
          </a:p>
          <a:p>
            <a:r>
              <a:rPr lang="en-US" dirty="0"/>
              <a:t>These barriers need to be addressed before an evidence-based culture can be successfully implemented. Implementing EBP isn't as easy as one might expect. </a:t>
            </a:r>
          </a:p>
          <a:p>
            <a:r>
              <a:rPr lang="en-US" dirty="0"/>
              <a:t>Historically, the major barriers to EBP have been clinicians' lack of EBP knowledge and skills, a perception that EBP is time consuming, the belief that EBP is burdensome and organizational cultures that don't support an EBP environment.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1"/>
            <a:ext cx="8686800" cy="6172200"/>
          </a:xfrm>
        </p:spPr>
        <p:txBody>
          <a:bodyPr>
            <a:normAutofit fontScale="77500" lnSpcReduction="20000"/>
          </a:bodyPr>
          <a:lstStyle/>
          <a:p>
            <a:r>
              <a:rPr lang="en-US" dirty="0"/>
              <a:t>The third step in implementing EBP within a healthcare system is to have mentors within the organization to support EBP. </a:t>
            </a:r>
          </a:p>
          <a:p>
            <a:r>
              <a:rPr lang="en-US" dirty="0"/>
              <a:t>Without mentors, an organization will have a very difficult time sustaining an evidence-based culture. </a:t>
            </a:r>
          </a:p>
          <a:p>
            <a:r>
              <a:rPr lang="en-US" dirty="0"/>
              <a:t>EBP mentors are often advanced practice nurses who are experts in clinical practice as well as EBP and analytical decision-making. </a:t>
            </a:r>
          </a:p>
          <a:p>
            <a:r>
              <a:rPr lang="en-US" dirty="0"/>
              <a:t>The mentors should be available to teach the staff the principles of EBP and to function as coaches on quality improvement projects.</a:t>
            </a:r>
          </a:p>
          <a:p>
            <a:r>
              <a:rPr lang="en-US" dirty="0"/>
              <a:t>The next step in implementing EBP is education. </a:t>
            </a:r>
          </a:p>
          <a:p>
            <a:r>
              <a:rPr lang="en-US" dirty="0"/>
              <a:t>The entire staff, from the bedside to the boardroom, needs to understand and embrace the concepts of EBP. Clinicians can adopt one of the many methodologies related to EBP, which all follow these practices:</a:t>
            </a:r>
          </a:p>
          <a:p>
            <a:pPr lvl="0"/>
            <a:r>
              <a:rPr lang="en-US" dirty="0"/>
              <a:t>1. Develop the clinical question. (EBP Question)</a:t>
            </a:r>
          </a:p>
          <a:p>
            <a:pPr lvl="0"/>
            <a:r>
              <a:rPr lang="en-US" dirty="0"/>
              <a:t>2. Generate or search for the best evidence. (Literature)</a:t>
            </a:r>
          </a:p>
          <a:p>
            <a:pPr lvl="0"/>
            <a:r>
              <a:rPr lang="en-US" dirty="0"/>
              <a:t>3. Appraise or synthesize the evidence. (Filter the Literature)</a:t>
            </a:r>
          </a:p>
          <a:p>
            <a:pPr lvl="0"/>
            <a:r>
              <a:rPr lang="en-US" dirty="0"/>
              <a:t>4. Implement the evidence.</a:t>
            </a:r>
          </a:p>
          <a:p>
            <a:pPr lvl="0"/>
            <a:r>
              <a:rPr lang="en-US" dirty="0"/>
              <a:t>5. Evaluate the outcomes.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34000"/>
          </a:xfrm>
        </p:spPr>
        <p:txBody>
          <a:bodyPr>
            <a:normAutofit fontScale="92500"/>
          </a:bodyPr>
          <a:lstStyle/>
          <a:p>
            <a:r>
              <a:rPr lang="en-US" dirty="0"/>
              <a:t>All over the world, Nurses fall within the structure of the general healthcare team where they are expected to safeguard and promote the interest of their patients while enhancing the reputation of their profession at the same time. </a:t>
            </a:r>
          </a:p>
          <a:p>
            <a:r>
              <a:rPr lang="en-US" dirty="0" err="1"/>
              <a:t>Bailliere’s</a:t>
            </a:r>
            <a:r>
              <a:rPr lang="en-US" dirty="0"/>
              <a:t> Nurses Dictionary (2002) defines Nursing as the profession of performing the functions of a Nurse. </a:t>
            </a:r>
          </a:p>
          <a:p>
            <a:r>
              <a:rPr lang="en-US" dirty="0"/>
              <a:t>In essence, Nurses are not only qualified in the art and science of nursing, they must have met certain prescribed standards of education and clinical competence, making them to be rightly termed “Registered Nurses.”</a:t>
            </a:r>
          </a:p>
          <a:p>
            <a:endParaRPr lang="en-US" dirty="0"/>
          </a:p>
        </p:txBody>
      </p:sp>
      <p:sp>
        <p:nvSpPr>
          <p:cNvPr id="2" name="Title 1"/>
          <p:cNvSpPr>
            <a:spLocks noGrp="1"/>
          </p:cNvSpPr>
          <p:nvPr>
            <p:ph type="title"/>
          </p:nvPr>
        </p:nvSpPr>
        <p:spPr/>
        <p:txBody>
          <a:bodyPr/>
          <a:lstStyle/>
          <a:p>
            <a:r>
              <a:rPr lang="en-US" dirty="0"/>
              <a:t>INTRODUCTION CON’T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382000" cy="5638800"/>
          </a:xfrm>
        </p:spPr>
        <p:txBody>
          <a:bodyPr>
            <a:normAutofit fontScale="85000" lnSpcReduction="20000"/>
          </a:bodyPr>
          <a:lstStyle/>
          <a:p>
            <a:pPr hangingPunct="0"/>
            <a:r>
              <a:rPr lang="en-US" dirty="0"/>
              <a:t>Leadership is the process of influencing people to accomplish goals by inspiring confidence and support among the followers (Huber, 2006) Leadership is the process of envisioning a new and better world, communicating that vision to others to realize the vision, thinking in a different way, challenging the status quo, taking risks, and facilitating change (</a:t>
            </a:r>
            <a:r>
              <a:rPr lang="en-US" dirty="0" err="1"/>
              <a:t>Valiga</a:t>
            </a:r>
            <a:r>
              <a:rPr lang="en-US" dirty="0"/>
              <a:t> and Grossman, 2007)</a:t>
            </a:r>
          </a:p>
          <a:p>
            <a:pPr hangingPunct="0"/>
            <a:r>
              <a:rPr lang="en-US" dirty="0"/>
              <a:t>Nurses are leaders and managers in the health care industry. They coordinate patient care, they manage human resources, material and financial resources.</a:t>
            </a:r>
          </a:p>
          <a:p>
            <a:r>
              <a:rPr lang="en-US" dirty="0"/>
              <a:t>Nursing requires management theories and leadership skills for effective grooming and to efficiently manage the complexities of patient care and health care team members. </a:t>
            </a:r>
          </a:p>
          <a:p>
            <a:r>
              <a:rPr lang="en-US" dirty="0"/>
              <a:t>Nurses occupy different management levels in their carrier and so should be well aware of these concepts for effective grooming.</a:t>
            </a:r>
          </a:p>
        </p:txBody>
      </p:sp>
      <p:sp>
        <p:nvSpPr>
          <p:cNvPr id="2" name="Title 1"/>
          <p:cNvSpPr>
            <a:spLocks noGrp="1"/>
          </p:cNvSpPr>
          <p:nvPr>
            <p:ph type="title"/>
          </p:nvPr>
        </p:nvSpPr>
        <p:spPr>
          <a:xfrm>
            <a:off x="457200" y="274638"/>
            <a:ext cx="8229600" cy="850777"/>
          </a:xfrm>
        </p:spPr>
        <p:txBody>
          <a:bodyPr/>
          <a:lstStyle/>
          <a:p>
            <a:r>
              <a:rPr lang="en-US" dirty="0"/>
              <a:t>LEADERSHIP IN NURSING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25551"/>
          </a:xfrm>
        </p:spPr>
        <p:txBody>
          <a:bodyPr>
            <a:normAutofit fontScale="77500" lnSpcReduction="20000"/>
          </a:bodyPr>
          <a:lstStyle/>
          <a:p>
            <a:pPr fontAlgn="t"/>
            <a:r>
              <a:rPr lang="en-US" dirty="0"/>
              <a:t>For the profession of nursing to take its leadership position in health care delivery in most developing countries like Nigeria, there is need for psychological culture change in the way we educate our nurses right from the basic level. </a:t>
            </a:r>
          </a:p>
          <a:p>
            <a:pPr fontAlgn="t"/>
            <a:r>
              <a:rPr lang="en-US" dirty="0"/>
              <a:t>There is need to focus on the leadership skills and on nurses making their voices heard as significant members of the health care provider team. This is needed to address challenges emanating from various domains in particular the clinical practice settings. </a:t>
            </a:r>
          </a:p>
          <a:p>
            <a:pPr fontAlgn="t"/>
            <a:r>
              <a:rPr lang="en-US" dirty="0"/>
              <a:t>They must put pressure on health care organizations to initiate change on multiple levels, including policy and practice, mobilization of organizational resources, and promotion of nursing initiatives in improving health care outcomes in the practice areas. </a:t>
            </a:r>
          </a:p>
          <a:p>
            <a:pPr fontAlgn="t"/>
            <a:r>
              <a:rPr lang="en-US" dirty="0"/>
              <a:t>Fostering more collaboration between health care organizations and educational institutions can create an environment for life-long learning, sharing best practices and decision-making tools blending all of these with the understanding of the law governing the practice of nursing profession in Nigeria.</a:t>
            </a:r>
          </a:p>
          <a:p>
            <a:endParaRPr lang="en-US" dirty="0"/>
          </a:p>
        </p:txBody>
      </p:sp>
      <p:sp>
        <p:nvSpPr>
          <p:cNvPr id="2" name="Title 1"/>
          <p:cNvSpPr>
            <a:spLocks noGrp="1"/>
          </p:cNvSpPr>
          <p:nvPr>
            <p:ph type="title"/>
          </p:nvPr>
        </p:nvSpPr>
        <p:spPr>
          <a:xfrm>
            <a:off x="228600" y="228600"/>
            <a:ext cx="8229600" cy="798342"/>
          </a:xfrm>
        </p:spPr>
        <p:txBody>
          <a:bodyPr>
            <a:normAutofit/>
          </a:bodyPr>
          <a:lstStyle/>
          <a:p>
            <a:r>
              <a:rPr lang="en-US" sz="3200" dirty="0"/>
              <a:t>CONCLUSION/RECOMMENDATION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5084"/>
            <a:ext cx="8229600" cy="6404316"/>
          </a:xfrm>
        </p:spPr>
        <p:txBody>
          <a:bodyPr>
            <a:normAutofit fontScale="77500" lnSpcReduction="20000"/>
          </a:bodyPr>
          <a:lstStyle/>
          <a:p>
            <a:pPr fontAlgn="t"/>
            <a:r>
              <a:rPr lang="en-US" dirty="0"/>
              <a:t>In a key note address to the nursing leaders in the West African College of Nursing (WACN) conference in Abuja, Nigeria, a few years ago, there were some propositions made, many of which are still relevant if we are to achieve effective grooming.eg;</a:t>
            </a:r>
          </a:p>
          <a:p>
            <a:pPr lvl="0" fontAlgn="t"/>
            <a:r>
              <a:rPr lang="en-US" dirty="0"/>
              <a:t>The nursing curriculum should be reviewed to make it possible for experienced Registered Nurses who want University degree to achieve their dream within 2 years of post-basic education, depending on their years of experience, similar to what is being done in advance nations.</a:t>
            </a:r>
          </a:p>
          <a:p>
            <a:pPr lvl="0" fontAlgn="t"/>
            <a:r>
              <a:rPr lang="en-US" dirty="0"/>
              <a:t>We should encourage University graduate from other disciplines to take up nursing, and revising curriculum to make it possible for them to get BSN in 2 years.</a:t>
            </a:r>
          </a:p>
          <a:p>
            <a:pPr lvl="0" fontAlgn="t"/>
            <a:r>
              <a:rPr lang="en-US" dirty="0"/>
              <a:t>There is need to establish Advanced Nurse Practitioner position in the nursing scheme of service.</a:t>
            </a:r>
          </a:p>
          <a:p>
            <a:pPr lvl="0" fontAlgn="t"/>
            <a:r>
              <a:rPr lang="en-US" dirty="0"/>
              <a:t>In view of the prevailing University degree nursing program in this country, nursing regulatory body, NANNM inclusive should encourage or facilitate establishment of nursing programs in all the Universities to allow room for self-exit of non-degree holding nursing training.</a:t>
            </a:r>
          </a:p>
          <a:p>
            <a:r>
              <a:rPr lang="en-US" dirty="0"/>
              <a:t>All post basic specialty programs should be up-graded to post graduate studies (Diplomas, Masters, or even PhD)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lephant.jpg"/>
          <p:cNvPicPr>
            <a:picLocks noGrp="1" noChangeAspect="1"/>
          </p:cNvPicPr>
          <p:nvPr>
            <p:ph idx="1"/>
          </p:nvPr>
        </p:nvPicPr>
        <p:blipFill>
          <a:blip r:embed="rId2"/>
          <a:stretch>
            <a:fillRect/>
          </a:stretch>
        </p:blipFill>
        <p:spPr>
          <a:xfrm>
            <a:off x="2286000" y="2029619"/>
            <a:ext cx="4572000" cy="3429000"/>
          </a:xfrm>
        </p:spPr>
      </p:pic>
      <p:sp>
        <p:nvSpPr>
          <p:cNvPr id="2" name="Title 1"/>
          <p:cNvSpPr>
            <a:spLocks noGrp="1"/>
          </p:cNvSpPr>
          <p:nvPr>
            <p:ph type="title"/>
          </p:nvPr>
        </p:nvSpPr>
        <p:spPr/>
        <p:txBody>
          <a:bodyPr/>
          <a:lstStyle/>
          <a:p>
            <a:r>
              <a:rPr lang="en-US" dirty="0"/>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382000" cy="5410200"/>
          </a:xfrm>
        </p:spPr>
        <p:txBody>
          <a:bodyPr>
            <a:normAutofit lnSpcReduction="10000"/>
          </a:bodyPr>
          <a:lstStyle/>
          <a:p>
            <a:r>
              <a:rPr lang="en-US" dirty="0"/>
              <a:t>No doubt a Nurse possesses specialized skill, knowledge, experience and training well beyond that of the average lay person. </a:t>
            </a:r>
          </a:p>
          <a:p>
            <a:r>
              <a:rPr lang="en-US" dirty="0"/>
              <a:t>As a registered Nurse, she must have acquired and successfully passed the formal training in that field, and possess the license to practice. </a:t>
            </a:r>
          </a:p>
          <a:p>
            <a:r>
              <a:rPr lang="en-US" dirty="0"/>
              <a:t>Same applies to Midwives who must equally have been trained and obtained certificates from a registered school of Midwifery. </a:t>
            </a:r>
          </a:p>
          <a:p>
            <a:r>
              <a:rPr lang="en-US" dirty="0"/>
              <a:t>Please note that auxiliary Nurses do not fall within the realm of registered Nurses, as they lack the required training, expertise and professionalism.</a:t>
            </a:r>
          </a:p>
          <a:p>
            <a:endParaRPr lang="en-US" dirty="0"/>
          </a:p>
        </p:txBody>
      </p:sp>
      <p:sp>
        <p:nvSpPr>
          <p:cNvPr id="2" name="Title 1"/>
          <p:cNvSpPr>
            <a:spLocks noGrp="1"/>
          </p:cNvSpPr>
          <p:nvPr>
            <p:ph type="title"/>
          </p:nvPr>
        </p:nvSpPr>
        <p:spPr/>
        <p:txBody>
          <a:bodyPr/>
          <a:lstStyle/>
          <a:p>
            <a:r>
              <a:rPr lang="en-US" dirty="0"/>
              <a:t>INTRODUCTION CON’T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458200" cy="5562600"/>
          </a:xfrm>
        </p:spPr>
        <p:txBody>
          <a:bodyPr>
            <a:normAutofit fontScale="92500" lnSpcReduction="20000"/>
          </a:bodyPr>
          <a:lstStyle/>
          <a:p>
            <a:pPr lvl="0" fontAlgn="t"/>
            <a:r>
              <a:rPr lang="en-US" dirty="0"/>
              <a:t>Nurses are expected to function within the legislation, legal policies, and statutes relevant to the profession and practice setting, and professional standards.</a:t>
            </a:r>
          </a:p>
          <a:p>
            <a:pPr lvl="0" fontAlgn="t"/>
            <a:r>
              <a:rPr lang="en-US" dirty="0"/>
              <a:t>The standard of practice of registered nurses must base their practice on an understanding and analysis of the legislation that influences nursing.</a:t>
            </a:r>
          </a:p>
          <a:p>
            <a:pPr lvl="0" fontAlgn="t"/>
            <a:r>
              <a:rPr lang="en-US" dirty="0"/>
              <a:t>Nurses must know the rights and obligations of nurses in interactions with patients, families of patients, other nurses, and other health care practitioners.</a:t>
            </a:r>
          </a:p>
          <a:p>
            <a:pPr lvl="0" fontAlgn="t"/>
            <a:r>
              <a:rPr lang="en-US" dirty="0"/>
              <a:t>Nurses are now being, and will continue to be given increased responsibility, thereby increasing their exposure to lawsuits.</a:t>
            </a:r>
          </a:p>
          <a:p>
            <a:pPr lvl="0" fontAlgn="t"/>
            <a:r>
              <a:rPr lang="en-US" dirty="0"/>
              <a:t>Many of the actions traditionally performed by nurses are being delegated to non-professionals, under the supervision of nurses.</a:t>
            </a:r>
          </a:p>
          <a:p>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br>
              <a:rPr lang="en-US" sz="3600" b="1" dirty="0"/>
            </a:br>
            <a:r>
              <a:rPr lang="en-US" sz="3600" b="1" dirty="0"/>
              <a:t>Why legal knowledge is important for nurses</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10600" cy="5562600"/>
          </a:xfrm>
        </p:spPr>
        <p:txBody>
          <a:bodyPr>
            <a:normAutofit fontScale="92500" lnSpcReduction="20000"/>
          </a:bodyPr>
          <a:lstStyle/>
          <a:p>
            <a:pPr fontAlgn="t"/>
            <a:r>
              <a:rPr lang="en-US" b="1" dirty="0"/>
              <a:t>Civil Law</a:t>
            </a:r>
            <a:r>
              <a:rPr lang="en-US" dirty="0"/>
              <a:t> - Body of law dealing with private rights of individuals</a:t>
            </a:r>
          </a:p>
          <a:p>
            <a:pPr fontAlgn="t"/>
            <a:r>
              <a:rPr lang="en-US" b="1" dirty="0"/>
              <a:t>Competent</a:t>
            </a:r>
            <a:r>
              <a:rPr lang="en-US" dirty="0"/>
              <a:t> - Mentally and Emotionally able to appreciate consequences of actions</a:t>
            </a:r>
          </a:p>
          <a:p>
            <a:pPr fontAlgn="t"/>
            <a:r>
              <a:rPr lang="en-US" b="1" dirty="0"/>
              <a:t>Controlled Substance</a:t>
            </a:r>
            <a:r>
              <a:rPr lang="en-US" dirty="0"/>
              <a:t> - a drug or chemical substance whose possession and use are controlled by law</a:t>
            </a:r>
          </a:p>
          <a:p>
            <a:pPr fontAlgn="t"/>
            <a:r>
              <a:rPr lang="en-US" b="1" dirty="0"/>
              <a:t>Plaintiff -</a:t>
            </a:r>
            <a:r>
              <a:rPr lang="en-US" dirty="0"/>
              <a:t> the party that brings the charges against the accused</a:t>
            </a:r>
          </a:p>
          <a:p>
            <a:pPr fontAlgn="t"/>
            <a:r>
              <a:rPr lang="en-US" b="1" dirty="0"/>
              <a:t>Defendant</a:t>
            </a:r>
            <a:r>
              <a:rPr lang="en-US" dirty="0"/>
              <a:t> - an individual or group being sued or charged with a crime</a:t>
            </a:r>
          </a:p>
          <a:p>
            <a:pPr fontAlgn="t"/>
            <a:r>
              <a:rPr lang="en-US" b="1" dirty="0"/>
              <a:t>Damages</a:t>
            </a:r>
            <a:r>
              <a:rPr lang="en-US" dirty="0"/>
              <a:t>- a sum of money paid in compensation for loss or injury</a:t>
            </a:r>
          </a:p>
          <a:p>
            <a:pPr fontAlgn="t"/>
            <a:r>
              <a:rPr lang="en-US" b="1" dirty="0"/>
              <a:t>Liability </a:t>
            </a:r>
            <a:r>
              <a:rPr lang="en-US" dirty="0"/>
              <a:t>- an obligation to pay money to another party</a:t>
            </a:r>
          </a:p>
          <a:p>
            <a:pPr fontAlgn="t"/>
            <a:r>
              <a:rPr lang="en-US" b="1" dirty="0"/>
              <a:t>Litigation </a:t>
            </a:r>
            <a:r>
              <a:rPr lang="en-US" dirty="0"/>
              <a:t>- a lawsuit, or legal disputation</a:t>
            </a:r>
          </a:p>
          <a:p>
            <a:endParaRPr lang="en-US" dirty="0"/>
          </a:p>
        </p:txBody>
      </p:sp>
      <p:sp>
        <p:nvSpPr>
          <p:cNvPr id="2" name="Title 1"/>
          <p:cNvSpPr>
            <a:spLocks noGrp="1"/>
          </p:cNvSpPr>
          <p:nvPr>
            <p:ph type="title"/>
          </p:nvPr>
        </p:nvSpPr>
        <p:spPr>
          <a:xfrm>
            <a:off x="457200" y="0"/>
            <a:ext cx="8229600" cy="762000"/>
          </a:xfrm>
        </p:spPr>
        <p:txBody>
          <a:bodyPr>
            <a:normAutofit fontScale="90000"/>
          </a:bodyPr>
          <a:lstStyle/>
          <a:p>
            <a:br>
              <a:rPr lang="en-US" sz="4000" b="1" dirty="0"/>
            </a:br>
            <a:br>
              <a:rPr lang="en-US" sz="4000" b="1" dirty="0"/>
            </a:br>
            <a:r>
              <a:rPr lang="en-US" sz="3100" b="1" dirty="0"/>
              <a:t>Common Essential Terms in Nursing Law	</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799"/>
            <a:ext cx="8458200" cy="5573151"/>
          </a:xfrm>
        </p:spPr>
        <p:txBody>
          <a:bodyPr>
            <a:normAutofit fontScale="92500" lnSpcReduction="10000"/>
          </a:bodyPr>
          <a:lstStyle/>
          <a:p>
            <a:pPr fontAlgn="t"/>
            <a:r>
              <a:rPr lang="en-US" b="1" dirty="0"/>
              <a:t>Malpractice</a:t>
            </a:r>
            <a:r>
              <a:rPr lang="en-US" dirty="0"/>
              <a:t> - failure of professional duty or professional misconduct</a:t>
            </a:r>
          </a:p>
          <a:p>
            <a:pPr fontAlgn="t"/>
            <a:r>
              <a:rPr lang="en-US" b="1" dirty="0"/>
              <a:t>Negligence</a:t>
            </a:r>
            <a:r>
              <a:rPr lang="en-US" dirty="0"/>
              <a:t> - failure to act with the prudence that a reasonable person would exercise under the same circumstances</a:t>
            </a:r>
          </a:p>
          <a:p>
            <a:pPr fontAlgn="t"/>
            <a:r>
              <a:rPr lang="en-US" b="1" dirty="0"/>
              <a:t>Privileged Relationship</a:t>
            </a:r>
            <a:r>
              <a:rPr lang="en-US" dirty="0"/>
              <a:t> - One that requires confidentiality; trust that information gained in the relationship will not be made public</a:t>
            </a:r>
          </a:p>
          <a:p>
            <a:pPr fontAlgn="t"/>
            <a:r>
              <a:rPr lang="en-US" b="1" dirty="0"/>
              <a:t>Tort</a:t>
            </a:r>
            <a:r>
              <a:rPr lang="en-US" dirty="0"/>
              <a:t> - Violation of a civil law, a wrong against an individual</a:t>
            </a:r>
          </a:p>
          <a:p>
            <a:pPr fontAlgn="t"/>
            <a:r>
              <a:rPr lang="en-US" b="1" dirty="0"/>
              <a:t>Ethical Codes</a:t>
            </a:r>
            <a:r>
              <a:rPr lang="en-US" dirty="0"/>
              <a:t> - actions and beliefs approved of by a particular group of people or profession</a:t>
            </a:r>
          </a:p>
          <a:p>
            <a:pPr fontAlgn="t"/>
            <a:r>
              <a:rPr lang="en-US" b="1" dirty="0"/>
              <a:t>Ethical Principles</a:t>
            </a:r>
            <a:r>
              <a:rPr lang="en-US" dirty="0"/>
              <a:t> - Rules of right and wrong from an ethical point of view</a:t>
            </a:r>
          </a:p>
          <a:p>
            <a:pPr fontAlgn="t"/>
            <a:r>
              <a:rPr lang="en-US" b="1" dirty="0"/>
              <a:t>Laws</a:t>
            </a:r>
            <a:r>
              <a:rPr lang="en-US" dirty="0"/>
              <a:t> - rules of conduct enforced by government</a:t>
            </a:r>
          </a:p>
          <a:p>
            <a:endParaRPr lang="en-US" dirty="0"/>
          </a:p>
        </p:txBody>
      </p:sp>
      <p:sp>
        <p:nvSpPr>
          <p:cNvPr id="2" name="Title 1"/>
          <p:cNvSpPr>
            <a:spLocks noGrp="1"/>
          </p:cNvSpPr>
          <p:nvPr>
            <p:ph type="title"/>
          </p:nvPr>
        </p:nvSpPr>
        <p:spPr>
          <a:xfrm>
            <a:off x="457200" y="274638"/>
            <a:ext cx="8229600" cy="868362"/>
          </a:xfrm>
        </p:spPr>
        <p:txBody>
          <a:bodyPr/>
          <a:lstStyle/>
          <a:p>
            <a:r>
              <a:rPr lang="en-US" dirty="0"/>
              <a:t>Common terms </a:t>
            </a:r>
            <a:r>
              <a:rPr lang="en-US" dirty="0" err="1"/>
              <a:t>Con’t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534400" cy="5486400"/>
          </a:xfrm>
        </p:spPr>
        <p:txBody>
          <a:bodyPr>
            <a:normAutofit fontScale="77500" lnSpcReduction="20000"/>
          </a:bodyPr>
          <a:lstStyle/>
          <a:p>
            <a:pPr fontAlgn="t"/>
            <a:r>
              <a:rPr lang="en-US" b="1" dirty="0"/>
              <a:t>Nurse Practice Act</a:t>
            </a:r>
            <a:r>
              <a:rPr lang="en-US" dirty="0"/>
              <a:t> - rules and regulations set by state boards as to what a nurse can and cannot do</a:t>
            </a:r>
          </a:p>
          <a:p>
            <a:pPr fontAlgn="t"/>
            <a:r>
              <a:rPr lang="en-US" b="1" dirty="0"/>
              <a:t>Accountability</a:t>
            </a:r>
            <a:r>
              <a:rPr lang="en-US" dirty="0"/>
              <a:t> - a willingness to answer for your actions and decisions</a:t>
            </a:r>
          </a:p>
          <a:p>
            <a:pPr fontAlgn="t"/>
            <a:r>
              <a:rPr lang="en-US" b="1" dirty="0"/>
              <a:t>Delegation </a:t>
            </a:r>
            <a:r>
              <a:rPr lang="en-US" dirty="0"/>
              <a:t>- authorizing subordinates to make certain decisions</a:t>
            </a:r>
          </a:p>
          <a:p>
            <a:pPr fontAlgn="t"/>
            <a:r>
              <a:rPr lang="en-US" b="1" dirty="0"/>
              <a:t>Standards of Care</a:t>
            </a:r>
            <a:r>
              <a:rPr lang="en-US" dirty="0"/>
              <a:t> - Established by the nurse practice act that you are legally responsible for.</a:t>
            </a:r>
          </a:p>
          <a:p>
            <a:pPr fontAlgn="t"/>
            <a:r>
              <a:rPr lang="en-US" b="1" dirty="0"/>
              <a:t>Discrimination</a:t>
            </a:r>
            <a:r>
              <a:rPr lang="en-US" dirty="0"/>
              <a:t> - unfair treatment of a person or group on the basis of prejudice</a:t>
            </a:r>
          </a:p>
          <a:p>
            <a:pPr fontAlgn="t"/>
            <a:r>
              <a:rPr lang="en-US" b="1" dirty="0"/>
              <a:t>Consent</a:t>
            </a:r>
            <a:r>
              <a:rPr lang="en-US" dirty="0"/>
              <a:t> - Permission Given by a patient</a:t>
            </a:r>
          </a:p>
          <a:p>
            <a:pPr fontAlgn="t"/>
            <a:r>
              <a:rPr lang="en-US" b="1" dirty="0"/>
              <a:t>Competen</a:t>
            </a:r>
            <a:r>
              <a:rPr lang="en-US" dirty="0"/>
              <a:t>t - One who is legally fit (mentally and emotionally)</a:t>
            </a:r>
          </a:p>
          <a:p>
            <a:pPr fontAlgn="t"/>
            <a:r>
              <a:rPr lang="en-US" b="1" dirty="0"/>
              <a:t>DNR</a:t>
            </a:r>
            <a:r>
              <a:rPr lang="en-US" dirty="0"/>
              <a:t> - do not resuscitate</a:t>
            </a:r>
          </a:p>
          <a:p>
            <a:pPr fontAlgn="t"/>
            <a:r>
              <a:rPr lang="en-US" b="1" dirty="0"/>
              <a:t>Patient Advocate</a:t>
            </a:r>
            <a:r>
              <a:rPr lang="en-US" dirty="0"/>
              <a:t> - is a person who speaks for the patient in instances where the patient is unable to communicate effectively for themselves or when the patient lacks the subject matter knowledge to communicate effectively</a:t>
            </a:r>
          </a:p>
          <a:p>
            <a:pPr fontAlgn="t"/>
            <a:r>
              <a:rPr lang="en-US" b="1" dirty="0"/>
              <a:t>Prudent</a:t>
            </a:r>
            <a:r>
              <a:rPr lang="en-US" dirty="0"/>
              <a:t> - wise, careful, cautious</a:t>
            </a:r>
          </a:p>
          <a:p>
            <a:endParaRPr lang="en-US" dirty="0"/>
          </a:p>
        </p:txBody>
      </p:sp>
      <p:sp>
        <p:nvSpPr>
          <p:cNvPr id="2" name="Title 1"/>
          <p:cNvSpPr>
            <a:spLocks noGrp="1"/>
          </p:cNvSpPr>
          <p:nvPr>
            <p:ph type="title"/>
          </p:nvPr>
        </p:nvSpPr>
        <p:spPr>
          <a:xfrm>
            <a:off x="457200" y="274638"/>
            <a:ext cx="8229600" cy="792162"/>
          </a:xfrm>
        </p:spPr>
        <p:txBody>
          <a:bodyPr/>
          <a:lstStyle/>
          <a:p>
            <a:r>
              <a:rPr lang="en-US" dirty="0"/>
              <a:t>Common terms </a:t>
            </a:r>
            <a:r>
              <a:rPr lang="en-US" dirty="0" err="1"/>
              <a:t>Con’t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562600"/>
          </a:xfrm>
        </p:spPr>
        <p:txBody>
          <a:bodyPr>
            <a:normAutofit fontScale="70000" lnSpcReduction="20000"/>
          </a:bodyPr>
          <a:lstStyle/>
          <a:p>
            <a:pPr fontAlgn="t"/>
            <a:r>
              <a:rPr lang="en-US" b="1" dirty="0"/>
              <a:t>Assault </a:t>
            </a:r>
            <a:r>
              <a:rPr lang="en-US" dirty="0"/>
              <a:t>- a threat or attempted physical attack by someone who appears to be able to cause bodily harm if not stopped</a:t>
            </a:r>
          </a:p>
          <a:p>
            <a:pPr fontAlgn="t"/>
            <a:r>
              <a:rPr lang="en-US" b="1" dirty="0"/>
              <a:t>Battery</a:t>
            </a:r>
            <a:r>
              <a:rPr lang="en-US" dirty="0"/>
              <a:t> - an assault in which the assailant makes physical contact</a:t>
            </a:r>
          </a:p>
          <a:p>
            <a:pPr fontAlgn="t"/>
            <a:r>
              <a:rPr lang="en-US" b="1" dirty="0"/>
              <a:t>Slander</a:t>
            </a:r>
            <a:r>
              <a:rPr lang="en-US" dirty="0"/>
              <a:t> - words falsely spoken that damage the reputation of another</a:t>
            </a:r>
          </a:p>
          <a:p>
            <a:pPr fontAlgn="t"/>
            <a:r>
              <a:rPr lang="en-US" b="1" dirty="0"/>
              <a:t>Libel </a:t>
            </a:r>
            <a:r>
              <a:rPr lang="en-US" dirty="0"/>
              <a:t>- a tort consisting of false and malicious publication printed for the purpose of defaming a living person</a:t>
            </a:r>
          </a:p>
          <a:p>
            <a:pPr fontAlgn="t"/>
            <a:r>
              <a:rPr lang="en-US" b="1" dirty="0"/>
              <a:t>Defamation -</a:t>
            </a:r>
            <a:r>
              <a:rPr lang="en-US" dirty="0"/>
              <a:t> an abusive attack on a person's character or good name</a:t>
            </a:r>
          </a:p>
          <a:p>
            <a:pPr fontAlgn="t"/>
            <a:r>
              <a:rPr lang="en-US" b="1" dirty="0"/>
              <a:t>False Imprisonment</a:t>
            </a:r>
            <a:r>
              <a:rPr lang="en-US" dirty="0"/>
              <a:t> - unlawful restraint or restriction of a person's freedom of movement</a:t>
            </a:r>
          </a:p>
          <a:p>
            <a:pPr fontAlgn="t"/>
            <a:r>
              <a:rPr lang="en-US" b="1" dirty="0"/>
              <a:t>Incident Report</a:t>
            </a:r>
            <a:r>
              <a:rPr lang="en-US" dirty="0"/>
              <a:t> - a record completed after an unusual occurrence that describes what happened and the steps taken after the occurrence.</a:t>
            </a:r>
          </a:p>
          <a:p>
            <a:pPr fontAlgn="t"/>
            <a:r>
              <a:rPr lang="en-US" b="1" dirty="0"/>
              <a:t>Ethics </a:t>
            </a:r>
            <a:r>
              <a:rPr lang="en-US" dirty="0"/>
              <a:t>- Ethical principles are rules of conduct that have been agreed to by a particular group</a:t>
            </a:r>
          </a:p>
          <a:p>
            <a:pPr fontAlgn="t"/>
            <a:r>
              <a:rPr lang="en-US" b="1" dirty="0"/>
              <a:t>Euthanasia -</a:t>
            </a:r>
            <a:r>
              <a:rPr lang="en-US" dirty="0"/>
              <a:t> the act of killing someone painlessly (especially someone suffering from an incurable illness)</a:t>
            </a:r>
          </a:p>
          <a:p>
            <a:r>
              <a:rPr lang="en-US" b="1" dirty="0"/>
              <a:t>Whistle-Blowing</a:t>
            </a:r>
            <a:r>
              <a:rPr lang="en-US" dirty="0"/>
              <a:t> - the disclosure by an employee or any person of illegal, immoral, or illegitimate practices by an individual or an organization</a:t>
            </a:r>
          </a:p>
        </p:txBody>
      </p:sp>
      <p:sp>
        <p:nvSpPr>
          <p:cNvPr id="2" name="Title 1"/>
          <p:cNvSpPr>
            <a:spLocks noGrp="1"/>
          </p:cNvSpPr>
          <p:nvPr>
            <p:ph type="title"/>
          </p:nvPr>
        </p:nvSpPr>
        <p:spPr>
          <a:xfrm>
            <a:off x="457200" y="274638"/>
            <a:ext cx="8229600" cy="836710"/>
          </a:xfrm>
        </p:spPr>
        <p:txBody>
          <a:bodyPr/>
          <a:lstStyle/>
          <a:p>
            <a:r>
              <a:rPr lang="en-US" dirty="0"/>
              <a:t>Common terms </a:t>
            </a:r>
            <a:r>
              <a:rPr lang="en-US" dirty="0" err="1"/>
              <a:t>Con’t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402</TotalTime>
  <Words>3469</Words>
  <Application>Microsoft Office PowerPoint</Application>
  <PresentationFormat>On-screen Show (4:3)</PresentationFormat>
  <Paragraphs>172</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Verdana</vt:lpstr>
      <vt:lpstr>Wingdings 2</vt:lpstr>
      <vt:lpstr>Lucida Sans Unicode</vt:lpstr>
      <vt:lpstr>Wingdings 3</vt:lpstr>
      <vt:lpstr>Tahoma</vt:lpstr>
      <vt:lpstr>Concourse</vt:lpstr>
      <vt:lpstr>NURSING PRACTICE AND THE LAW: THE NEED FOR EFFECTIVE GROOMING </vt:lpstr>
      <vt:lpstr>INTRODUCTION</vt:lpstr>
      <vt:lpstr>INTRODUCTION CON’T</vt:lpstr>
      <vt:lpstr>INTRODUCTION CON’T</vt:lpstr>
      <vt:lpstr> Why legal knowledge is important for nurses </vt:lpstr>
      <vt:lpstr>  Common Essential Terms in Nursing Law  </vt:lpstr>
      <vt:lpstr>Common terms Con’t</vt:lpstr>
      <vt:lpstr>Common terms Con’t</vt:lpstr>
      <vt:lpstr>Common terms Con’t</vt:lpstr>
      <vt:lpstr>NURSING PRACTICE </vt:lpstr>
      <vt:lpstr>PowerPoint Presentation</vt:lpstr>
      <vt:lpstr>PowerPoint Presentation</vt:lpstr>
      <vt:lpstr>Core nursing competences</vt:lpstr>
      <vt:lpstr> REGULATION OF NURSING PRACTICE </vt:lpstr>
      <vt:lpstr> The Council has the following general duties </vt:lpstr>
      <vt:lpstr>SOME UNETHICAL BEHAVIORS IN NURSING PRACTICE</vt:lpstr>
      <vt:lpstr>PowerPoint Presentation</vt:lpstr>
      <vt:lpstr>PowerPoint Presentation</vt:lpstr>
      <vt:lpstr>PowerPoint Presentation</vt:lpstr>
      <vt:lpstr>PowerPoint Presentation</vt:lpstr>
      <vt:lpstr>PowerPoint Presentation</vt:lpstr>
      <vt:lpstr>THE SIGNIFICANCE OF EFFECTIVE GROOMING</vt:lpstr>
      <vt:lpstr>Effective Grooming Con’t</vt:lpstr>
      <vt:lpstr>ACADEMIC PREPAREDNESS (COMPETENCE)</vt:lpstr>
      <vt:lpstr>PowerPoint Presentation</vt:lpstr>
      <vt:lpstr>EVIDENCE BASED CLINICAL EXPERIENCE</vt:lpstr>
      <vt:lpstr>How can a healthcare institution integrate EBP?</vt:lpstr>
      <vt:lpstr>PowerPoint Presentation</vt:lpstr>
      <vt:lpstr>PowerPoint Presentation</vt:lpstr>
      <vt:lpstr>LEADERSHIP IN NURSING</vt:lpstr>
      <vt:lpstr>CONCLUSION/RECOMMENDATION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PRACTICE AND THE LAW: THE NEED FOR EFFECTIVE GROOMING</dc:title>
  <dc:creator>Nuhu Lawan</dc:creator>
  <cp:lastModifiedBy>Akpan NANNM</cp:lastModifiedBy>
  <cp:revision>4</cp:revision>
  <dcterms:created xsi:type="dcterms:W3CDTF">2018-04-16T08:05:03Z</dcterms:created>
  <dcterms:modified xsi:type="dcterms:W3CDTF">2018-05-09T10:29:33Z</dcterms:modified>
</cp:coreProperties>
</file>