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95" r:id="rId3"/>
    <p:sldId id="257" r:id="rId4"/>
    <p:sldId id="296" r:id="rId5"/>
    <p:sldId id="258" r:id="rId6"/>
    <p:sldId id="259" r:id="rId7"/>
    <p:sldId id="260" r:id="rId8"/>
    <p:sldId id="261" r:id="rId9"/>
    <p:sldId id="262" r:id="rId10"/>
    <p:sldId id="263" r:id="rId11"/>
    <p:sldId id="298" r:id="rId12"/>
    <p:sldId id="299" r:id="rId13"/>
    <p:sldId id="264" r:id="rId14"/>
    <p:sldId id="265" r:id="rId15"/>
    <p:sldId id="266" r:id="rId16"/>
    <p:sldId id="268" r:id="rId17"/>
    <p:sldId id="300" r:id="rId18"/>
    <p:sldId id="269" r:id="rId19"/>
    <p:sldId id="271" r:id="rId20"/>
    <p:sldId id="301" r:id="rId21"/>
    <p:sldId id="272" r:id="rId22"/>
    <p:sldId id="273" r:id="rId23"/>
    <p:sldId id="302" r:id="rId24"/>
    <p:sldId id="274" r:id="rId25"/>
    <p:sldId id="303" r:id="rId26"/>
    <p:sldId id="280" r:id="rId27"/>
    <p:sldId id="279" r:id="rId28"/>
    <p:sldId id="278" r:id="rId29"/>
    <p:sldId id="277" r:id="rId30"/>
    <p:sldId id="304" r:id="rId31"/>
    <p:sldId id="276" r:id="rId32"/>
    <p:sldId id="275" r:id="rId33"/>
    <p:sldId id="281" r:id="rId34"/>
    <p:sldId id="282" r:id="rId35"/>
    <p:sldId id="283" r:id="rId36"/>
    <p:sldId id="284" r:id="rId37"/>
    <p:sldId id="285" r:id="rId38"/>
    <p:sldId id="286" r:id="rId39"/>
    <p:sldId id="287" r:id="rId40"/>
    <p:sldId id="288" r:id="rId41"/>
    <p:sldId id="290" r:id="rId42"/>
    <p:sldId id="289" r:id="rId43"/>
    <p:sldId id="29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70" y="7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4A498E-C8D4-4565-8419-68A1A3F75343}" type="datetimeFigureOut">
              <a:rPr lang="en-US" smtClean="0"/>
              <a:t>12/13/2015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A4535-576E-438B-A8CD-5248773F2172}" type="slidenum">
              <a:rPr lang="en-US" smtClean="0"/>
              <a:t>‹#›</a:t>
            </a:fld>
            <a:endParaRPr lang="en-US"/>
          </a:p>
        </p:txBody>
      </p:sp>
    </p:spTree>
    <p:extLst>
      <p:ext uri="{BB962C8B-B14F-4D97-AF65-F5344CB8AC3E}">
        <p14:creationId xmlns:p14="http://schemas.microsoft.com/office/powerpoint/2010/main" val="360172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A4535-576E-438B-A8CD-5248773F2172}" type="slidenum">
              <a:rPr lang="en-US" smtClean="0"/>
              <a:t>1</a:t>
            </a:fld>
            <a:endParaRPr lang="en-US"/>
          </a:p>
        </p:txBody>
      </p:sp>
    </p:spTree>
    <p:extLst>
      <p:ext uri="{BB962C8B-B14F-4D97-AF65-F5344CB8AC3E}">
        <p14:creationId xmlns:p14="http://schemas.microsoft.com/office/powerpoint/2010/main" val="354868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A4535-576E-438B-A8CD-5248773F2172}" type="slidenum">
              <a:rPr lang="en-US" smtClean="0"/>
              <a:t>5</a:t>
            </a:fld>
            <a:endParaRPr lang="en-US"/>
          </a:p>
        </p:txBody>
      </p:sp>
    </p:spTree>
    <p:extLst>
      <p:ext uri="{BB962C8B-B14F-4D97-AF65-F5344CB8AC3E}">
        <p14:creationId xmlns:p14="http://schemas.microsoft.com/office/powerpoint/2010/main" val="38906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D77CBF-9D82-4E7B-BDB2-8824D4549485}"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378106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FA5BB-5439-47D9-A0EA-ABAFD0E89E1E}"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2356498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E6F03-1305-4D28-A480-ECF9F83B4C0E}"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09156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53B94-E7AC-48A6-A88E-78ECAE5C9801}"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4049200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4DE17-74F3-443F-B5CD-E44B9B741B45}"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0921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6570B3-A610-44F3-97E9-4FFE9EE4CCDD}"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3921749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1645F4-CAD2-46CE-8F22-6EBCA1E961F9}"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3266250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E6DA06-4D05-4EEC-AF25-BBA9EC38577D}"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173799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68C290-5291-4B16-959C-990AC4348A2F}"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157585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F9A11-3F56-43A0-A2ED-8475E8055889}" type="datetime1">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250783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F6CA29-13A4-4A09-A9BB-199B4C6D0593}" type="datetime1">
              <a:rPr lang="en-US" smtClean="0"/>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373434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923E9E-264D-44CD-873A-97E13EA50565}" type="datetime1">
              <a:rPr lang="en-US" smtClean="0"/>
              <a:t>12/13/2015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2044657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812B42-0E41-4636-A863-E5F2439EB914}" type="datetime1">
              <a:rPr lang="en-US" smtClean="0"/>
              <a:t>12/13/2015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255243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CEA90-F7A6-495B-9B17-CCCB863BF6E1}" type="datetime1">
              <a:rPr lang="en-US" smtClean="0"/>
              <a:t>12/13/2015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4021317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BA033-9B85-4372-8895-3E9F8682635E}" type="datetime1">
              <a:rPr lang="en-US" smtClean="0"/>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400484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8B812-1937-4B6A-A53B-3BB17C43A94C}" type="datetime1">
              <a:rPr lang="en-US" smtClean="0"/>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D6FE6-2241-4E67-AD1A-AAD5419A80B4}" type="slidenum">
              <a:rPr lang="en-US" smtClean="0"/>
              <a:t>‹#›</a:t>
            </a:fld>
            <a:endParaRPr lang="en-US"/>
          </a:p>
        </p:txBody>
      </p:sp>
    </p:spTree>
    <p:extLst>
      <p:ext uri="{BB962C8B-B14F-4D97-AF65-F5344CB8AC3E}">
        <p14:creationId xmlns:p14="http://schemas.microsoft.com/office/powerpoint/2010/main" val="323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76E298-B43D-467E-94E4-B881FB089C3E}" type="datetime1">
              <a:rPr lang="en-US" smtClean="0"/>
              <a:t>12/13/2015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DD6FE6-2241-4E67-AD1A-AAD5419A80B4}" type="slidenum">
              <a:rPr lang="en-US" smtClean="0"/>
              <a:t>‹#›</a:t>
            </a:fld>
            <a:endParaRPr lang="en-US"/>
          </a:p>
        </p:txBody>
      </p:sp>
    </p:spTree>
    <p:extLst>
      <p:ext uri="{BB962C8B-B14F-4D97-AF65-F5344CB8AC3E}">
        <p14:creationId xmlns:p14="http://schemas.microsoft.com/office/powerpoint/2010/main" val="3444710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8186" y="341718"/>
            <a:ext cx="10985679" cy="1096899"/>
          </a:xfrm>
        </p:spPr>
        <p:txBody>
          <a:bodyPr>
            <a:noAutofit/>
          </a:bodyPr>
          <a:lstStyle/>
          <a:p>
            <a:pPr algn="just">
              <a:lnSpc>
                <a:spcPct val="150000"/>
              </a:lnSpc>
            </a:pPr>
            <a:r>
              <a:rPr lang="en-US" sz="4000" b="1" dirty="0" smtClean="0">
                <a:solidFill>
                  <a:schemeClr val="tx1"/>
                </a:solidFill>
              </a:rPr>
              <a:t>1.) AUDITING OF THE TRADE UNION ACCOUNT</a:t>
            </a:r>
          </a:p>
          <a:p>
            <a:pPr algn="just">
              <a:lnSpc>
                <a:spcPct val="150000"/>
              </a:lnSpc>
            </a:pPr>
            <a:r>
              <a:rPr lang="en-US" sz="4000" b="1" dirty="0" smtClean="0">
                <a:solidFill>
                  <a:schemeClr val="tx1"/>
                </a:solidFill>
              </a:rPr>
              <a:t>1.1) INTRODUCTION AND DEFINITION OF </a:t>
            </a:r>
          </a:p>
          <a:p>
            <a:pPr algn="just">
              <a:lnSpc>
                <a:spcPct val="150000"/>
              </a:lnSpc>
            </a:pPr>
            <a:r>
              <a:rPr lang="en-US" sz="4000" b="1" dirty="0">
                <a:solidFill>
                  <a:schemeClr val="tx1"/>
                </a:solidFill>
              </a:rPr>
              <a:t> </a:t>
            </a:r>
            <a:r>
              <a:rPr lang="en-US" sz="4000" b="1" dirty="0" smtClean="0">
                <a:solidFill>
                  <a:schemeClr val="tx1"/>
                </a:solidFill>
              </a:rPr>
              <a:t>     AUDIT</a:t>
            </a:r>
          </a:p>
          <a:p>
            <a:pPr algn="just">
              <a:lnSpc>
                <a:spcPts val="2400"/>
              </a:lnSpc>
            </a:pPr>
            <a:endParaRPr lang="en-US" sz="4000" dirty="0" smtClean="0">
              <a:solidFill>
                <a:schemeClr val="tx1"/>
              </a:solidFill>
            </a:endParaRPr>
          </a:p>
          <a:p>
            <a:pPr algn="just">
              <a:lnSpc>
                <a:spcPct val="150000"/>
              </a:lnSpc>
            </a:pPr>
            <a:r>
              <a:rPr lang="en-US" sz="4000" dirty="0" smtClean="0">
                <a:solidFill>
                  <a:schemeClr val="tx1"/>
                </a:solidFill>
              </a:rPr>
              <a:t>Audit is a search for evidence to arrive at what the auditors perceives to be truth. It is an act</a:t>
            </a:r>
            <a:endParaRPr lang="en-US" sz="4000" dirty="0">
              <a:solidFill>
                <a:schemeClr val="tx1"/>
              </a:solidFill>
            </a:endParaRPr>
          </a:p>
        </p:txBody>
      </p:sp>
      <p:sp>
        <p:nvSpPr>
          <p:cNvPr id="7" name="Slide Number Placeholder 6"/>
          <p:cNvSpPr>
            <a:spLocks noGrp="1"/>
          </p:cNvSpPr>
          <p:nvPr>
            <p:ph type="sldNum" sz="quarter" idx="12"/>
          </p:nvPr>
        </p:nvSpPr>
        <p:spPr>
          <a:xfrm>
            <a:off x="10753100" y="6298940"/>
            <a:ext cx="683339" cy="365125"/>
          </a:xfrm>
        </p:spPr>
        <p:txBody>
          <a:bodyPr/>
          <a:lstStyle/>
          <a:p>
            <a:fld id="{75DD6FE6-2241-4E67-AD1A-AAD5419A80B4}" type="slidenum">
              <a:rPr lang="en-US" sz="2000" smtClean="0">
                <a:solidFill>
                  <a:schemeClr val="tx1"/>
                </a:solidFill>
              </a:rPr>
              <a:t>1</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191544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7780"/>
            <a:ext cx="10771984" cy="1320800"/>
          </a:xfrm>
        </p:spPr>
        <p:txBody>
          <a:bodyPr>
            <a:noAutofit/>
          </a:bodyPr>
          <a:lstStyle/>
          <a:p>
            <a:pPr>
              <a:lnSpc>
                <a:spcPct val="150000"/>
              </a:lnSpc>
            </a:pPr>
            <a:r>
              <a:rPr lang="en-US" sz="4000" dirty="0" smtClean="0">
                <a:solidFill>
                  <a:schemeClr val="tx1"/>
                </a:solidFill>
              </a:rPr>
              <a:t>and as a consequence more useful to decision makers and regulatory agencies to evaluate true performances in line with requirements of the law.</a:t>
            </a:r>
            <a:br>
              <a:rPr lang="en-US" sz="4000" dirty="0" smtClean="0">
                <a:solidFill>
                  <a:schemeClr val="tx1"/>
                </a:solidFill>
              </a:rPr>
            </a:br>
            <a:endParaRPr lang="en-US" sz="4000" dirty="0"/>
          </a:p>
        </p:txBody>
      </p:sp>
      <p:sp>
        <p:nvSpPr>
          <p:cNvPr id="7" name="Slide Number Placeholder 6"/>
          <p:cNvSpPr>
            <a:spLocks noGrp="1"/>
          </p:cNvSpPr>
          <p:nvPr>
            <p:ph type="sldNum" sz="quarter" idx="12"/>
          </p:nvPr>
        </p:nvSpPr>
        <p:spPr>
          <a:xfrm>
            <a:off x="10496736" y="6131514"/>
            <a:ext cx="683339" cy="365125"/>
          </a:xfrm>
        </p:spPr>
        <p:txBody>
          <a:bodyPr/>
          <a:lstStyle/>
          <a:p>
            <a:fld id="{75DD6FE6-2241-4E67-AD1A-AAD5419A80B4}" type="slidenum">
              <a:rPr lang="en-US" sz="2000" smtClean="0">
                <a:solidFill>
                  <a:schemeClr val="tx1"/>
                </a:solidFill>
              </a:rPr>
              <a:t>10</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912688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09" y="339144"/>
            <a:ext cx="11248502" cy="1320800"/>
          </a:xfrm>
        </p:spPr>
        <p:txBody>
          <a:bodyPr>
            <a:noAutofit/>
          </a:bodyPr>
          <a:lstStyle/>
          <a:p>
            <a:pPr>
              <a:lnSpc>
                <a:spcPct val="150000"/>
              </a:lnSpc>
            </a:pPr>
            <a:r>
              <a:rPr lang="en-US" sz="4000" dirty="0" smtClean="0">
                <a:solidFill>
                  <a:schemeClr val="tx1"/>
                </a:solidFill>
              </a:rPr>
              <a:t>2.2)  We have sections of the Act that attracts </a:t>
            </a:r>
            <a:br>
              <a:rPr lang="en-US" sz="4000" dirty="0" smtClean="0">
                <a:solidFill>
                  <a:schemeClr val="tx1"/>
                </a:solidFill>
              </a:rPr>
            </a:br>
            <a:r>
              <a:rPr lang="en-US" sz="4000" dirty="0">
                <a:solidFill>
                  <a:schemeClr val="tx1"/>
                </a:solidFill>
              </a:rPr>
              <a:t> </a:t>
            </a:r>
            <a:r>
              <a:rPr lang="en-US" sz="4000" dirty="0" smtClean="0">
                <a:solidFill>
                  <a:schemeClr val="tx1"/>
                </a:solidFill>
              </a:rPr>
              <a:t>       the attention of the auditor in the </a:t>
            </a:r>
            <a:br>
              <a:rPr lang="en-US" sz="4000" dirty="0" smtClean="0">
                <a:solidFill>
                  <a:schemeClr val="tx1"/>
                </a:solidFill>
              </a:rPr>
            </a:br>
            <a:r>
              <a:rPr lang="en-US" sz="4000" dirty="0">
                <a:solidFill>
                  <a:schemeClr val="tx1"/>
                </a:solidFill>
              </a:rPr>
              <a:t> </a:t>
            </a:r>
            <a:r>
              <a:rPr lang="en-US" sz="4000" dirty="0" smtClean="0">
                <a:solidFill>
                  <a:schemeClr val="tx1"/>
                </a:solidFill>
              </a:rPr>
              <a:t>       financial reporting requirements; </a:t>
            </a:r>
            <a:br>
              <a:rPr lang="en-US" sz="4000" dirty="0" smtClean="0">
                <a:solidFill>
                  <a:schemeClr val="tx1"/>
                </a:solidFill>
              </a:rPr>
            </a:br>
            <a:r>
              <a:rPr lang="en-US" sz="4000" dirty="0">
                <a:solidFill>
                  <a:schemeClr val="tx1"/>
                </a:solidFill>
              </a:rPr>
              <a:t> </a:t>
            </a:r>
            <a:r>
              <a:rPr lang="en-US" sz="4000" dirty="0" smtClean="0">
                <a:solidFill>
                  <a:schemeClr val="tx1"/>
                </a:solidFill>
              </a:rPr>
              <a:t>       Section 16 – Trade Union funds not be </a:t>
            </a:r>
            <a:br>
              <a:rPr lang="en-US" sz="4000" dirty="0" smtClean="0">
                <a:solidFill>
                  <a:schemeClr val="tx1"/>
                </a:solidFill>
              </a:rPr>
            </a:br>
            <a:r>
              <a:rPr lang="en-US" sz="4000" dirty="0">
                <a:solidFill>
                  <a:schemeClr val="tx1"/>
                </a:solidFill>
              </a:rPr>
              <a:t> </a:t>
            </a:r>
            <a:r>
              <a:rPr lang="en-US" sz="4000" dirty="0" smtClean="0">
                <a:solidFill>
                  <a:schemeClr val="tx1"/>
                </a:solidFill>
              </a:rPr>
              <a:t>       used for certain proceedings, Section 18 – </a:t>
            </a:r>
            <a:br>
              <a:rPr lang="en-US" sz="4000" dirty="0" smtClean="0">
                <a:solidFill>
                  <a:schemeClr val="tx1"/>
                </a:solidFill>
              </a:rPr>
            </a:br>
            <a:r>
              <a:rPr lang="en-US" sz="4000" dirty="0">
                <a:solidFill>
                  <a:schemeClr val="tx1"/>
                </a:solidFill>
              </a:rPr>
              <a:t> </a:t>
            </a:r>
            <a:r>
              <a:rPr lang="en-US" sz="4000" dirty="0" smtClean="0">
                <a:solidFill>
                  <a:schemeClr val="tx1"/>
                </a:solidFill>
              </a:rPr>
              <a:t>       Payment of Trade Union dues to the </a:t>
            </a:r>
            <a:br>
              <a:rPr lang="en-US" sz="4000" dirty="0" smtClean="0">
                <a:solidFill>
                  <a:schemeClr val="tx1"/>
                </a:solidFill>
              </a:rPr>
            </a:br>
            <a:r>
              <a:rPr lang="en-US" sz="4000" dirty="0">
                <a:solidFill>
                  <a:schemeClr val="tx1"/>
                </a:solidFill>
              </a:rPr>
              <a:t> </a:t>
            </a:r>
            <a:r>
              <a:rPr lang="en-US" sz="4000" dirty="0" smtClean="0">
                <a:solidFill>
                  <a:schemeClr val="tx1"/>
                </a:solidFill>
              </a:rPr>
              <a:t>       Central </a:t>
            </a:r>
            <a:r>
              <a:rPr lang="en-US" sz="4000" dirty="0" err="1" smtClean="0">
                <a:solidFill>
                  <a:schemeClr val="tx1"/>
                </a:solidFill>
              </a:rPr>
              <a:t>Labour</a:t>
            </a:r>
            <a:r>
              <a:rPr lang="en-US" sz="4000" dirty="0" smtClean="0">
                <a:solidFill>
                  <a:schemeClr val="tx1"/>
                </a:solidFill>
              </a:rPr>
              <a:t> </a:t>
            </a:r>
            <a:r>
              <a:rPr lang="en-US" sz="4000" dirty="0" err="1" smtClean="0">
                <a:solidFill>
                  <a:schemeClr val="tx1"/>
                </a:solidFill>
              </a:rPr>
              <a:t>Organsation</a:t>
            </a:r>
            <a:r>
              <a:rPr lang="en-US" sz="4000" dirty="0" smtClean="0">
                <a:solidFill>
                  <a:schemeClr val="tx1"/>
                </a:solidFill>
              </a:rPr>
              <a:t>, Section 19 – </a:t>
            </a:r>
            <a:endParaRPr lang="en-US" sz="4000" dirty="0"/>
          </a:p>
        </p:txBody>
      </p:sp>
      <p:sp>
        <p:nvSpPr>
          <p:cNvPr id="4" name="Slide Number Placeholder 3"/>
          <p:cNvSpPr>
            <a:spLocks noGrp="1"/>
          </p:cNvSpPr>
          <p:nvPr>
            <p:ph type="sldNum" sz="quarter" idx="12"/>
          </p:nvPr>
        </p:nvSpPr>
        <p:spPr>
          <a:xfrm>
            <a:off x="11275073" y="6105756"/>
            <a:ext cx="683339" cy="365125"/>
          </a:xfrm>
        </p:spPr>
        <p:txBody>
          <a:bodyPr/>
          <a:lstStyle/>
          <a:p>
            <a:fld id="{75DD6FE6-2241-4E67-AD1A-AAD5419A80B4}" type="slidenum">
              <a:rPr lang="en-US" sz="2000" smtClean="0">
                <a:solidFill>
                  <a:schemeClr val="tx1"/>
                </a:solidFill>
              </a:rPr>
              <a:t>11</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41897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213" y="429296"/>
            <a:ext cx="10617438" cy="1320800"/>
          </a:xfrm>
        </p:spPr>
        <p:txBody>
          <a:bodyPr>
            <a:noAutofit/>
          </a:bodyPr>
          <a:lstStyle/>
          <a:p>
            <a:pPr>
              <a:lnSpc>
                <a:spcPct val="150000"/>
              </a:lnSpc>
            </a:pPr>
            <a:r>
              <a:rPr lang="en-US" sz="4000" dirty="0">
                <a:solidFill>
                  <a:schemeClr val="tx1"/>
                </a:solidFill>
              </a:rPr>
              <a:t>Injunction to restrain misappropriation of funds of Trade Union, </a:t>
            </a:r>
            <a:r>
              <a:rPr lang="en-US" sz="4000" dirty="0" smtClean="0">
                <a:solidFill>
                  <a:schemeClr val="tx1"/>
                </a:solidFill>
              </a:rPr>
              <a:t>etc.</a:t>
            </a:r>
            <a:br>
              <a:rPr lang="en-US" sz="4000" dirty="0" smtClean="0">
                <a:solidFill>
                  <a:schemeClr val="tx1"/>
                </a:solidFill>
              </a:rPr>
            </a:br>
            <a:r>
              <a:rPr lang="en-US" sz="4000" dirty="0">
                <a:solidFill>
                  <a:schemeClr val="tx1"/>
                </a:solidFill>
              </a:rPr>
              <a:t>Financial Statements audited by a qualified auditor would normally be regarded as more reliable then an unaudited statement. Therefore audit produces an economic and social benefit.</a:t>
            </a:r>
            <a:endParaRPr lang="en-US" sz="4000" dirty="0"/>
          </a:p>
        </p:txBody>
      </p:sp>
      <p:sp>
        <p:nvSpPr>
          <p:cNvPr id="4" name="Slide Number Placeholder 3"/>
          <p:cNvSpPr>
            <a:spLocks noGrp="1"/>
          </p:cNvSpPr>
          <p:nvPr>
            <p:ph type="sldNum" sz="quarter" idx="12"/>
          </p:nvPr>
        </p:nvSpPr>
        <p:spPr>
          <a:xfrm>
            <a:off x="10895982" y="6054241"/>
            <a:ext cx="683339" cy="365125"/>
          </a:xfrm>
        </p:spPr>
        <p:txBody>
          <a:bodyPr/>
          <a:lstStyle/>
          <a:p>
            <a:fld id="{75DD6FE6-2241-4E67-AD1A-AAD5419A80B4}" type="slidenum">
              <a:rPr lang="en-US" sz="2000" smtClean="0">
                <a:solidFill>
                  <a:schemeClr val="tx1"/>
                </a:solidFill>
              </a:rPr>
              <a:t>12</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3816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609600"/>
            <a:ext cx="11384923" cy="1320800"/>
          </a:xfrm>
        </p:spPr>
        <p:txBody>
          <a:bodyPr>
            <a:normAutofit fontScale="90000"/>
          </a:bodyPr>
          <a:lstStyle/>
          <a:p>
            <a:pPr>
              <a:lnSpc>
                <a:spcPct val="150000"/>
              </a:lnSpc>
            </a:pPr>
            <a:r>
              <a:rPr lang="en-US" sz="4000" dirty="0" smtClean="0">
                <a:solidFill>
                  <a:schemeClr val="tx1"/>
                </a:solidFill>
              </a:rPr>
              <a:t>The crowning factor is that an auditor is guided by certain principle in the execution of his assignment which include</a:t>
            </a:r>
            <a:br>
              <a:rPr lang="en-US" sz="4000" dirty="0" smtClean="0">
                <a:solidFill>
                  <a:schemeClr val="tx1"/>
                </a:solidFill>
              </a:rPr>
            </a:br>
            <a:r>
              <a:rPr lang="en-US" sz="4000" dirty="0" smtClean="0">
                <a:solidFill>
                  <a:schemeClr val="tx1"/>
                </a:solidFill>
              </a:rPr>
              <a:t>1)	Independence: The auditor is not a member officers    </a:t>
            </a:r>
            <a:br>
              <a:rPr lang="en-US" sz="4000" dirty="0" smtClean="0">
                <a:solidFill>
                  <a:schemeClr val="tx1"/>
                </a:solidFill>
              </a:rPr>
            </a:br>
            <a:r>
              <a:rPr lang="en-US" sz="4000" dirty="0">
                <a:solidFill>
                  <a:schemeClr val="tx1"/>
                </a:solidFill>
              </a:rPr>
              <a:t> </a:t>
            </a:r>
            <a:r>
              <a:rPr lang="en-US" sz="4000" dirty="0" smtClean="0">
                <a:solidFill>
                  <a:schemeClr val="tx1"/>
                </a:solidFill>
              </a:rPr>
              <a:t>   or official of the Trade Union organization that </a:t>
            </a:r>
            <a:br>
              <a:rPr lang="en-US" sz="4000" dirty="0" smtClean="0">
                <a:solidFill>
                  <a:schemeClr val="tx1"/>
                </a:solidFill>
              </a:rPr>
            </a:br>
            <a:r>
              <a:rPr lang="en-US" sz="4000" dirty="0">
                <a:solidFill>
                  <a:schemeClr val="tx1"/>
                </a:solidFill>
              </a:rPr>
              <a:t> </a:t>
            </a:r>
            <a:r>
              <a:rPr lang="en-US" sz="4000" dirty="0" smtClean="0">
                <a:solidFill>
                  <a:schemeClr val="tx1"/>
                </a:solidFill>
              </a:rPr>
              <a:t>  he/she audits.</a:t>
            </a:r>
            <a:br>
              <a:rPr lang="en-US" sz="4000" dirty="0" smtClean="0">
                <a:solidFill>
                  <a:schemeClr val="tx1"/>
                </a:solidFill>
              </a:rPr>
            </a:br>
            <a:endParaRPr lang="en-US" sz="4000" dirty="0"/>
          </a:p>
        </p:txBody>
      </p:sp>
      <p:sp>
        <p:nvSpPr>
          <p:cNvPr id="7" name="Slide Number Placeholder 6"/>
          <p:cNvSpPr>
            <a:spLocks noGrp="1"/>
          </p:cNvSpPr>
          <p:nvPr>
            <p:ph type="sldNum" sz="quarter" idx="12"/>
          </p:nvPr>
        </p:nvSpPr>
        <p:spPr/>
        <p:txBody>
          <a:bodyPr/>
          <a:lstStyle/>
          <a:p>
            <a:fld id="{75DD6FE6-2241-4E67-AD1A-AAD5419A80B4}" type="slidenum">
              <a:rPr lang="en-US" sz="2000" smtClean="0">
                <a:solidFill>
                  <a:schemeClr val="tx1"/>
                </a:solidFill>
              </a:rPr>
              <a:t>13</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3184521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0850069" y="6208787"/>
            <a:ext cx="683339" cy="365125"/>
          </a:xfrm>
        </p:spPr>
        <p:txBody>
          <a:bodyPr/>
          <a:lstStyle/>
          <a:p>
            <a:fld id="{75DD6FE6-2241-4E67-AD1A-AAD5419A80B4}" type="slidenum">
              <a:rPr lang="en-US" sz="2000" smtClean="0">
                <a:solidFill>
                  <a:schemeClr val="tx1"/>
                </a:solidFill>
              </a:rPr>
              <a:t>14</a:t>
            </a:fld>
            <a:r>
              <a:rPr lang="en-US" sz="2000" dirty="0" smtClean="0">
                <a:solidFill>
                  <a:schemeClr val="tx1"/>
                </a:solidFill>
              </a:rPr>
              <a:t>.</a:t>
            </a:r>
            <a:endParaRPr lang="en-US" sz="2000" dirty="0">
              <a:solidFill>
                <a:schemeClr val="tx1"/>
              </a:solidFill>
            </a:endParaRPr>
          </a:p>
        </p:txBody>
      </p:sp>
      <p:sp>
        <p:nvSpPr>
          <p:cNvPr id="8" name="Title 7"/>
          <p:cNvSpPr>
            <a:spLocks noGrp="1"/>
          </p:cNvSpPr>
          <p:nvPr>
            <p:ph type="title"/>
          </p:nvPr>
        </p:nvSpPr>
        <p:spPr>
          <a:xfrm>
            <a:off x="432633" y="712631"/>
            <a:ext cx="10759105" cy="1320800"/>
          </a:xfrm>
        </p:spPr>
        <p:txBody>
          <a:bodyPr>
            <a:noAutofit/>
          </a:bodyPr>
          <a:lstStyle/>
          <a:p>
            <a:pPr>
              <a:lnSpc>
                <a:spcPct val="150000"/>
              </a:lnSpc>
            </a:pPr>
            <a:r>
              <a:rPr lang="en-US" sz="4000" dirty="0">
                <a:solidFill>
                  <a:schemeClr val="tx1"/>
                </a:solidFill>
              </a:rPr>
              <a:t>2)	</a:t>
            </a:r>
            <a:r>
              <a:rPr lang="en-US" sz="4000" dirty="0" smtClean="0">
                <a:solidFill>
                  <a:schemeClr val="tx1"/>
                </a:solidFill>
              </a:rPr>
              <a:t>Accountability</a:t>
            </a:r>
            <a:r>
              <a:rPr lang="en-US" sz="4000" dirty="0">
                <a:solidFill>
                  <a:schemeClr val="tx1"/>
                </a:solidFill>
              </a:rPr>
              <a:t>: The auditor will act in the </a:t>
            </a:r>
            <a:r>
              <a:rPr lang="en-US" sz="4000" dirty="0" smtClean="0">
                <a:solidFill>
                  <a:schemeClr val="tx1"/>
                </a:solidFill>
              </a:rPr>
              <a:t>   </a:t>
            </a:r>
            <a:br>
              <a:rPr lang="en-US" sz="4000" dirty="0" smtClean="0">
                <a:solidFill>
                  <a:schemeClr val="tx1"/>
                </a:solidFill>
              </a:rPr>
            </a:br>
            <a:r>
              <a:rPr lang="en-US" sz="4000" dirty="0">
                <a:solidFill>
                  <a:schemeClr val="tx1"/>
                </a:solidFill>
              </a:rPr>
              <a:t> </a:t>
            </a:r>
            <a:r>
              <a:rPr lang="en-US" sz="4000" dirty="0" smtClean="0">
                <a:solidFill>
                  <a:schemeClr val="tx1"/>
                </a:solidFill>
              </a:rPr>
              <a:t>  primary interest </a:t>
            </a:r>
            <a:r>
              <a:rPr lang="en-US" sz="4000" dirty="0">
                <a:solidFill>
                  <a:schemeClr val="tx1"/>
                </a:solidFill>
              </a:rPr>
              <a:t>of the </a:t>
            </a:r>
            <a:r>
              <a:rPr lang="en-US" sz="4000" dirty="0" smtClean="0">
                <a:solidFill>
                  <a:schemeClr val="tx1"/>
                </a:solidFill>
              </a:rPr>
              <a:t>Trade Union </a:t>
            </a:r>
            <a:br>
              <a:rPr lang="en-US" sz="4000" dirty="0" smtClean="0">
                <a:solidFill>
                  <a:schemeClr val="tx1"/>
                </a:solidFill>
              </a:rPr>
            </a:br>
            <a:r>
              <a:rPr lang="en-US" sz="4000" dirty="0">
                <a:solidFill>
                  <a:schemeClr val="tx1"/>
                </a:solidFill>
              </a:rPr>
              <a:t> </a:t>
            </a:r>
            <a:r>
              <a:rPr lang="en-US" sz="4000" dirty="0" smtClean="0">
                <a:solidFill>
                  <a:schemeClr val="tx1"/>
                </a:solidFill>
              </a:rPr>
              <a:t>  organization that engages </a:t>
            </a:r>
            <a:r>
              <a:rPr lang="en-US" sz="4000" dirty="0">
                <a:solidFill>
                  <a:schemeClr val="tx1"/>
                </a:solidFill>
              </a:rPr>
              <a:t>him/her </a:t>
            </a:r>
            <a:r>
              <a:rPr lang="en-US" sz="4000" dirty="0" smtClean="0">
                <a:solidFill>
                  <a:schemeClr val="tx1"/>
                </a:solidFill>
              </a:rPr>
              <a:t>whilst    </a:t>
            </a:r>
            <a:br>
              <a:rPr lang="en-US" sz="4000" dirty="0" smtClean="0">
                <a:solidFill>
                  <a:schemeClr val="tx1"/>
                </a:solidFill>
              </a:rPr>
            </a:br>
            <a:r>
              <a:rPr lang="en-US" sz="4000" dirty="0">
                <a:solidFill>
                  <a:schemeClr val="tx1"/>
                </a:solidFill>
              </a:rPr>
              <a:t> </a:t>
            </a:r>
            <a:r>
              <a:rPr lang="en-US" sz="4000" dirty="0" smtClean="0">
                <a:solidFill>
                  <a:schemeClr val="tx1"/>
                </a:solidFill>
              </a:rPr>
              <a:t>  having regards to the wider public interest.    </a:t>
            </a:r>
            <a:br>
              <a:rPr lang="en-US" sz="4000" dirty="0" smtClean="0">
                <a:solidFill>
                  <a:schemeClr val="tx1"/>
                </a:solidFill>
              </a:rPr>
            </a:br>
            <a:r>
              <a:rPr lang="en-US" sz="4000" dirty="0">
                <a:solidFill>
                  <a:schemeClr val="tx1"/>
                </a:solidFill>
              </a:rPr>
              <a:t> </a:t>
            </a:r>
            <a:r>
              <a:rPr lang="en-US" sz="4000" dirty="0" smtClean="0">
                <a:solidFill>
                  <a:schemeClr val="tx1"/>
                </a:solidFill>
              </a:rPr>
              <a:t>  The laws of Federation of Nigeria and </a:t>
            </a:r>
            <a:br>
              <a:rPr lang="en-US" sz="4000" dirty="0" smtClean="0">
                <a:solidFill>
                  <a:schemeClr val="tx1"/>
                </a:solidFill>
              </a:rPr>
            </a:br>
            <a:r>
              <a:rPr lang="en-US" sz="4000" dirty="0">
                <a:solidFill>
                  <a:schemeClr val="tx1"/>
                </a:solidFill>
              </a:rPr>
              <a:t> </a:t>
            </a:r>
            <a:r>
              <a:rPr lang="en-US" sz="4000" dirty="0" smtClean="0">
                <a:solidFill>
                  <a:schemeClr val="tx1"/>
                </a:solidFill>
              </a:rPr>
              <a:t>  conventional practices.</a:t>
            </a:r>
            <a:br>
              <a:rPr lang="en-US" sz="4000" dirty="0" smtClean="0">
                <a:solidFill>
                  <a:schemeClr val="tx1"/>
                </a:solidFill>
              </a:rPr>
            </a:br>
            <a:endParaRPr lang="en-US" sz="4000" dirty="0"/>
          </a:p>
        </p:txBody>
      </p:sp>
    </p:spTree>
    <p:extLst>
      <p:ext uri="{BB962C8B-B14F-4D97-AF65-F5344CB8AC3E}">
        <p14:creationId xmlns:p14="http://schemas.microsoft.com/office/powerpoint/2010/main" val="1951013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1248503" cy="1320800"/>
          </a:xfrm>
        </p:spPr>
        <p:txBody>
          <a:bodyPr>
            <a:normAutofit fontScale="90000"/>
          </a:bodyPr>
          <a:lstStyle/>
          <a:p>
            <a:pPr>
              <a:lnSpc>
                <a:spcPct val="150000"/>
              </a:lnSpc>
            </a:pPr>
            <a:r>
              <a:rPr lang="en-US" sz="4000" dirty="0" smtClean="0">
                <a:solidFill>
                  <a:schemeClr val="tx1"/>
                </a:solidFill>
              </a:rPr>
              <a:t>3)</a:t>
            </a:r>
            <a:r>
              <a:rPr lang="en-US" sz="4000" dirty="0">
                <a:solidFill>
                  <a:schemeClr val="tx1"/>
                </a:solidFill>
              </a:rPr>
              <a:t>	</a:t>
            </a:r>
            <a:r>
              <a:rPr lang="en-US" sz="4000" dirty="0" smtClean="0">
                <a:solidFill>
                  <a:schemeClr val="tx1"/>
                </a:solidFill>
              </a:rPr>
              <a:t>  Integrity: Auditors act with integrity, fulfilling </a:t>
            </a:r>
            <a:br>
              <a:rPr lang="en-US" sz="4000" dirty="0" smtClean="0">
                <a:solidFill>
                  <a:schemeClr val="tx1"/>
                </a:solidFill>
              </a:rPr>
            </a:br>
            <a:r>
              <a:rPr lang="en-US" sz="4000" dirty="0">
                <a:solidFill>
                  <a:schemeClr val="tx1"/>
                </a:solidFill>
              </a:rPr>
              <a:t> </a:t>
            </a:r>
            <a:r>
              <a:rPr lang="en-US" sz="4000" dirty="0" smtClean="0">
                <a:solidFill>
                  <a:schemeClr val="tx1"/>
                </a:solidFill>
              </a:rPr>
              <a:t>    their responsibility with honesty, fairness and </a:t>
            </a:r>
            <a:br>
              <a:rPr lang="en-US" sz="4000" dirty="0" smtClean="0">
                <a:solidFill>
                  <a:schemeClr val="tx1"/>
                </a:solidFill>
              </a:rPr>
            </a:br>
            <a:r>
              <a:rPr lang="en-US" sz="4000" dirty="0">
                <a:solidFill>
                  <a:schemeClr val="tx1"/>
                </a:solidFill>
              </a:rPr>
              <a:t> </a:t>
            </a:r>
            <a:r>
              <a:rPr lang="en-US" sz="4000" dirty="0" smtClean="0">
                <a:solidFill>
                  <a:schemeClr val="tx1"/>
                </a:solidFill>
              </a:rPr>
              <a:t>    truthfulness.</a:t>
            </a:r>
            <a:br>
              <a:rPr lang="en-US" sz="4000" dirty="0" smtClean="0">
                <a:solidFill>
                  <a:schemeClr val="tx1"/>
                </a:solidFill>
              </a:rPr>
            </a:br>
            <a:r>
              <a:rPr lang="en-US" sz="4000" dirty="0" smtClean="0">
                <a:solidFill>
                  <a:schemeClr val="tx1"/>
                </a:solidFill>
              </a:rPr>
              <a:t>4)  Competence: Auditors act with professional skill </a:t>
            </a:r>
            <a:br>
              <a:rPr lang="en-US" sz="4000" dirty="0" smtClean="0">
                <a:solidFill>
                  <a:schemeClr val="tx1"/>
                </a:solidFill>
              </a:rPr>
            </a:br>
            <a:r>
              <a:rPr lang="en-US" sz="4000" dirty="0">
                <a:solidFill>
                  <a:schemeClr val="tx1"/>
                </a:solidFill>
              </a:rPr>
              <a:t> </a:t>
            </a:r>
            <a:r>
              <a:rPr lang="en-US" sz="4000" dirty="0" smtClean="0">
                <a:solidFill>
                  <a:schemeClr val="tx1"/>
                </a:solidFill>
              </a:rPr>
              <a:t>    derived from their qualification, training and </a:t>
            </a:r>
            <a:br>
              <a:rPr lang="en-US" sz="4000" dirty="0" smtClean="0">
                <a:solidFill>
                  <a:schemeClr val="tx1"/>
                </a:solidFill>
              </a:rPr>
            </a:br>
            <a:r>
              <a:rPr lang="en-US" sz="4000" dirty="0">
                <a:solidFill>
                  <a:schemeClr val="tx1"/>
                </a:solidFill>
              </a:rPr>
              <a:t> </a:t>
            </a:r>
            <a:r>
              <a:rPr lang="en-US" sz="4000" dirty="0" smtClean="0">
                <a:solidFill>
                  <a:schemeClr val="tx1"/>
                </a:solidFill>
              </a:rPr>
              <a:t>    practical experience.</a:t>
            </a:r>
            <a:endParaRPr lang="en-US" sz="4000" dirty="0"/>
          </a:p>
        </p:txBody>
      </p:sp>
      <p:sp>
        <p:nvSpPr>
          <p:cNvPr id="7" name="Slide Number Placeholder 6"/>
          <p:cNvSpPr>
            <a:spLocks noGrp="1"/>
          </p:cNvSpPr>
          <p:nvPr>
            <p:ph type="sldNum" sz="quarter" idx="12"/>
          </p:nvPr>
        </p:nvSpPr>
        <p:spPr>
          <a:xfrm>
            <a:off x="10123249" y="6041362"/>
            <a:ext cx="683339" cy="365125"/>
          </a:xfrm>
        </p:spPr>
        <p:txBody>
          <a:bodyPr/>
          <a:lstStyle/>
          <a:p>
            <a:fld id="{75DD6FE6-2241-4E67-AD1A-AAD5419A80B4}" type="slidenum">
              <a:rPr lang="en-US" sz="2000" smtClean="0">
                <a:solidFill>
                  <a:schemeClr val="tx1"/>
                </a:solidFill>
              </a:rPr>
              <a:t>15</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913869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24" y="261871"/>
            <a:ext cx="10896480" cy="1320800"/>
          </a:xfrm>
        </p:spPr>
        <p:txBody>
          <a:bodyPr>
            <a:noAutofit/>
          </a:bodyPr>
          <a:lstStyle/>
          <a:p>
            <a:pPr algn="just">
              <a:lnSpc>
                <a:spcPct val="150000"/>
              </a:lnSpc>
            </a:pPr>
            <a:r>
              <a:rPr lang="en-US" sz="4000" b="1" dirty="0" smtClean="0">
                <a:solidFill>
                  <a:schemeClr val="tx1"/>
                </a:solidFill>
              </a:rPr>
              <a:t>3.)  THE SEARCH FOR EVIDENCE EXPLAINED</a:t>
            </a:r>
            <a:r>
              <a:rPr lang="en-US" sz="4000" dirty="0" smtClean="0">
                <a:solidFill>
                  <a:schemeClr val="tx1"/>
                </a:solidFill>
              </a:rPr>
              <a:t/>
            </a:r>
            <a:br>
              <a:rPr lang="en-US" sz="4000" dirty="0" smtClean="0">
                <a:solidFill>
                  <a:schemeClr val="tx1"/>
                </a:solidFill>
              </a:rPr>
            </a:br>
            <a:r>
              <a:rPr lang="en-US" sz="4000" dirty="0" smtClean="0">
                <a:solidFill>
                  <a:schemeClr val="tx1"/>
                </a:solidFill>
              </a:rPr>
              <a:t>       A lot of judgement is exercised by the </a:t>
            </a:r>
            <a:br>
              <a:rPr lang="en-US" sz="4000" dirty="0" smtClean="0">
                <a:solidFill>
                  <a:schemeClr val="tx1"/>
                </a:solidFill>
              </a:rPr>
            </a:br>
            <a:r>
              <a:rPr lang="en-US" sz="4000" dirty="0">
                <a:solidFill>
                  <a:schemeClr val="tx1"/>
                </a:solidFill>
              </a:rPr>
              <a:t> </a:t>
            </a:r>
            <a:r>
              <a:rPr lang="en-US" sz="4000" dirty="0" smtClean="0">
                <a:solidFill>
                  <a:schemeClr val="tx1"/>
                </a:solidFill>
              </a:rPr>
              <a:t>       auditors in achieving sufficient and </a:t>
            </a:r>
            <a:br>
              <a:rPr lang="en-US" sz="4000" dirty="0" smtClean="0">
                <a:solidFill>
                  <a:schemeClr val="tx1"/>
                </a:solidFill>
              </a:rPr>
            </a:br>
            <a:r>
              <a:rPr lang="en-US" sz="4000" dirty="0">
                <a:solidFill>
                  <a:schemeClr val="tx1"/>
                </a:solidFill>
              </a:rPr>
              <a:t> </a:t>
            </a:r>
            <a:r>
              <a:rPr lang="en-US" sz="4000" dirty="0" smtClean="0">
                <a:solidFill>
                  <a:schemeClr val="tx1"/>
                </a:solidFill>
              </a:rPr>
              <a:t>       appropriate audit evidences. The auditor </a:t>
            </a:r>
            <a:br>
              <a:rPr lang="en-US" sz="4000" dirty="0" smtClean="0">
                <a:solidFill>
                  <a:schemeClr val="tx1"/>
                </a:solidFill>
              </a:rPr>
            </a:br>
            <a:r>
              <a:rPr lang="en-US" sz="4000" dirty="0">
                <a:solidFill>
                  <a:schemeClr val="tx1"/>
                </a:solidFill>
              </a:rPr>
              <a:t> </a:t>
            </a:r>
            <a:r>
              <a:rPr lang="en-US" sz="4000" dirty="0" smtClean="0">
                <a:solidFill>
                  <a:schemeClr val="tx1"/>
                </a:solidFill>
              </a:rPr>
              <a:t>       is guided by set standards due to the </a:t>
            </a:r>
            <a:br>
              <a:rPr lang="en-US" sz="4000" dirty="0" smtClean="0">
                <a:solidFill>
                  <a:schemeClr val="tx1"/>
                </a:solidFill>
              </a:rPr>
            </a:br>
            <a:r>
              <a:rPr lang="en-US" sz="4000" dirty="0">
                <a:solidFill>
                  <a:schemeClr val="tx1"/>
                </a:solidFill>
              </a:rPr>
              <a:t> </a:t>
            </a:r>
            <a:r>
              <a:rPr lang="en-US" sz="4000" dirty="0" smtClean="0">
                <a:solidFill>
                  <a:schemeClr val="tx1"/>
                </a:solidFill>
              </a:rPr>
              <a:t>      development </a:t>
            </a:r>
            <a:r>
              <a:rPr lang="en-US" sz="4000" dirty="0">
                <a:solidFill>
                  <a:schemeClr val="tx1"/>
                </a:solidFill>
              </a:rPr>
              <a:t>of appropriate audit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a:t>
            </a:r>
            <a:r>
              <a:rPr lang="en-US" sz="4000" dirty="0" err="1" smtClean="0">
                <a:solidFill>
                  <a:schemeClr val="tx1"/>
                </a:solidFill>
              </a:rPr>
              <a:t>programme</a:t>
            </a:r>
            <a:r>
              <a:rPr lang="en-US" sz="4000" dirty="0">
                <a:solidFill>
                  <a:schemeClr val="tx1"/>
                </a:solidFill>
              </a:rPr>
              <a:t>.</a:t>
            </a:r>
            <a:endParaRPr lang="en-US" sz="4000" dirty="0"/>
          </a:p>
        </p:txBody>
      </p:sp>
      <p:sp>
        <p:nvSpPr>
          <p:cNvPr id="7" name="Slide Number Placeholder 6"/>
          <p:cNvSpPr>
            <a:spLocks noGrp="1"/>
          </p:cNvSpPr>
          <p:nvPr>
            <p:ph type="sldNum" sz="quarter" idx="12"/>
          </p:nvPr>
        </p:nvSpPr>
        <p:spPr>
          <a:xfrm>
            <a:off x="10844465" y="6067120"/>
            <a:ext cx="683339" cy="365125"/>
          </a:xfrm>
        </p:spPr>
        <p:txBody>
          <a:bodyPr/>
          <a:lstStyle/>
          <a:p>
            <a:fld id="{75DD6FE6-2241-4E67-AD1A-AAD5419A80B4}" type="slidenum">
              <a:rPr lang="en-US" sz="2000" smtClean="0">
                <a:solidFill>
                  <a:schemeClr val="tx1"/>
                </a:solidFill>
              </a:rPr>
              <a:t>16</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4126894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83" y="145959"/>
            <a:ext cx="11196987" cy="1320800"/>
          </a:xfrm>
        </p:spPr>
        <p:txBody>
          <a:bodyPr>
            <a:noAutofit/>
          </a:bodyPr>
          <a:lstStyle/>
          <a:p>
            <a:pPr>
              <a:lnSpc>
                <a:spcPct val="150000"/>
              </a:lnSpc>
            </a:pPr>
            <a:r>
              <a:rPr lang="en-US" sz="4000" dirty="0" smtClean="0">
                <a:solidFill>
                  <a:schemeClr val="tx1"/>
                </a:solidFill>
              </a:rPr>
              <a:t>3.1   The </a:t>
            </a:r>
            <a:r>
              <a:rPr lang="en-US" sz="4000" dirty="0">
                <a:solidFill>
                  <a:schemeClr val="tx1"/>
                </a:solidFill>
              </a:rPr>
              <a:t>auditors search to obtain sufficient     </a:t>
            </a:r>
            <a:br>
              <a:rPr lang="en-US" sz="4000" dirty="0">
                <a:solidFill>
                  <a:schemeClr val="tx1"/>
                </a:solidFill>
              </a:rPr>
            </a:br>
            <a:r>
              <a:rPr lang="en-US" sz="4000" dirty="0" smtClean="0">
                <a:solidFill>
                  <a:schemeClr val="tx1"/>
                </a:solidFill>
              </a:rPr>
              <a:t>        appropriate </a:t>
            </a:r>
            <a:r>
              <a:rPr lang="en-US" sz="4000" dirty="0">
                <a:solidFill>
                  <a:schemeClr val="tx1"/>
                </a:solidFill>
              </a:rPr>
              <a:t>audit evidence to enable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him/her draw </a:t>
            </a:r>
            <a:r>
              <a:rPr lang="en-US" sz="4000" dirty="0">
                <a:solidFill>
                  <a:schemeClr val="tx1"/>
                </a:solidFill>
              </a:rPr>
              <a:t>reasonable conclusion on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which </a:t>
            </a:r>
            <a:r>
              <a:rPr lang="en-US" sz="4000" dirty="0">
                <a:solidFill>
                  <a:schemeClr val="tx1"/>
                </a:solidFill>
              </a:rPr>
              <a:t>to base the audit opinion is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a requirement</a:t>
            </a:r>
            <a:r>
              <a:rPr lang="en-US" sz="4000" dirty="0">
                <a:solidFill>
                  <a:schemeClr val="tx1"/>
                </a:solidFill>
              </a:rPr>
              <a:t> operated and guided by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International </a:t>
            </a:r>
            <a:r>
              <a:rPr lang="en-US" sz="4000" dirty="0">
                <a:solidFill>
                  <a:schemeClr val="tx1"/>
                </a:solidFill>
              </a:rPr>
              <a:t>Standards (the </a:t>
            </a:r>
            <a:r>
              <a:rPr lang="en-US" sz="4000" dirty="0" smtClean="0">
                <a:solidFill>
                  <a:schemeClr val="tx1"/>
                </a:solidFill>
              </a:rPr>
              <a:t>Statement </a:t>
            </a:r>
            <a:r>
              <a:rPr lang="en-US" sz="4000" dirty="0">
                <a:solidFill>
                  <a:schemeClr val="tx1"/>
                </a:solidFill>
              </a:rPr>
              <a:t>of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Auditing Standards, </a:t>
            </a:r>
            <a:r>
              <a:rPr lang="en-US" sz="4000" dirty="0">
                <a:solidFill>
                  <a:schemeClr val="tx1"/>
                </a:solidFill>
              </a:rPr>
              <a:t>Laws of the </a:t>
            </a:r>
            <a:r>
              <a:rPr lang="en-US" sz="4000" dirty="0" smtClean="0">
                <a:solidFill>
                  <a:schemeClr val="tx1"/>
                </a:solidFill>
              </a:rPr>
              <a:t>Federation</a:t>
            </a:r>
            <a:endParaRPr lang="en-US" sz="4000" dirty="0"/>
          </a:p>
        </p:txBody>
      </p:sp>
      <p:sp>
        <p:nvSpPr>
          <p:cNvPr id="4" name="Slide Number Placeholder 3"/>
          <p:cNvSpPr>
            <a:spLocks noGrp="1"/>
          </p:cNvSpPr>
          <p:nvPr>
            <p:ph type="sldNum" sz="quarter" idx="12"/>
          </p:nvPr>
        </p:nvSpPr>
        <p:spPr>
          <a:xfrm>
            <a:off x="11197800" y="6221666"/>
            <a:ext cx="683339" cy="365125"/>
          </a:xfrm>
        </p:spPr>
        <p:txBody>
          <a:bodyPr/>
          <a:lstStyle/>
          <a:p>
            <a:fld id="{75DD6FE6-2241-4E67-AD1A-AAD5419A80B4}" type="slidenum">
              <a:rPr lang="en-US" sz="2000" smtClean="0">
                <a:solidFill>
                  <a:schemeClr val="tx1"/>
                </a:solidFill>
              </a:rPr>
              <a:t>17</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4026268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363" y="0"/>
            <a:ext cx="11042441" cy="1320800"/>
          </a:xfrm>
        </p:spPr>
        <p:txBody>
          <a:bodyPr>
            <a:noAutofit/>
          </a:bodyPr>
          <a:lstStyle/>
          <a:p>
            <a:pPr>
              <a:lnSpc>
                <a:spcPct val="150000"/>
              </a:lnSpc>
            </a:pPr>
            <a:r>
              <a:rPr lang="en-US" sz="4000" dirty="0">
                <a:solidFill>
                  <a:schemeClr val="tx1"/>
                </a:solidFill>
              </a:rPr>
              <a:t> </a:t>
            </a:r>
            <a:r>
              <a:rPr lang="en-US" sz="4000" dirty="0" smtClean="0">
                <a:solidFill>
                  <a:schemeClr val="tx1"/>
                </a:solidFill>
              </a:rPr>
              <a:t>   of </a:t>
            </a:r>
            <a:r>
              <a:rPr lang="en-US" sz="4000" dirty="0">
                <a:solidFill>
                  <a:schemeClr val="tx1"/>
                </a:solidFill>
              </a:rPr>
              <a:t>Nigeria </a:t>
            </a:r>
            <a:r>
              <a:rPr lang="en-US" sz="4000" dirty="0" err="1" smtClean="0">
                <a:solidFill>
                  <a:schemeClr val="tx1"/>
                </a:solidFill>
              </a:rPr>
              <a:t>etc</a:t>
            </a:r>
            <a:r>
              <a:rPr lang="en-US" sz="4000" dirty="0" smtClean="0">
                <a:solidFill>
                  <a:schemeClr val="tx1"/>
                </a:solidFill>
              </a:rPr>
              <a:t>). It brings us these key words </a:t>
            </a:r>
            <a:br>
              <a:rPr lang="en-US" sz="4000" dirty="0" smtClean="0">
                <a:solidFill>
                  <a:schemeClr val="tx1"/>
                </a:solidFill>
              </a:rPr>
            </a:br>
            <a:r>
              <a:rPr lang="en-US" sz="4000" dirty="0">
                <a:solidFill>
                  <a:schemeClr val="tx1"/>
                </a:solidFill>
              </a:rPr>
              <a:t> </a:t>
            </a:r>
            <a:r>
              <a:rPr lang="en-US" sz="4000" dirty="0" smtClean="0">
                <a:solidFill>
                  <a:schemeClr val="tx1"/>
                </a:solidFill>
              </a:rPr>
              <a:t>   SUFFICIENT  </a:t>
            </a:r>
            <a:r>
              <a:rPr lang="en-US" sz="4000" dirty="0">
                <a:solidFill>
                  <a:schemeClr val="tx1"/>
                </a:solidFill>
              </a:rPr>
              <a:t>and APPROPRIATE evidence.</a:t>
            </a:r>
            <a:br>
              <a:rPr lang="en-US" sz="4000" dirty="0">
                <a:solidFill>
                  <a:schemeClr val="tx1"/>
                </a:solidFill>
              </a:rPr>
            </a:br>
            <a:r>
              <a:rPr lang="en-US" sz="4000" dirty="0" smtClean="0">
                <a:solidFill>
                  <a:schemeClr val="tx1"/>
                </a:solidFill>
              </a:rPr>
              <a:t>3.2)  The </a:t>
            </a:r>
            <a:r>
              <a:rPr lang="en-US" sz="4000" dirty="0">
                <a:solidFill>
                  <a:schemeClr val="tx1"/>
                </a:solidFill>
              </a:rPr>
              <a:t>reliability of audit evidence is of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importance </a:t>
            </a:r>
            <a:r>
              <a:rPr lang="en-US" sz="4000" dirty="0">
                <a:solidFill>
                  <a:schemeClr val="tx1"/>
                </a:solidFill>
              </a:rPr>
              <a:t>to the auditor, certain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guidelines </a:t>
            </a:r>
            <a:r>
              <a:rPr lang="en-US" sz="4000" dirty="0">
                <a:solidFill>
                  <a:schemeClr val="tx1"/>
                </a:solidFill>
              </a:rPr>
              <a:t>have evolved our time as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veritable </a:t>
            </a:r>
            <a:r>
              <a:rPr lang="en-US" sz="4000" dirty="0">
                <a:solidFill>
                  <a:schemeClr val="tx1"/>
                </a:solidFill>
              </a:rPr>
              <a:t>tools in accessing evidence </a:t>
            </a:r>
            <a:r>
              <a:rPr lang="en-US" sz="4000" dirty="0" smtClean="0">
                <a:solidFill>
                  <a:schemeClr val="tx1"/>
                </a:solidFill>
              </a:rPr>
              <a:t>     </a:t>
            </a:r>
            <a:br>
              <a:rPr lang="en-US" sz="4000" dirty="0" smtClean="0">
                <a:solidFill>
                  <a:schemeClr val="tx1"/>
                </a:solidFill>
              </a:rPr>
            </a:br>
            <a:r>
              <a:rPr lang="en-US" sz="4000" dirty="0">
                <a:solidFill>
                  <a:schemeClr val="tx1"/>
                </a:solidFill>
              </a:rPr>
              <a:t> </a:t>
            </a:r>
            <a:r>
              <a:rPr lang="en-US" sz="4000" dirty="0" smtClean="0">
                <a:solidFill>
                  <a:schemeClr val="tx1"/>
                </a:solidFill>
              </a:rPr>
              <a:t>        reliability</a:t>
            </a:r>
            <a:r>
              <a:rPr lang="en-US" sz="4000" dirty="0">
                <a:solidFill>
                  <a:schemeClr val="tx1"/>
                </a:solidFill>
              </a:rPr>
              <a:t>.</a:t>
            </a:r>
            <a:br>
              <a:rPr lang="en-US" sz="4000" dirty="0">
                <a:solidFill>
                  <a:schemeClr val="tx1"/>
                </a:solidFill>
              </a:rPr>
            </a:br>
            <a:r>
              <a:rPr lang="en-US" sz="4000" dirty="0">
                <a:solidFill>
                  <a:schemeClr val="tx1"/>
                </a:solidFill>
              </a:rPr>
              <a:t/>
            </a:r>
            <a:br>
              <a:rPr lang="en-US" sz="4000" dirty="0">
                <a:solidFill>
                  <a:schemeClr val="tx1"/>
                </a:solidFill>
              </a:rPr>
            </a:br>
            <a:r>
              <a:rPr lang="en-US" sz="4000" dirty="0">
                <a:solidFill>
                  <a:schemeClr val="tx1"/>
                </a:solidFill>
              </a:rPr>
              <a:t/>
            </a:r>
            <a:br>
              <a:rPr lang="en-US" sz="4000" dirty="0">
                <a:solidFill>
                  <a:schemeClr val="tx1"/>
                </a:solidFill>
              </a:rPr>
            </a:br>
            <a:endParaRPr lang="en-US" sz="4000" dirty="0"/>
          </a:p>
        </p:txBody>
      </p:sp>
      <p:sp>
        <p:nvSpPr>
          <p:cNvPr id="7" name="Slide Number Placeholder 6"/>
          <p:cNvSpPr>
            <a:spLocks noGrp="1"/>
          </p:cNvSpPr>
          <p:nvPr>
            <p:ph type="sldNum" sz="quarter" idx="12"/>
          </p:nvPr>
        </p:nvSpPr>
        <p:spPr>
          <a:xfrm>
            <a:off x="10960374" y="6298940"/>
            <a:ext cx="683339" cy="365125"/>
          </a:xfrm>
        </p:spPr>
        <p:txBody>
          <a:bodyPr/>
          <a:lstStyle/>
          <a:p>
            <a:fld id="{75DD6FE6-2241-4E67-AD1A-AAD5419A80B4}" type="slidenum">
              <a:rPr lang="en-US" sz="2000" smtClean="0">
                <a:solidFill>
                  <a:schemeClr val="tx1"/>
                </a:solidFill>
              </a:rPr>
              <a:t>18</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46185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212" y="352023"/>
            <a:ext cx="10900773" cy="1320800"/>
          </a:xfrm>
        </p:spPr>
        <p:txBody>
          <a:bodyPr>
            <a:noAutofit/>
          </a:bodyPr>
          <a:lstStyle/>
          <a:p>
            <a:pPr>
              <a:lnSpc>
                <a:spcPct val="150000"/>
              </a:lnSpc>
            </a:pPr>
            <a:r>
              <a:rPr lang="en-US" sz="4000" dirty="0" smtClean="0">
                <a:solidFill>
                  <a:schemeClr val="tx1"/>
                </a:solidFill>
              </a:rPr>
              <a:t>1) Evidence from independent third party is considered good evidence. </a:t>
            </a:r>
            <a:r>
              <a:rPr lang="en-US" sz="4000" dirty="0">
                <a:solidFill>
                  <a:schemeClr val="tx1"/>
                </a:solidFill>
              </a:rPr>
              <a:t>U</a:t>
            </a:r>
            <a:r>
              <a:rPr lang="en-US" sz="4000" dirty="0" smtClean="0">
                <a:solidFill>
                  <a:schemeClr val="tx1"/>
                </a:solidFill>
              </a:rPr>
              <a:t>pon purchase of a calculator from the local store  a well executed receipt which bear evidence of cash paid (not invoice) should be made brought  from the store that captures the essence of</a:t>
            </a:r>
            <a:endParaRPr lang="en-US" sz="4000" dirty="0"/>
          </a:p>
        </p:txBody>
      </p:sp>
      <p:sp>
        <p:nvSpPr>
          <p:cNvPr id="7" name="Slide Number Placeholder 6"/>
          <p:cNvSpPr>
            <a:spLocks noGrp="1"/>
          </p:cNvSpPr>
          <p:nvPr>
            <p:ph type="sldNum" sz="quarter" idx="12"/>
          </p:nvPr>
        </p:nvSpPr>
        <p:spPr>
          <a:xfrm>
            <a:off x="11011891" y="6260303"/>
            <a:ext cx="683339" cy="365125"/>
          </a:xfrm>
        </p:spPr>
        <p:txBody>
          <a:bodyPr/>
          <a:lstStyle/>
          <a:p>
            <a:fld id="{75DD6FE6-2241-4E67-AD1A-AAD5419A80B4}" type="slidenum">
              <a:rPr lang="en-US" sz="2000" smtClean="0">
                <a:solidFill>
                  <a:schemeClr val="tx1"/>
                </a:solidFill>
              </a:rPr>
              <a:t>19</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723912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181" y="313386"/>
            <a:ext cx="11081077" cy="1320800"/>
          </a:xfrm>
        </p:spPr>
        <p:txBody>
          <a:bodyPr>
            <a:noAutofit/>
          </a:bodyPr>
          <a:lstStyle/>
          <a:p>
            <a:pPr>
              <a:lnSpc>
                <a:spcPct val="150000"/>
              </a:lnSpc>
            </a:pPr>
            <a:r>
              <a:rPr lang="en-US" sz="4000" dirty="0">
                <a:solidFill>
                  <a:schemeClr val="tx1"/>
                </a:solidFill>
              </a:rPr>
              <a:t>of gathering evidence that is sufficient and appropriate to prove a </a:t>
            </a:r>
            <a:r>
              <a:rPr lang="en-US" sz="4000" dirty="0" smtClean="0">
                <a:solidFill>
                  <a:schemeClr val="tx1"/>
                </a:solidFill>
              </a:rPr>
              <a:t>given </a:t>
            </a:r>
            <a:r>
              <a:rPr lang="en-US" sz="4000" dirty="0">
                <a:solidFill>
                  <a:schemeClr val="tx1"/>
                </a:solidFill>
              </a:rPr>
              <a:t>situation, to achieve objectives set for the purpose  within </a:t>
            </a:r>
            <a:r>
              <a:rPr lang="en-US" sz="4000" dirty="0" smtClean="0">
                <a:solidFill>
                  <a:schemeClr val="tx1"/>
                </a:solidFill>
              </a:rPr>
              <a:t>accounting. Audit </a:t>
            </a:r>
            <a:r>
              <a:rPr lang="en-US" sz="4000" dirty="0">
                <a:solidFill>
                  <a:schemeClr val="tx1"/>
                </a:solidFill>
              </a:rPr>
              <a:t>can qualify as a means to prove that information prepared </a:t>
            </a:r>
            <a:r>
              <a:rPr lang="en-US" sz="4000" dirty="0" smtClean="0">
                <a:solidFill>
                  <a:schemeClr val="tx1"/>
                </a:solidFill>
              </a:rPr>
              <a:t>by </a:t>
            </a:r>
            <a:r>
              <a:rPr lang="en-US" sz="4000" dirty="0">
                <a:solidFill>
                  <a:schemeClr val="tx1"/>
                </a:solidFill>
              </a:rPr>
              <a:t>a given organization </a:t>
            </a:r>
            <a:r>
              <a:rPr lang="en-US" sz="4000" dirty="0" smtClean="0">
                <a:solidFill>
                  <a:schemeClr val="tx1"/>
                </a:solidFill>
              </a:rPr>
              <a:t>so can </a:t>
            </a:r>
            <a:r>
              <a:rPr lang="en-US" sz="4000" dirty="0">
                <a:solidFill>
                  <a:schemeClr val="tx1"/>
                </a:solidFill>
              </a:rPr>
              <a:t>be relied </a:t>
            </a:r>
            <a:r>
              <a:rPr lang="en-US" sz="4000" dirty="0" smtClean="0">
                <a:solidFill>
                  <a:schemeClr val="tx1"/>
                </a:solidFill>
              </a:rPr>
              <a:t>on by the public and regulatory bodies.</a:t>
            </a:r>
            <a:r>
              <a:rPr lang="en-US" sz="4000" dirty="0">
                <a:solidFill>
                  <a:schemeClr val="tx1"/>
                </a:solidFill>
              </a:rPr>
              <a:t/>
            </a:r>
            <a:br>
              <a:rPr lang="en-US" sz="4000" dirty="0">
                <a:solidFill>
                  <a:schemeClr val="tx1"/>
                </a:solidFill>
              </a:rPr>
            </a:br>
            <a:endParaRPr lang="en-US" sz="4000" dirty="0">
              <a:solidFill>
                <a:schemeClr val="tx1"/>
              </a:solidFill>
            </a:endParaRPr>
          </a:p>
        </p:txBody>
      </p:sp>
      <p:sp>
        <p:nvSpPr>
          <p:cNvPr id="4" name="Slide Number Placeholder 3"/>
          <p:cNvSpPr>
            <a:spLocks noGrp="1"/>
          </p:cNvSpPr>
          <p:nvPr>
            <p:ph type="sldNum" sz="quarter" idx="12"/>
          </p:nvPr>
        </p:nvSpPr>
        <p:spPr>
          <a:xfrm>
            <a:off x="10754313" y="6079998"/>
            <a:ext cx="683339" cy="365125"/>
          </a:xfrm>
        </p:spPr>
        <p:txBody>
          <a:bodyPr/>
          <a:lstStyle/>
          <a:p>
            <a:fld id="{75DD6FE6-2241-4E67-AD1A-AAD5419A80B4}" type="slidenum">
              <a:rPr lang="en-US" sz="2000" smtClean="0">
                <a:solidFill>
                  <a:schemeClr val="tx1"/>
                </a:solidFill>
              </a:rPr>
              <a:t>2</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555851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83" y="390659"/>
            <a:ext cx="10565922" cy="1320800"/>
          </a:xfrm>
        </p:spPr>
        <p:txBody>
          <a:bodyPr>
            <a:normAutofit fontScale="90000"/>
          </a:bodyPr>
          <a:lstStyle/>
          <a:p>
            <a:pPr>
              <a:lnSpc>
                <a:spcPct val="150000"/>
              </a:lnSpc>
            </a:pPr>
            <a:r>
              <a:rPr lang="en-US" sz="4000" dirty="0">
                <a:solidFill>
                  <a:schemeClr val="tx1"/>
                </a:solidFill>
              </a:rPr>
              <a:t>the transaction instead of a customized receipt made in-house</a:t>
            </a:r>
            <a:r>
              <a:rPr lang="en-US" sz="4000" dirty="0" smtClean="0">
                <a:solidFill>
                  <a:schemeClr val="tx1"/>
                </a:solidFill>
              </a:rPr>
              <a:t>. In practice, certificate on </a:t>
            </a:r>
            <a:r>
              <a:rPr lang="en-US" sz="4000" dirty="0" err="1" smtClean="0">
                <a:solidFill>
                  <a:schemeClr val="tx1"/>
                </a:solidFill>
              </a:rPr>
              <a:t>honour</a:t>
            </a:r>
            <a:r>
              <a:rPr lang="en-US" sz="4000" dirty="0" smtClean="0">
                <a:solidFill>
                  <a:schemeClr val="tx1"/>
                </a:solidFill>
              </a:rPr>
              <a:t>  can be raised for other instances in which it is practically impossible to obtain third party collaborative receipts. A mere acknowledgment on the face of voucher is not considered solid good evidence. Acknowledgement for allowances, </a:t>
            </a:r>
            <a:endParaRPr lang="en-US" sz="4000" dirty="0"/>
          </a:p>
        </p:txBody>
      </p:sp>
      <p:sp>
        <p:nvSpPr>
          <p:cNvPr id="4" name="Slide Number Placeholder 3"/>
          <p:cNvSpPr>
            <a:spLocks noGrp="1"/>
          </p:cNvSpPr>
          <p:nvPr>
            <p:ph type="sldNum" sz="quarter" idx="12"/>
          </p:nvPr>
        </p:nvSpPr>
        <p:spPr>
          <a:xfrm>
            <a:off x="11179316" y="6144393"/>
            <a:ext cx="683339" cy="365125"/>
          </a:xfrm>
        </p:spPr>
        <p:txBody>
          <a:bodyPr/>
          <a:lstStyle/>
          <a:p>
            <a:fld id="{75DD6FE6-2241-4E67-AD1A-AAD5419A80B4}" type="slidenum">
              <a:rPr lang="en-US" sz="2000" smtClean="0">
                <a:solidFill>
                  <a:schemeClr val="tx1"/>
                </a:solidFill>
              </a:rPr>
              <a:t>20</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875312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63" y="223234"/>
            <a:ext cx="11178050" cy="1320800"/>
          </a:xfrm>
        </p:spPr>
        <p:txBody>
          <a:bodyPr>
            <a:noAutofit/>
          </a:bodyPr>
          <a:lstStyle/>
          <a:p>
            <a:pPr>
              <a:lnSpc>
                <a:spcPct val="200000"/>
              </a:lnSpc>
            </a:pPr>
            <a:r>
              <a:rPr lang="en-US" sz="4000" dirty="0" smtClean="0">
                <a:solidFill>
                  <a:schemeClr val="tx1"/>
                </a:solidFill>
              </a:rPr>
              <a:t>   salary </a:t>
            </a:r>
            <a:r>
              <a:rPr lang="en-US" sz="4000" dirty="0">
                <a:solidFill>
                  <a:schemeClr val="tx1"/>
                </a:solidFill>
              </a:rPr>
              <a:t>and other payment </a:t>
            </a:r>
            <a:r>
              <a:rPr lang="en-US" sz="4000" dirty="0" smtClean="0">
                <a:solidFill>
                  <a:schemeClr val="tx1"/>
                </a:solidFill>
              </a:rPr>
              <a:t>attached </a:t>
            </a:r>
            <a:r>
              <a:rPr lang="en-US" sz="4000" dirty="0">
                <a:solidFill>
                  <a:schemeClr val="tx1"/>
                </a:solidFill>
              </a:rPr>
              <a:t>to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emoluments are </a:t>
            </a:r>
            <a:r>
              <a:rPr lang="en-US" sz="4000" dirty="0">
                <a:solidFill>
                  <a:schemeClr val="tx1"/>
                </a:solidFill>
              </a:rPr>
              <a:t>fine but this requires </a:t>
            </a:r>
            <a:r>
              <a:rPr lang="en-US" sz="4000" dirty="0" smtClean="0">
                <a:solidFill>
                  <a:schemeClr val="tx1"/>
                </a:solidFill>
              </a:rPr>
              <a:t>further </a:t>
            </a:r>
            <a:br>
              <a:rPr lang="en-US" sz="4000" dirty="0" smtClean="0">
                <a:solidFill>
                  <a:schemeClr val="tx1"/>
                </a:solidFill>
              </a:rPr>
            </a:br>
            <a:r>
              <a:rPr lang="en-US" sz="4000" dirty="0">
                <a:solidFill>
                  <a:schemeClr val="tx1"/>
                </a:solidFill>
              </a:rPr>
              <a:t> </a:t>
            </a:r>
            <a:r>
              <a:rPr lang="en-US" sz="4000" dirty="0" smtClean="0">
                <a:solidFill>
                  <a:schemeClr val="tx1"/>
                </a:solidFill>
              </a:rPr>
              <a:t>   explanation</a:t>
            </a:r>
            <a:r>
              <a:rPr lang="en-US" sz="4000" dirty="0">
                <a:solidFill>
                  <a:schemeClr val="tx1"/>
                </a:solidFill>
              </a:rPr>
              <a:t>. </a:t>
            </a:r>
            <a:r>
              <a:rPr lang="en-US" sz="4000" dirty="0" smtClean="0">
                <a:solidFill>
                  <a:schemeClr val="tx1"/>
                </a:solidFill>
              </a:rPr>
              <a:t/>
            </a:r>
            <a:br>
              <a:rPr lang="en-US" sz="4000" dirty="0" smtClean="0">
                <a:solidFill>
                  <a:schemeClr val="tx1"/>
                </a:solidFill>
              </a:rPr>
            </a:br>
            <a:r>
              <a:rPr lang="en-US" sz="4000" dirty="0" smtClean="0">
                <a:solidFill>
                  <a:schemeClr val="tx1"/>
                </a:solidFill>
              </a:rPr>
              <a:t>2) </a:t>
            </a:r>
            <a:r>
              <a:rPr lang="en-US" sz="4000" dirty="0">
                <a:solidFill>
                  <a:schemeClr val="tx1"/>
                </a:solidFill>
              </a:rPr>
              <a:t>Evidence </a:t>
            </a:r>
            <a:r>
              <a:rPr lang="en-US" sz="4000" dirty="0" smtClean="0">
                <a:solidFill>
                  <a:schemeClr val="tx1"/>
                </a:solidFill>
              </a:rPr>
              <a:t>created in the ordinary course of </a:t>
            </a:r>
            <a:br>
              <a:rPr lang="en-US" sz="4000" dirty="0" smtClean="0">
                <a:solidFill>
                  <a:schemeClr val="tx1"/>
                </a:solidFill>
              </a:rPr>
            </a:br>
            <a:r>
              <a:rPr lang="en-US" sz="4000" dirty="0">
                <a:solidFill>
                  <a:schemeClr val="tx1"/>
                </a:solidFill>
              </a:rPr>
              <a:t> </a:t>
            </a:r>
            <a:r>
              <a:rPr lang="en-US" sz="4000" dirty="0" smtClean="0">
                <a:solidFill>
                  <a:schemeClr val="tx1"/>
                </a:solidFill>
              </a:rPr>
              <a:t>   business is good evidence and better than </a:t>
            </a:r>
            <a:br>
              <a:rPr lang="en-US" sz="4000" dirty="0" smtClean="0">
                <a:solidFill>
                  <a:schemeClr val="tx1"/>
                </a:solidFill>
              </a:rPr>
            </a:br>
            <a:r>
              <a:rPr lang="en-US" sz="4000" dirty="0">
                <a:solidFill>
                  <a:schemeClr val="tx1"/>
                </a:solidFill>
              </a:rPr>
              <a:t> </a:t>
            </a:r>
            <a:r>
              <a:rPr lang="en-US" sz="4000" dirty="0" smtClean="0">
                <a:solidFill>
                  <a:schemeClr val="tx1"/>
                </a:solidFill>
              </a:rPr>
              <a:t>   </a:t>
            </a:r>
            <a:endParaRPr lang="en-US" sz="4000" dirty="0"/>
          </a:p>
        </p:txBody>
      </p:sp>
      <p:sp>
        <p:nvSpPr>
          <p:cNvPr id="7" name="Slide Number Placeholder 6"/>
          <p:cNvSpPr>
            <a:spLocks noGrp="1"/>
          </p:cNvSpPr>
          <p:nvPr>
            <p:ph type="sldNum" sz="quarter" idx="12"/>
          </p:nvPr>
        </p:nvSpPr>
        <p:spPr>
          <a:xfrm>
            <a:off x="10830374" y="6054241"/>
            <a:ext cx="683339" cy="365125"/>
          </a:xfrm>
        </p:spPr>
        <p:txBody>
          <a:bodyPr/>
          <a:lstStyle/>
          <a:p>
            <a:fld id="{75DD6FE6-2241-4E67-AD1A-AAD5419A80B4}" type="slidenum">
              <a:rPr lang="en-US" sz="2000" smtClean="0">
                <a:solidFill>
                  <a:schemeClr val="tx1"/>
                </a:solidFill>
              </a:rPr>
              <a:t>21</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429629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0927344" y="6092878"/>
            <a:ext cx="683339" cy="365125"/>
          </a:xfrm>
        </p:spPr>
        <p:txBody>
          <a:bodyPr/>
          <a:lstStyle/>
          <a:p>
            <a:fld id="{75DD6FE6-2241-4E67-AD1A-AAD5419A80B4}" type="slidenum">
              <a:rPr lang="en-US" sz="2000" smtClean="0">
                <a:solidFill>
                  <a:schemeClr val="tx1"/>
                </a:solidFill>
              </a:rPr>
              <a:t>22</a:t>
            </a:fld>
            <a:r>
              <a:rPr lang="en-US" sz="2000" dirty="0" smtClean="0">
                <a:solidFill>
                  <a:schemeClr val="tx1"/>
                </a:solidFill>
              </a:rPr>
              <a:t>.</a:t>
            </a:r>
            <a:endParaRPr lang="en-US" sz="2000" dirty="0">
              <a:solidFill>
                <a:schemeClr val="tx1"/>
              </a:solidFill>
            </a:endParaRPr>
          </a:p>
        </p:txBody>
      </p:sp>
      <p:sp>
        <p:nvSpPr>
          <p:cNvPr id="8" name="Title 1"/>
          <p:cNvSpPr>
            <a:spLocks noGrp="1"/>
          </p:cNvSpPr>
          <p:nvPr>
            <p:ph type="title"/>
          </p:nvPr>
        </p:nvSpPr>
        <p:spPr>
          <a:xfrm>
            <a:off x="677333" y="171719"/>
            <a:ext cx="10591680" cy="1320800"/>
          </a:xfrm>
        </p:spPr>
        <p:txBody>
          <a:bodyPr>
            <a:noAutofit/>
          </a:bodyPr>
          <a:lstStyle/>
          <a:p>
            <a:pPr>
              <a:lnSpc>
                <a:spcPct val="150000"/>
              </a:lnSpc>
            </a:pPr>
            <a:r>
              <a:rPr lang="en-US" sz="4000" dirty="0" smtClean="0">
                <a:solidFill>
                  <a:schemeClr val="tx1"/>
                </a:solidFill>
              </a:rPr>
              <a:t>   evidence </a:t>
            </a:r>
            <a:r>
              <a:rPr lang="en-US" sz="4000" dirty="0">
                <a:solidFill>
                  <a:schemeClr val="tx1"/>
                </a:solidFill>
              </a:rPr>
              <a:t>specifically created to satisfy the </a:t>
            </a:r>
            <a:br>
              <a:rPr lang="en-US" sz="4000" dirty="0">
                <a:solidFill>
                  <a:schemeClr val="tx1"/>
                </a:solidFill>
              </a:rPr>
            </a:br>
            <a:r>
              <a:rPr lang="en-US" sz="4000" dirty="0">
                <a:solidFill>
                  <a:schemeClr val="tx1"/>
                </a:solidFill>
              </a:rPr>
              <a:t>    auditor</a:t>
            </a:r>
            <a:r>
              <a:rPr lang="en-US" sz="4000" dirty="0" smtClean="0">
                <a:solidFill>
                  <a:schemeClr val="tx1"/>
                </a:solidFill>
              </a:rPr>
              <a:t>. The auditor is mindful that only </a:t>
            </a:r>
            <a:br>
              <a:rPr lang="en-US" sz="4000" dirty="0" smtClean="0">
                <a:solidFill>
                  <a:schemeClr val="tx1"/>
                </a:solidFill>
              </a:rPr>
            </a:br>
            <a:r>
              <a:rPr lang="en-US" sz="4000" dirty="0">
                <a:solidFill>
                  <a:schemeClr val="tx1"/>
                </a:solidFill>
              </a:rPr>
              <a:t> </a:t>
            </a:r>
            <a:r>
              <a:rPr lang="en-US" sz="4000" dirty="0" smtClean="0">
                <a:solidFill>
                  <a:schemeClr val="tx1"/>
                </a:solidFill>
              </a:rPr>
              <a:t>   arms length transactions give rise to   </a:t>
            </a:r>
            <a:br>
              <a:rPr lang="en-US" sz="4000" dirty="0" smtClean="0">
                <a:solidFill>
                  <a:schemeClr val="tx1"/>
                </a:solidFill>
              </a:rPr>
            </a:br>
            <a:r>
              <a:rPr lang="en-US" sz="4000" dirty="0">
                <a:solidFill>
                  <a:schemeClr val="tx1"/>
                </a:solidFill>
              </a:rPr>
              <a:t> </a:t>
            </a:r>
            <a:r>
              <a:rPr lang="en-US" sz="4000" dirty="0" smtClean="0">
                <a:solidFill>
                  <a:schemeClr val="tx1"/>
                </a:solidFill>
              </a:rPr>
              <a:t>   authentic receipts</a:t>
            </a:r>
            <a:r>
              <a:rPr lang="en-US" sz="4000" dirty="0">
                <a:solidFill>
                  <a:schemeClr val="tx1"/>
                </a:solidFill>
              </a:rPr>
              <a:t/>
            </a:r>
            <a:br>
              <a:rPr lang="en-US" sz="4000" dirty="0">
                <a:solidFill>
                  <a:schemeClr val="tx1"/>
                </a:solidFill>
              </a:rPr>
            </a:br>
            <a:r>
              <a:rPr lang="en-US" sz="4000" dirty="0">
                <a:solidFill>
                  <a:schemeClr val="tx1"/>
                </a:solidFill>
              </a:rPr>
              <a:t>3</a:t>
            </a:r>
            <a:r>
              <a:rPr lang="en-US" sz="4000" dirty="0" smtClean="0">
                <a:solidFill>
                  <a:schemeClr val="tx1"/>
                </a:solidFill>
              </a:rPr>
              <a:t>)   Written evidence is of greater value to </a:t>
            </a:r>
            <a:br>
              <a:rPr lang="en-US" sz="4000" dirty="0" smtClean="0">
                <a:solidFill>
                  <a:schemeClr val="tx1"/>
                </a:solidFill>
              </a:rPr>
            </a:br>
            <a:r>
              <a:rPr lang="en-US" sz="4000" dirty="0">
                <a:solidFill>
                  <a:schemeClr val="tx1"/>
                </a:solidFill>
              </a:rPr>
              <a:t> </a:t>
            </a:r>
            <a:r>
              <a:rPr lang="en-US" sz="4000" dirty="0" smtClean="0">
                <a:solidFill>
                  <a:schemeClr val="tx1"/>
                </a:solidFill>
              </a:rPr>
              <a:t>     the auditor than oral evidence. Oral 			   evidence should be aided by technology </a:t>
            </a:r>
            <a:br>
              <a:rPr lang="en-US" sz="4000" dirty="0" smtClean="0">
                <a:solidFill>
                  <a:schemeClr val="tx1"/>
                </a:solidFill>
              </a:rPr>
            </a:br>
            <a:r>
              <a:rPr lang="en-US" sz="4000" dirty="0">
                <a:solidFill>
                  <a:schemeClr val="tx1"/>
                </a:solidFill>
              </a:rPr>
              <a:t> </a:t>
            </a:r>
            <a:r>
              <a:rPr lang="en-US" sz="4000" dirty="0" smtClean="0">
                <a:solidFill>
                  <a:schemeClr val="tx1"/>
                </a:solidFill>
              </a:rPr>
              <a:t>    </a:t>
            </a:r>
            <a:endParaRPr lang="en-US" sz="4000" dirty="0"/>
          </a:p>
        </p:txBody>
      </p:sp>
    </p:spTree>
    <p:extLst>
      <p:ext uri="{BB962C8B-B14F-4D97-AF65-F5344CB8AC3E}">
        <p14:creationId xmlns:p14="http://schemas.microsoft.com/office/powerpoint/2010/main" val="3620771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1029562" cy="1320800"/>
          </a:xfrm>
        </p:spPr>
        <p:txBody>
          <a:bodyPr>
            <a:noAutofit/>
          </a:bodyPr>
          <a:lstStyle/>
          <a:p>
            <a:pPr>
              <a:lnSpc>
                <a:spcPct val="150000"/>
              </a:lnSpc>
            </a:pPr>
            <a:r>
              <a:rPr lang="en-US" sz="4000" dirty="0" smtClean="0">
                <a:solidFill>
                  <a:schemeClr val="tx1"/>
                </a:solidFill>
              </a:rPr>
              <a:t>    as </a:t>
            </a:r>
            <a:r>
              <a:rPr lang="en-US" sz="4000" dirty="0">
                <a:solidFill>
                  <a:schemeClr val="tx1"/>
                </a:solidFill>
              </a:rPr>
              <a:t>recorded devices to serve as acceptable.</a:t>
            </a:r>
            <a:br>
              <a:rPr lang="en-US" sz="4000" dirty="0">
                <a:solidFill>
                  <a:schemeClr val="tx1"/>
                </a:solidFill>
              </a:rPr>
            </a:br>
            <a:r>
              <a:rPr lang="en-US" sz="4000" dirty="0">
                <a:solidFill>
                  <a:schemeClr val="tx1"/>
                </a:solidFill>
              </a:rPr>
              <a:t/>
            </a:r>
            <a:br>
              <a:rPr lang="en-US" sz="4000" dirty="0">
                <a:solidFill>
                  <a:schemeClr val="tx1"/>
                </a:solidFill>
              </a:rPr>
            </a:br>
            <a:r>
              <a:rPr lang="en-US" sz="4000" dirty="0" smtClean="0">
                <a:solidFill>
                  <a:schemeClr val="tx1"/>
                </a:solidFill>
              </a:rPr>
              <a:t>4</a:t>
            </a:r>
            <a:r>
              <a:rPr lang="en-US" sz="4000" dirty="0">
                <a:solidFill>
                  <a:schemeClr val="tx1"/>
                </a:solidFill>
              </a:rPr>
              <a:t>)   Properly established and tested system </a:t>
            </a:r>
            <a:br>
              <a:rPr lang="en-US" sz="4000" dirty="0">
                <a:solidFill>
                  <a:schemeClr val="tx1"/>
                </a:solidFill>
              </a:rPr>
            </a:br>
            <a:r>
              <a:rPr lang="en-US" sz="4000" dirty="0">
                <a:solidFill>
                  <a:schemeClr val="tx1"/>
                </a:solidFill>
              </a:rPr>
              <a:t>      of control enhance the reliability of </a:t>
            </a:r>
            <a:br>
              <a:rPr lang="en-US" sz="4000" dirty="0">
                <a:solidFill>
                  <a:schemeClr val="tx1"/>
                </a:solidFill>
              </a:rPr>
            </a:br>
            <a:r>
              <a:rPr lang="en-US" sz="4000" dirty="0">
                <a:solidFill>
                  <a:schemeClr val="tx1"/>
                </a:solidFill>
              </a:rPr>
              <a:t>      evidence derived from them.</a:t>
            </a:r>
            <a:endParaRPr lang="en-US" sz="4000" dirty="0"/>
          </a:p>
        </p:txBody>
      </p:sp>
      <p:sp>
        <p:nvSpPr>
          <p:cNvPr id="4" name="Slide Number Placeholder 3"/>
          <p:cNvSpPr>
            <a:spLocks noGrp="1"/>
          </p:cNvSpPr>
          <p:nvPr>
            <p:ph type="sldNum" sz="quarter" idx="12"/>
          </p:nvPr>
        </p:nvSpPr>
        <p:spPr>
          <a:xfrm>
            <a:off x="11217953" y="6273182"/>
            <a:ext cx="683339" cy="365125"/>
          </a:xfrm>
        </p:spPr>
        <p:txBody>
          <a:bodyPr/>
          <a:lstStyle/>
          <a:p>
            <a:fld id="{75DD6FE6-2241-4E67-AD1A-AAD5419A80B4}" type="slidenum">
              <a:rPr lang="en-US" sz="2000" smtClean="0">
                <a:solidFill>
                  <a:schemeClr val="tx1"/>
                </a:solidFill>
              </a:rPr>
              <a:t>23</a:t>
            </a:fld>
            <a:r>
              <a:rPr lang="en-US" sz="2000" dirty="0" smtClean="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832860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1106076" y="6260303"/>
            <a:ext cx="683339" cy="365125"/>
          </a:xfrm>
        </p:spPr>
        <p:txBody>
          <a:bodyPr/>
          <a:lstStyle/>
          <a:p>
            <a:fld id="{75DD6FE6-2241-4E67-AD1A-AAD5419A80B4}" type="slidenum">
              <a:rPr lang="en-US" sz="2000" smtClean="0">
                <a:solidFill>
                  <a:schemeClr val="tx1"/>
                </a:solidFill>
              </a:rPr>
              <a:t>24</a:t>
            </a:fld>
            <a:r>
              <a:rPr lang="en-US" sz="2000" dirty="0" smtClean="0">
                <a:solidFill>
                  <a:schemeClr val="tx1"/>
                </a:solidFill>
              </a:rPr>
              <a:t>.</a:t>
            </a:r>
            <a:endParaRPr lang="en-US" sz="2000" dirty="0">
              <a:solidFill>
                <a:schemeClr val="tx1"/>
              </a:solidFill>
            </a:endParaRPr>
          </a:p>
        </p:txBody>
      </p:sp>
      <p:sp>
        <p:nvSpPr>
          <p:cNvPr id="10" name="Title 1"/>
          <p:cNvSpPr>
            <a:spLocks noGrp="1"/>
          </p:cNvSpPr>
          <p:nvPr>
            <p:ph type="title"/>
          </p:nvPr>
        </p:nvSpPr>
        <p:spPr>
          <a:xfrm>
            <a:off x="502276" y="321971"/>
            <a:ext cx="11287139" cy="1320800"/>
          </a:xfrm>
        </p:spPr>
        <p:txBody>
          <a:bodyPr>
            <a:noAutofit/>
          </a:bodyPr>
          <a:lstStyle/>
          <a:p>
            <a:pPr>
              <a:lnSpc>
                <a:spcPct val="150000"/>
              </a:lnSpc>
            </a:pPr>
            <a:r>
              <a:rPr lang="en-US" sz="4000" dirty="0">
                <a:solidFill>
                  <a:schemeClr val="tx1"/>
                </a:solidFill>
              </a:rPr>
              <a:t>4.)	</a:t>
            </a:r>
            <a:r>
              <a:rPr lang="en-US" sz="4000" b="1" dirty="0">
                <a:solidFill>
                  <a:schemeClr val="tx1"/>
                </a:solidFill>
              </a:rPr>
              <a:t>AUDITING AND SYSTEMS WORKS</a:t>
            </a:r>
            <a:br>
              <a:rPr lang="en-US" sz="4000" b="1" dirty="0">
                <a:solidFill>
                  <a:schemeClr val="tx1"/>
                </a:solidFill>
              </a:rPr>
            </a:br>
            <a:r>
              <a:rPr lang="en-US" sz="4000" b="1" dirty="0" smtClean="0">
                <a:solidFill>
                  <a:schemeClr val="tx1"/>
                </a:solidFill>
              </a:rPr>
              <a:t/>
            </a:r>
            <a:br>
              <a:rPr lang="en-US" sz="4000" b="1" dirty="0" smtClean="0">
                <a:solidFill>
                  <a:schemeClr val="tx1"/>
                </a:solidFill>
              </a:rPr>
            </a:br>
            <a:r>
              <a:rPr lang="en-US" sz="4000" dirty="0" smtClean="0">
                <a:solidFill>
                  <a:schemeClr val="tx1"/>
                </a:solidFill>
              </a:rPr>
              <a:t>4.1</a:t>
            </a:r>
            <a:r>
              <a:rPr lang="en-US" sz="4000" dirty="0">
                <a:solidFill>
                  <a:schemeClr val="tx1"/>
                </a:solidFill>
              </a:rPr>
              <a:t>)</a:t>
            </a:r>
            <a:r>
              <a:rPr lang="en-US" sz="4000" b="1" dirty="0">
                <a:solidFill>
                  <a:schemeClr val="tx1"/>
                </a:solidFill>
              </a:rPr>
              <a:t>	 </a:t>
            </a:r>
            <a:r>
              <a:rPr lang="en-US" sz="4000" dirty="0">
                <a:solidFill>
                  <a:schemeClr val="tx1"/>
                </a:solidFill>
              </a:rPr>
              <a:t>Every audit concentrates on the system of </a:t>
            </a:r>
            <a:br>
              <a:rPr lang="en-US" sz="4000" dirty="0">
                <a:solidFill>
                  <a:schemeClr val="tx1"/>
                </a:solidFill>
              </a:rPr>
            </a:br>
            <a:r>
              <a:rPr lang="en-US" sz="4000" dirty="0">
                <a:solidFill>
                  <a:schemeClr val="tx1"/>
                </a:solidFill>
              </a:rPr>
              <a:t>    control deployed by the Trade Union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organization </a:t>
            </a:r>
            <a:r>
              <a:rPr lang="en-US" sz="4000" dirty="0">
                <a:solidFill>
                  <a:schemeClr val="tx1"/>
                </a:solidFill>
              </a:rPr>
              <a:t>to ensure that the organization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runs </a:t>
            </a:r>
            <a:r>
              <a:rPr lang="en-US" sz="4000" dirty="0">
                <a:solidFill>
                  <a:schemeClr val="tx1"/>
                </a:solidFill>
              </a:rPr>
              <a:t>smoothly, with minimal crisis and error. </a:t>
            </a:r>
            <a:r>
              <a:rPr lang="en-US" sz="4000" dirty="0" smtClean="0">
                <a:solidFill>
                  <a:schemeClr val="tx1"/>
                </a:solidFill>
              </a:rPr>
              <a:t/>
            </a:r>
            <a:br>
              <a:rPr lang="en-US" sz="4000" dirty="0" smtClean="0">
                <a:solidFill>
                  <a:schemeClr val="tx1"/>
                </a:solidFill>
              </a:rPr>
            </a:br>
            <a:r>
              <a:rPr lang="en-US" sz="4000" dirty="0">
                <a:solidFill>
                  <a:schemeClr val="tx1"/>
                </a:solidFill>
              </a:rPr>
              <a:t> </a:t>
            </a:r>
            <a:endParaRPr lang="en-US" sz="4000" dirty="0"/>
          </a:p>
        </p:txBody>
      </p:sp>
    </p:spTree>
    <p:extLst>
      <p:ext uri="{BB962C8B-B14F-4D97-AF65-F5344CB8AC3E}">
        <p14:creationId xmlns:p14="http://schemas.microsoft.com/office/powerpoint/2010/main" val="1674186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570963"/>
            <a:ext cx="11145472" cy="1320800"/>
          </a:xfrm>
        </p:spPr>
        <p:txBody>
          <a:bodyPr>
            <a:noAutofit/>
          </a:bodyPr>
          <a:lstStyle/>
          <a:p>
            <a:pPr>
              <a:lnSpc>
                <a:spcPct val="150000"/>
              </a:lnSpc>
            </a:pPr>
            <a:r>
              <a:rPr lang="en-US" sz="4000" dirty="0">
                <a:solidFill>
                  <a:schemeClr val="tx1"/>
                </a:solidFill>
              </a:rPr>
              <a:t>4.2)   A vivid example is that every trustee </a:t>
            </a:r>
            <a:br>
              <a:rPr lang="en-US" sz="4000" dirty="0">
                <a:solidFill>
                  <a:schemeClr val="tx1"/>
                </a:solidFill>
              </a:rPr>
            </a:br>
            <a:r>
              <a:rPr lang="en-US" sz="4000" dirty="0">
                <a:solidFill>
                  <a:schemeClr val="tx1"/>
                </a:solidFill>
              </a:rPr>
              <a:t>        within Trade Union organization cannot </a:t>
            </a:r>
            <a:r>
              <a:rPr lang="en-US" sz="4000" dirty="0" smtClean="0">
                <a:solidFill>
                  <a:schemeClr val="tx1"/>
                </a:solidFill>
              </a:rPr>
              <a:t>be</a:t>
            </a:r>
            <a:r>
              <a:rPr lang="en-US" sz="4000" dirty="0">
                <a:solidFill>
                  <a:schemeClr val="tx1"/>
                </a:solidFill>
              </a:rPr>
              <a:t>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available </a:t>
            </a:r>
            <a:r>
              <a:rPr lang="en-US" sz="4000" dirty="0">
                <a:solidFill>
                  <a:schemeClr val="tx1"/>
                </a:solidFill>
              </a:rPr>
              <a:t>at all times to run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administrative </a:t>
            </a:r>
            <a:r>
              <a:rPr lang="en-US" sz="4000" dirty="0">
                <a:solidFill>
                  <a:schemeClr val="tx1"/>
                </a:solidFill>
              </a:rPr>
              <a:t>requirements necessary to </a:t>
            </a:r>
            <a:r>
              <a:rPr lang="en-US" sz="4000" dirty="0" smtClean="0">
                <a:solidFill>
                  <a:schemeClr val="tx1"/>
                </a:solidFill>
              </a:rPr>
              <a:t>  </a:t>
            </a:r>
            <a:br>
              <a:rPr lang="en-US" sz="4000" dirty="0" smtClean="0">
                <a:solidFill>
                  <a:schemeClr val="tx1"/>
                </a:solidFill>
              </a:rPr>
            </a:br>
            <a:r>
              <a:rPr lang="en-US" sz="4000" dirty="0">
                <a:solidFill>
                  <a:schemeClr val="tx1"/>
                </a:solidFill>
              </a:rPr>
              <a:t> </a:t>
            </a:r>
            <a:r>
              <a:rPr lang="en-US" sz="4000" dirty="0" smtClean="0">
                <a:solidFill>
                  <a:schemeClr val="tx1"/>
                </a:solidFill>
              </a:rPr>
              <a:t>       keep </a:t>
            </a:r>
            <a:r>
              <a:rPr lang="en-US" sz="4000" dirty="0">
                <a:solidFill>
                  <a:schemeClr val="tx1"/>
                </a:solidFill>
              </a:rPr>
              <a:t>the office going. They therefore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delegate </a:t>
            </a:r>
            <a:r>
              <a:rPr lang="en-US" sz="4000" dirty="0">
                <a:solidFill>
                  <a:schemeClr val="tx1"/>
                </a:solidFill>
              </a:rPr>
              <a:t>jobs to subordinates in a bid </a:t>
            </a:r>
            <a:r>
              <a:rPr lang="en-US" sz="4000" dirty="0" smtClean="0">
                <a:solidFill>
                  <a:schemeClr val="tx1"/>
                </a:solidFill>
              </a:rPr>
              <a:t>to</a:t>
            </a:r>
            <a:endParaRPr lang="en-US" sz="4000" dirty="0"/>
          </a:p>
        </p:txBody>
      </p:sp>
      <p:sp>
        <p:nvSpPr>
          <p:cNvPr id="4" name="Slide Number Placeholder 3"/>
          <p:cNvSpPr>
            <a:spLocks noGrp="1"/>
          </p:cNvSpPr>
          <p:nvPr>
            <p:ph type="sldNum" sz="quarter" idx="12"/>
          </p:nvPr>
        </p:nvSpPr>
        <p:spPr>
          <a:xfrm>
            <a:off x="10574010" y="6092877"/>
            <a:ext cx="683339" cy="365125"/>
          </a:xfrm>
        </p:spPr>
        <p:txBody>
          <a:bodyPr/>
          <a:lstStyle/>
          <a:p>
            <a:fld id="{75DD6FE6-2241-4E67-AD1A-AAD5419A80B4}" type="slidenum">
              <a:rPr lang="en-US" sz="2000" smtClean="0">
                <a:solidFill>
                  <a:schemeClr val="tx1"/>
                </a:solidFill>
              </a:rPr>
              <a:t>25</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272301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07" y="532327"/>
            <a:ext cx="11211081" cy="1320800"/>
          </a:xfrm>
        </p:spPr>
        <p:txBody>
          <a:bodyPr>
            <a:noAutofit/>
          </a:bodyPr>
          <a:lstStyle/>
          <a:p>
            <a:pPr algn="just">
              <a:lnSpc>
                <a:spcPct val="150000"/>
              </a:lnSpc>
            </a:pPr>
            <a:r>
              <a:rPr lang="en-US" sz="4000" dirty="0">
                <a:solidFill>
                  <a:schemeClr val="tx1"/>
                </a:solidFill>
              </a:rPr>
              <a:t>ensure that check-off dues are collected, and lodged to </a:t>
            </a:r>
            <a:r>
              <a:rPr lang="en-US" sz="4000" dirty="0" smtClean="0">
                <a:solidFill>
                  <a:schemeClr val="tx1"/>
                </a:solidFill>
              </a:rPr>
              <a:t>bank interest, </a:t>
            </a:r>
            <a:r>
              <a:rPr lang="en-US" sz="4000" dirty="0">
                <a:solidFill>
                  <a:schemeClr val="tx1"/>
                </a:solidFill>
              </a:rPr>
              <a:t>that </a:t>
            </a:r>
            <a:r>
              <a:rPr lang="en-US" sz="4000" dirty="0" err="1">
                <a:solidFill>
                  <a:schemeClr val="tx1"/>
                </a:solidFill>
              </a:rPr>
              <a:t>cheques</a:t>
            </a:r>
            <a:r>
              <a:rPr lang="en-US" sz="4000" dirty="0">
                <a:solidFill>
                  <a:schemeClr val="tx1"/>
                </a:solidFill>
              </a:rPr>
              <a:t> are encashed and disbursed as authorized, that files are maintained </a:t>
            </a:r>
            <a:r>
              <a:rPr lang="en-US" sz="4000" dirty="0" smtClean="0">
                <a:solidFill>
                  <a:schemeClr val="tx1"/>
                </a:solidFill>
              </a:rPr>
              <a:t>properly, etc</a:t>
            </a:r>
            <a:r>
              <a:rPr lang="en-US" sz="4000" dirty="0">
                <a:solidFill>
                  <a:schemeClr val="tx1"/>
                </a:solidFill>
              </a:rPr>
              <a:t>.</a:t>
            </a:r>
            <a:endParaRPr lang="en-US" sz="4000" dirty="0"/>
          </a:p>
        </p:txBody>
      </p:sp>
      <p:sp>
        <p:nvSpPr>
          <p:cNvPr id="4" name="Slide Number Placeholder 3"/>
          <p:cNvSpPr>
            <a:spLocks noGrp="1"/>
          </p:cNvSpPr>
          <p:nvPr>
            <p:ph type="sldNum" sz="quarter" idx="12"/>
          </p:nvPr>
        </p:nvSpPr>
        <p:spPr>
          <a:xfrm>
            <a:off x="11037649" y="6221666"/>
            <a:ext cx="683339" cy="365125"/>
          </a:xfrm>
        </p:spPr>
        <p:txBody>
          <a:bodyPr/>
          <a:lstStyle/>
          <a:p>
            <a:fld id="{75DD6FE6-2241-4E67-AD1A-AAD5419A80B4}" type="slidenum">
              <a:rPr lang="en-US" sz="2000" smtClean="0">
                <a:solidFill>
                  <a:schemeClr val="tx1"/>
                </a:solidFill>
              </a:rPr>
              <a:t>26</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611585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965167" cy="1320800"/>
          </a:xfrm>
        </p:spPr>
        <p:txBody>
          <a:bodyPr>
            <a:noAutofit/>
          </a:bodyPr>
          <a:lstStyle/>
          <a:p>
            <a:pPr>
              <a:lnSpc>
                <a:spcPct val="150000"/>
              </a:lnSpc>
            </a:pPr>
            <a:r>
              <a:rPr lang="en-US" sz="4000" dirty="0" smtClean="0">
                <a:solidFill>
                  <a:schemeClr val="tx1"/>
                </a:solidFill>
              </a:rPr>
              <a:t>4.3)   In achieving this level of less crisis, less </a:t>
            </a:r>
            <a:br>
              <a:rPr lang="en-US" sz="4000" dirty="0" smtClean="0">
                <a:solidFill>
                  <a:schemeClr val="tx1"/>
                </a:solidFill>
              </a:rPr>
            </a:br>
            <a:r>
              <a:rPr lang="en-US" sz="4000" dirty="0">
                <a:solidFill>
                  <a:schemeClr val="tx1"/>
                </a:solidFill>
              </a:rPr>
              <a:t> </a:t>
            </a:r>
            <a:r>
              <a:rPr lang="en-US" sz="4000" dirty="0" smtClean="0">
                <a:solidFill>
                  <a:schemeClr val="tx1"/>
                </a:solidFill>
              </a:rPr>
              <a:t>       errors </a:t>
            </a:r>
            <a:r>
              <a:rPr lang="en-US" sz="4000" dirty="0" err="1" smtClean="0">
                <a:solidFill>
                  <a:schemeClr val="tx1"/>
                </a:solidFill>
              </a:rPr>
              <a:t>etc</a:t>
            </a:r>
            <a:r>
              <a:rPr lang="en-US" sz="4000" dirty="0" smtClean="0">
                <a:solidFill>
                  <a:schemeClr val="tx1"/>
                </a:solidFill>
              </a:rPr>
              <a:t> trustee try to control the </a:t>
            </a:r>
            <a:br>
              <a:rPr lang="en-US" sz="4000" dirty="0" smtClean="0">
                <a:solidFill>
                  <a:schemeClr val="tx1"/>
                </a:solidFill>
              </a:rPr>
            </a:br>
            <a:r>
              <a:rPr lang="en-US" sz="4000" dirty="0">
                <a:solidFill>
                  <a:schemeClr val="tx1"/>
                </a:solidFill>
              </a:rPr>
              <a:t> </a:t>
            </a:r>
            <a:r>
              <a:rPr lang="en-US" sz="4000" dirty="0" smtClean="0">
                <a:solidFill>
                  <a:schemeClr val="tx1"/>
                </a:solidFill>
              </a:rPr>
              <a:t>       activities of their subordinates to ensure </a:t>
            </a:r>
            <a:br>
              <a:rPr lang="en-US" sz="4000" dirty="0" smtClean="0">
                <a:solidFill>
                  <a:schemeClr val="tx1"/>
                </a:solidFill>
              </a:rPr>
            </a:br>
            <a:r>
              <a:rPr lang="en-US" sz="4000" dirty="0">
                <a:solidFill>
                  <a:schemeClr val="tx1"/>
                </a:solidFill>
              </a:rPr>
              <a:t> </a:t>
            </a:r>
            <a:r>
              <a:rPr lang="en-US" sz="4000" dirty="0" smtClean="0">
                <a:solidFill>
                  <a:schemeClr val="tx1"/>
                </a:solidFill>
              </a:rPr>
              <a:t>       that check-off dues are collected on time </a:t>
            </a:r>
            <a:br>
              <a:rPr lang="en-US" sz="4000" dirty="0" smtClean="0">
                <a:solidFill>
                  <a:schemeClr val="tx1"/>
                </a:solidFill>
              </a:rPr>
            </a:br>
            <a:r>
              <a:rPr lang="en-US" sz="4000" dirty="0">
                <a:solidFill>
                  <a:schemeClr val="tx1"/>
                </a:solidFill>
              </a:rPr>
              <a:t> </a:t>
            </a:r>
            <a:r>
              <a:rPr lang="en-US" sz="4000" dirty="0" smtClean="0">
                <a:solidFill>
                  <a:schemeClr val="tx1"/>
                </a:solidFill>
              </a:rPr>
              <a:t>       and lodged to the appropriate bank </a:t>
            </a:r>
            <a:br>
              <a:rPr lang="en-US" sz="4000" dirty="0" smtClean="0">
                <a:solidFill>
                  <a:schemeClr val="tx1"/>
                </a:solidFill>
              </a:rPr>
            </a:br>
            <a:r>
              <a:rPr lang="en-US" sz="4000" dirty="0">
                <a:solidFill>
                  <a:schemeClr val="tx1"/>
                </a:solidFill>
              </a:rPr>
              <a:t> </a:t>
            </a:r>
            <a:r>
              <a:rPr lang="en-US" sz="4000" dirty="0" smtClean="0">
                <a:solidFill>
                  <a:schemeClr val="tx1"/>
                </a:solidFill>
              </a:rPr>
              <a:t>      account, that bank </a:t>
            </a:r>
            <a:r>
              <a:rPr lang="en-US" sz="4000" dirty="0" err="1" smtClean="0">
                <a:solidFill>
                  <a:schemeClr val="tx1"/>
                </a:solidFill>
              </a:rPr>
              <a:t>cheques</a:t>
            </a:r>
            <a:r>
              <a:rPr lang="en-US" sz="4000" dirty="0" smtClean="0">
                <a:solidFill>
                  <a:schemeClr val="tx1"/>
                </a:solidFill>
              </a:rPr>
              <a:t> are enchased      </a:t>
            </a:r>
            <a:br>
              <a:rPr lang="en-US" sz="4000" dirty="0" smtClean="0">
                <a:solidFill>
                  <a:schemeClr val="tx1"/>
                </a:solidFill>
              </a:rPr>
            </a:br>
            <a:r>
              <a:rPr lang="en-US" sz="4000" dirty="0">
                <a:solidFill>
                  <a:schemeClr val="tx1"/>
                </a:solidFill>
              </a:rPr>
              <a:t> </a:t>
            </a:r>
            <a:r>
              <a:rPr lang="en-US" sz="4000" dirty="0" smtClean="0">
                <a:solidFill>
                  <a:schemeClr val="tx1"/>
                </a:solidFill>
              </a:rPr>
              <a:t>      </a:t>
            </a:r>
            <a:endParaRPr lang="en-US" sz="4000" dirty="0"/>
          </a:p>
        </p:txBody>
      </p:sp>
      <p:sp>
        <p:nvSpPr>
          <p:cNvPr id="4" name="Slide Number Placeholder 3"/>
          <p:cNvSpPr>
            <a:spLocks noGrp="1"/>
          </p:cNvSpPr>
          <p:nvPr>
            <p:ph type="sldNum" sz="quarter" idx="12"/>
          </p:nvPr>
        </p:nvSpPr>
        <p:spPr>
          <a:xfrm>
            <a:off x="11300830" y="6118636"/>
            <a:ext cx="683339" cy="365125"/>
          </a:xfrm>
        </p:spPr>
        <p:txBody>
          <a:bodyPr/>
          <a:lstStyle/>
          <a:p>
            <a:fld id="{75DD6FE6-2241-4E67-AD1A-AAD5419A80B4}" type="slidenum">
              <a:rPr lang="en-US" sz="2000" b="1" smtClean="0">
                <a:solidFill>
                  <a:schemeClr val="tx1"/>
                </a:solidFill>
              </a:rPr>
              <a:t>27</a:t>
            </a:fld>
            <a:r>
              <a:rPr lang="en-US" sz="2000" b="1" dirty="0" smtClean="0">
                <a:solidFill>
                  <a:schemeClr val="tx1"/>
                </a:solidFill>
              </a:rPr>
              <a:t>.</a:t>
            </a:r>
            <a:endParaRPr lang="en-US" sz="2000" b="1" dirty="0">
              <a:solidFill>
                <a:schemeClr val="tx1"/>
              </a:solidFill>
            </a:endParaRPr>
          </a:p>
        </p:txBody>
      </p:sp>
    </p:spTree>
    <p:extLst>
      <p:ext uri="{BB962C8B-B14F-4D97-AF65-F5344CB8AC3E}">
        <p14:creationId xmlns:p14="http://schemas.microsoft.com/office/powerpoint/2010/main" val="1902699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01" y="287628"/>
            <a:ext cx="11274260" cy="1320800"/>
          </a:xfrm>
        </p:spPr>
        <p:txBody>
          <a:bodyPr>
            <a:noAutofit/>
          </a:bodyPr>
          <a:lstStyle/>
          <a:p>
            <a:pPr>
              <a:lnSpc>
                <a:spcPct val="150000"/>
              </a:lnSpc>
            </a:pPr>
            <a:r>
              <a:rPr lang="en-US" sz="4000" dirty="0">
                <a:solidFill>
                  <a:schemeClr val="tx1"/>
                </a:solidFill>
              </a:rPr>
              <a:t>in the approved sum and paid strictly as </a:t>
            </a:r>
            <a:r>
              <a:rPr lang="en-US" sz="4000" dirty="0" smtClean="0">
                <a:solidFill>
                  <a:schemeClr val="tx1"/>
                </a:solidFill>
              </a:rPr>
              <a:t>approved </a:t>
            </a:r>
            <a:r>
              <a:rPr lang="en-US" sz="4000" dirty="0">
                <a:solidFill>
                  <a:schemeClr val="tx1"/>
                </a:solidFill>
              </a:rPr>
              <a:t>and </a:t>
            </a:r>
            <a:r>
              <a:rPr lang="en-US" sz="4000" dirty="0" smtClean="0">
                <a:solidFill>
                  <a:schemeClr val="tx1"/>
                </a:solidFill>
              </a:rPr>
              <a:t>that files </a:t>
            </a:r>
            <a:r>
              <a:rPr lang="en-US" sz="4000" dirty="0">
                <a:solidFill>
                  <a:schemeClr val="tx1"/>
                </a:solidFill>
              </a:rPr>
              <a:t>are maintained chronologically, in a neat and meaningful manner. This delegation is called internal control system</a:t>
            </a:r>
            <a:r>
              <a:rPr lang="en-US" sz="4000" dirty="0" smtClean="0">
                <a:solidFill>
                  <a:schemeClr val="tx1"/>
                </a:solidFill>
              </a:rPr>
              <a:t>.</a:t>
            </a:r>
            <a:br>
              <a:rPr lang="en-US" sz="4000" dirty="0" smtClean="0">
                <a:solidFill>
                  <a:schemeClr val="tx1"/>
                </a:solidFill>
              </a:rPr>
            </a:br>
            <a:r>
              <a:rPr lang="en-US" sz="4000" dirty="0">
                <a:solidFill>
                  <a:schemeClr val="tx1"/>
                </a:solidFill>
              </a:rPr>
              <a:t/>
            </a:r>
            <a:br>
              <a:rPr lang="en-US" sz="4000" dirty="0">
                <a:solidFill>
                  <a:schemeClr val="tx1"/>
                </a:solidFill>
              </a:rPr>
            </a:br>
            <a:endParaRPr lang="en-US" sz="4000" dirty="0"/>
          </a:p>
        </p:txBody>
      </p:sp>
      <p:sp>
        <p:nvSpPr>
          <p:cNvPr id="4" name="Slide Number Placeholder 3"/>
          <p:cNvSpPr>
            <a:spLocks noGrp="1"/>
          </p:cNvSpPr>
          <p:nvPr>
            <p:ph type="sldNum" sz="quarter" idx="12"/>
          </p:nvPr>
        </p:nvSpPr>
        <p:spPr>
          <a:xfrm>
            <a:off x="11114922" y="6286061"/>
            <a:ext cx="683339" cy="365125"/>
          </a:xfrm>
        </p:spPr>
        <p:txBody>
          <a:bodyPr/>
          <a:lstStyle/>
          <a:p>
            <a:fld id="{75DD6FE6-2241-4E67-AD1A-AAD5419A80B4}" type="slidenum">
              <a:rPr lang="en-US" sz="2000" smtClean="0">
                <a:solidFill>
                  <a:schemeClr val="tx1"/>
                </a:solidFill>
              </a:rPr>
              <a:t>28</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419580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750"/>
            <a:ext cx="10913652" cy="1320800"/>
          </a:xfrm>
        </p:spPr>
        <p:txBody>
          <a:bodyPr>
            <a:noAutofit/>
          </a:bodyPr>
          <a:lstStyle/>
          <a:p>
            <a:pPr algn="just">
              <a:lnSpc>
                <a:spcPct val="150000"/>
              </a:lnSpc>
            </a:pPr>
            <a:r>
              <a:rPr lang="en-US" sz="4000" dirty="0" smtClean="0">
                <a:solidFill>
                  <a:schemeClr val="tx1"/>
                </a:solidFill>
              </a:rPr>
              <a:t>4.4) Every </a:t>
            </a:r>
            <a:r>
              <a:rPr lang="en-US" sz="4000" dirty="0">
                <a:solidFill>
                  <a:schemeClr val="tx1"/>
                </a:solidFill>
              </a:rPr>
              <a:t>audit is concerned with the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strength </a:t>
            </a:r>
            <a:r>
              <a:rPr lang="en-US" sz="4000" dirty="0">
                <a:solidFill>
                  <a:schemeClr val="tx1"/>
                </a:solidFill>
              </a:rPr>
              <a:t>of </a:t>
            </a:r>
            <a:r>
              <a:rPr lang="en-US" sz="4000" dirty="0" smtClean="0">
                <a:solidFill>
                  <a:schemeClr val="tx1"/>
                </a:solidFill>
              </a:rPr>
              <a:t>this internal </a:t>
            </a:r>
            <a:r>
              <a:rPr lang="en-US" sz="4000" dirty="0">
                <a:solidFill>
                  <a:schemeClr val="tx1"/>
                </a:solidFill>
              </a:rPr>
              <a:t>control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structure within </a:t>
            </a:r>
            <a:r>
              <a:rPr lang="en-US" sz="4000" dirty="0">
                <a:solidFill>
                  <a:schemeClr val="tx1"/>
                </a:solidFill>
              </a:rPr>
              <a:t>every organization. A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weak </a:t>
            </a:r>
            <a:r>
              <a:rPr lang="en-US" sz="4000" dirty="0">
                <a:solidFill>
                  <a:schemeClr val="tx1"/>
                </a:solidFill>
              </a:rPr>
              <a:t>system of internal control will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require more </a:t>
            </a:r>
            <a:r>
              <a:rPr lang="en-US" sz="4000" dirty="0">
                <a:solidFill>
                  <a:schemeClr val="tx1"/>
                </a:solidFill>
              </a:rPr>
              <a:t>job from the auditor but a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strong </a:t>
            </a:r>
            <a:r>
              <a:rPr lang="en-US" sz="4000" dirty="0">
                <a:solidFill>
                  <a:schemeClr val="tx1"/>
                </a:solidFill>
              </a:rPr>
              <a:t>system of internal control means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a:t>
            </a:r>
            <a:endParaRPr lang="en-US" sz="4000" dirty="0"/>
          </a:p>
        </p:txBody>
      </p:sp>
      <p:sp>
        <p:nvSpPr>
          <p:cNvPr id="4" name="Slide Number Placeholder 3"/>
          <p:cNvSpPr>
            <a:spLocks noGrp="1"/>
          </p:cNvSpPr>
          <p:nvPr>
            <p:ph type="sldNum" sz="quarter" idx="12"/>
          </p:nvPr>
        </p:nvSpPr>
        <p:spPr>
          <a:xfrm>
            <a:off x="10907647" y="6350455"/>
            <a:ext cx="683339" cy="365125"/>
          </a:xfrm>
        </p:spPr>
        <p:txBody>
          <a:bodyPr/>
          <a:lstStyle/>
          <a:p>
            <a:fld id="{75DD6FE6-2241-4E67-AD1A-AAD5419A80B4}" type="slidenum">
              <a:rPr lang="en-US" sz="2000" smtClean="0">
                <a:solidFill>
                  <a:schemeClr val="tx1"/>
                </a:solidFill>
              </a:rPr>
              <a:t>29</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929888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1013" y="404440"/>
            <a:ext cx="11080125" cy="6555641"/>
          </a:xfrm>
          <a:prstGeom prst="rect">
            <a:avLst/>
          </a:prstGeom>
        </p:spPr>
        <p:txBody>
          <a:bodyPr wrap="square">
            <a:spAutoFit/>
          </a:bodyPr>
          <a:lstStyle/>
          <a:p>
            <a:pPr algn="just">
              <a:lnSpc>
                <a:spcPct val="150000"/>
              </a:lnSpc>
            </a:pPr>
            <a:r>
              <a:rPr lang="en-US" sz="4000" dirty="0" smtClean="0"/>
              <a:t>1.2)	  Within the Trade Union ACT CAP 437 Laws </a:t>
            </a:r>
          </a:p>
          <a:p>
            <a:pPr algn="just">
              <a:lnSpc>
                <a:spcPct val="150000"/>
              </a:lnSpc>
            </a:pPr>
            <a:r>
              <a:rPr lang="en-US" sz="4000" dirty="0"/>
              <a:t> </a:t>
            </a:r>
            <a:r>
              <a:rPr lang="en-US" sz="4000" dirty="0" smtClean="0"/>
              <a:t>      of the Federation of Nigeria 1990 ACT Cap </a:t>
            </a:r>
          </a:p>
          <a:p>
            <a:pPr algn="just">
              <a:lnSpc>
                <a:spcPct val="150000"/>
              </a:lnSpc>
            </a:pPr>
            <a:r>
              <a:rPr lang="en-US" sz="4000" dirty="0"/>
              <a:t> </a:t>
            </a:r>
            <a:r>
              <a:rPr lang="en-US" sz="4000" dirty="0" smtClean="0"/>
              <a:t>      T14 Laws of the Federation of Nigeria </a:t>
            </a:r>
          </a:p>
          <a:p>
            <a:pPr algn="just">
              <a:lnSpc>
                <a:spcPct val="150000"/>
              </a:lnSpc>
            </a:pPr>
            <a:r>
              <a:rPr lang="en-US" sz="4000" dirty="0"/>
              <a:t> </a:t>
            </a:r>
            <a:r>
              <a:rPr lang="en-US" sz="4000" dirty="0" smtClean="0"/>
              <a:t>      2004, audit is captured under Part IV – </a:t>
            </a:r>
          </a:p>
          <a:p>
            <a:pPr algn="just">
              <a:lnSpc>
                <a:spcPct val="150000"/>
              </a:lnSpc>
            </a:pPr>
            <a:r>
              <a:rPr lang="en-US" sz="4000" dirty="0"/>
              <a:t> </a:t>
            </a:r>
            <a:r>
              <a:rPr lang="en-US" sz="4000" dirty="0" smtClean="0"/>
              <a:t>      Accounts and Returns to be sent to the </a:t>
            </a:r>
          </a:p>
          <a:p>
            <a:pPr algn="just">
              <a:lnSpc>
                <a:spcPct val="150000"/>
              </a:lnSpc>
            </a:pPr>
            <a:r>
              <a:rPr lang="en-US" sz="4000" dirty="0"/>
              <a:t> </a:t>
            </a:r>
            <a:r>
              <a:rPr lang="en-US" sz="4000" dirty="0" smtClean="0"/>
              <a:t>     Registrar. Every registered Trade Union </a:t>
            </a:r>
          </a:p>
          <a:p>
            <a:pPr algn="just">
              <a:lnSpc>
                <a:spcPct val="150000"/>
              </a:lnSpc>
            </a:pPr>
            <a:r>
              <a:rPr lang="en-US" sz="4000" dirty="0"/>
              <a:t> </a:t>
            </a:r>
            <a:r>
              <a:rPr lang="en-US" sz="4000" dirty="0" smtClean="0"/>
              <a:t>     must prepare Financial Statements</a:t>
            </a:r>
            <a:endParaRPr lang="en-US" sz="4000" dirty="0">
              <a:solidFill>
                <a:schemeClr val="tx1"/>
              </a:solidFill>
            </a:endParaRPr>
          </a:p>
        </p:txBody>
      </p:sp>
      <p:sp>
        <p:nvSpPr>
          <p:cNvPr id="8" name="Slide Number Placeholder 7"/>
          <p:cNvSpPr>
            <a:spLocks noGrp="1"/>
          </p:cNvSpPr>
          <p:nvPr>
            <p:ph type="sldNum" sz="quarter" idx="12"/>
          </p:nvPr>
        </p:nvSpPr>
        <p:spPr>
          <a:xfrm>
            <a:off x="11192195" y="6311819"/>
            <a:ext cx="683339" cy="365125"/>
          </a:xfrm>
        </p:spPr>
        <p:txBody>
          <a:bodyPr/>
          <a:lstStyle/>
          <a:p>
            <a:fld id="{75DD6FE6-2241-4E67-AD1A-AAD5419A80B4}" type="slidenum">
              <a:rPr lang="en-US" sz="2000" smtClean="0">
                <a:solidFill>
                  <a:schemeClr val="tx1"/>
                </a:solidFill>
              </a:rPr>
              <a:t>3</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177837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565922" cy="1320800"/>
          </a:xfrm>
        </p:spPr>
        <p:txBody>
          <a:bodyPr>
            <a:noAutofit/>
          </a:bodyPr>
          <a:lstStyle/>
          <a:p>
            <a:pPr>
              <a:lnSpc>
                <a:spcPct val="150000"/>
              </a:lnSpc>
            </a:pPr>
            <a:r>
              <a:rPr lang="en-US" sz="4000" dirty="0">
                <a:solidFill>
                  <a:schemeClr val="tx1"/>
                </a:solidFill>
              </a:rPr>
              <a:t>that the auditor will execute less checks and rely more on the product of such strong system of control</a:t>
            </a:r>
            <a:r>
              <a:rPr lang="en-US" sz="4000" dirty="0" smtClean="0">
                <a:solidFill>
                  <a:schemeClr val="tx1"/>
                </a:solidFill>
              </a:rPr>
              <a:t>.</a:t>
            </a:r>
            <a:br>
              <a:rPr lang="en-US" sz="4000" dirty="0" smtClean="0">
                <a:solidFill>
                  <a:schemeClr val="tx1"/>
                </a:solidFill>
              </a:rPr>
            </a:br>
            <a:r>
              <a:rPr lang="en-US" sz="4000" dirty="0">
                <a:solidFill>
                  <a:schemeClr val="tx1"/>
                </a:solidFill>
              </a:rPr>
              <a:t>An example to drive a car from Abuja to Kaduna the driver must control the car to  arrive the desired destination.</a:t>
            </a:r>
            <a:br>
              <a:rPr lang="en-US" sz="4000" dirty="0">
                <a:solidFill>
                  <a:schemeClr val="tx1"/>
                </a:solidFill>
              </a:rPr>
            </a:br>
            <a:r>
              <a:rPr lang="en-US" sz="4000" dirty="0">
                <a:solidFill>
                  <a:schemeClr val="tx1"/>
                </a:solidFill>
              </a:rPr>
              <a:t/>
            </a:r>
            <a:br>
              <a:rPr lang="en-US" sz="4000" dirty="0">
                <a:solidFill>
                  <a:schemeClr val="tx1"/>
                </a:solidFill>
              </a:rPr>
            </a:br>
            <a:endParaRPr lang="en-US" sz="4000" dirty="0"/>
          </a:p>
        </p:txBody>
      </p:sp>
      <p:sp>
        <p:nvSpPr>
          <p:cNvPr id="4" name="Slide Number Placeholder 3"/>
          <p:cNvSpPr>
            <a:spLocks noGrp="1"/>
          </p:cNvSpPr>
          <p:nvPr>
            <p:ph type="sldNum" sz="quarter" idx="12"/>
          </p:nvPr>
        </p:nvSpPr>
        <p:spPr/>
        <p:txBody>
          <a:bodyPr/>
          <a:lstStyle/>
          <a:p>
            <a:fld id="{75DD6FE6-2241-4E67-AD1A-AAD5419A80B4}" type="slidenum">
              <a:rPr lang="en-US" smtClean="0"/>
              <a:t>30</a:t>
            </a:fld>
            <a:endParaRPr lang="en-US"/>
          </a:p>
        </p:txBody>
      </p:sp>
    </p:spTree>
    <p:extLst>
      <p:ext uri="{BB962C8B-B14F-4D97-AF65-F5344CB8AC3E}">
        <p14:creationId xmlns:p14="http://schemas.microsoft.com/office/powerpoint/2010/main" val="904594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61" y="364902"/>
            <a:ext cx="10913652" cy="1320800"/>
          </a:xfrm>
        </p:spPr>
        <p:txBody>
          <a:bodyPr>
            <a:noAutofit/>
          </a:bodyPr>
          <a:lstStyle/>
          <a:p>
            <a:pPr algn="just">
              <a:lnSpc>
                <a:spcPct val="150000"/>
              </a:lnSpc>
            </a:pPr>
            <a:r>
              <a:rPr lang="en-US" sz="4000" dirty="0" smtClean="0">
                <a:solidFill>
                  <a:schemeClr val="tx1"/>
                </a:solidFill>
              </a:rPr>
              <a:t/>
            </a:r>
            <a:br>
              <a:rPr lang="en-US" sz="4000" dirty="0" smtClean="0">
                <a:solidFill>
                  <a:schemeClr val="tx1"/>
                </a:solidFill>
              </a:rPr>
            </a:br>
            <a:r>
              <a:rPr lang="en-US" sz="4000" dirty="0" smtClean="0">
                <a:solidFill>
                  <a:schemeClr val="tx1"/>
                </a:solidFill>
              </a:rPr>
              <a:t>He will march the break to stop the car, he will turn the steering to negotiate a bend etc. In doing this, the driver controls the vehicle to the destination. </a:t>
            </a:r>
            <a:endParaRPr lang="en-US" sz="4000" dirty="0"/>
          </a:p>
        </p:txBody>
      </p:sp>
      <p:sp>
        <p:nvSpPr>
          <p:cNvPr id="4" name="Slide Number Placeholder 3"/>
          <p:cNvSpPr>
            <a:spLocks noGrp="1"/>
          </p:cNvSpPr>
          <p:nvPr>
            <p:ph type="sldNum" sz="quarter" idx="12"/>
          </p:nvPr>
        </p:nvSpPr>
        <p:spPr>
          <a:xfrm>
            <a:off x="11172043" y="6118637"/>
            <a:ext cx="683339" cy="365125"/>
          </a:xfrm>
        </p:spPr>
        <p:txBody>
          <a:bodyPr/>
          <a:lstStyle/>
          <a:p>
            <a:fld id="{75DD6FE6-2241-4E67-AD1A-AAD5419A80B4}" type="slidenum">
              <a:rPr lang="en-US" sz="2000" smtClean="0">
                <a:solidFill>
                  <a:schemeClr val="tx1"/>
                </a:solidFill>
              </a:rPr>
              <a:t>31</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5207719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1042441" cy="1320800"/>
          </a:xfrm>
        </p:spPr>
        <p:txBody>
          <a:bodyPr>
            <a:noAutofit/>
          </a:bodyPr>
          <a:lstStyle/>
          <a:p>
            <a:pPr>
              <a:lnSpc>
                <a:spcPct val="150000"/>
              </a:lnSpc>
            </a:pPr>
            <a:r>
              <a:rPr lang="en-US" sz="4000" dirty="0">
                <a:solidFill>
                  <a:schemeClr val="tx1"/>
                </a:solidFill>
              </a:rPr>
              <a:t>The same applies to </a:t>
            </a:r>
            <a:r>
              <a:rPr lang="en-US" sz="4000" dirty="0" smtClean="0">
                <a:solidFill>
                  <a:schemeClr val="tx1"/>
                </a:solidFill>
              </a:rPr>
              <a:t>controlling the activities of your transactions. Once the activities of your transaction are not controlled your operations will run into </a:t>
            </a:r>
            <a:r>
              <a:rPr lang="en-US" sz="4000" dirty="0" err="1" smtClean="0">
                <a:solidFill>
                  <a:schemeClr val="tx1"/>
                </a:solidFill>
              </a:rPr>
              <a:t>crunis</a:t>
            </a:r>
            <a:r>
              <a:rPr lang="en-US" sz="4000" dirty="0" smtClean="0">
                <a:solidFill>
                  <a:schemeClr val="tx1"/>
                </a:solidFill>
              </a:rPr>
              <a:t>. The auditor is interested in the control of features of your operation. </a:t>
            </a:r>
            <a:endParaRPr lang="en-US" sz="4000" dirty="0"/>
          </a:p>
        </p:txBody>
      </p:sp>
      <p:sp>
        <p:nvSpPr>
          <p:cNvPr id="4" name="Slide Number Placeholder 3"/>
          <p:cNvSpPr>
            <a:spLocks noGrp="1"/>
          </p:cNvSpPr>
          <p:nvPr>
            <p:ph type="sldNum" sz="quarter" idx="12"/>
          </p:nvPr>
        </p:nvSpPr>
        <p:spPr>
          <a:xfrm>
            <a:off x="10651283" y="6028483"/>
            <a:ext cx="683339" cy="365125"/>
          </a:xfrm>
        </p:spPr>
        <p:txBody>
          <a:bodyPr/>
          <a:lstStyle/>
          <a:p>
            <a:fld id="{75DD6FE6-2241-4E67-AD1A-AAD5419A80B4}" type="slidenum">
              <a:rPr lang="en-US" sz="2000" smtClean="0">
                <a:solidFill>
                  <a:schemeClr val="tx1"/>
                </a:solidFill>
              </a:rPr>
              <a:t>32</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32183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666" y="609600"/>
            <a:ext cx="11119714" cy="1320800"/>
          </a:xfrm>
        </p:spPr>
        <p:txBody>
          <a:bodyPr>
            <a:noAutofit/>
          </a:bodyPr>
          <a:lstStyle/>
          <a:p>
            <a:pPr>
              <a:lnSpc>
                <a:spcPct val="150000"/>
              </a:lnSpc>
            </a:pPr>
            <a:r>
              <a:rPr lang="en-US" sz="4000" dirty="0" smtClean="0">
                <a:solidFill>
                  <a:schemeClr val="tx1"/>
                </a:solidFill>
              </a:rPr>
              <a:t>Audit will go on two platforms depending on the judgement of the auditor. It could either be a 100% verification and vouching of receipt and payment or a evaluation of the system of control that govern the creation of financial summary.</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a:solidFill>
                  <a:schemeClr val="tx1"/>
                </a:solidFill>
              </a:rPr>
              <a:t/>
            </a:r>
            <a:br>
              <a:rPr lang="en-US" sz="4000" dirty="0">
                <a:solidFill>
                  <a:schemeClr val="tx1"/>
                </a:solidFill>
              </a:rPr>
            </a:br>
            <a:r>
              <a:rPr lang="en-US" sz="4000" dirty="0" smtClean="0">
                <a:solidFill>
                  <a:schemeClr val="tx1"/>
                </a:solidFill>
              </a:rPr>
              <a:t/>
            </a:r>
            <a:br>
              <a:rPr lang="en-US" sz="4000" dirty="0" smtClean="0">
                <a:solidFill>
                  <a:schemeClr val="tx1"/>
                </a:solidFill>
              </a:rPr>
            </a:br>
            <a:endParaRPr lang="en-US" sz="4000" dirty="0"/>
          </a:p>
        </p:txBody>
      </p:sp>
      <p:sp>
        <p:nvSpPr>
          <p:cNvPr id="4" name="Slide Number Placeholder 3"/>
          <p:cNvSpPr>
            <a:spLocks noGrp="1"/>
          </p:cNvSpPr>
          <p:nvPr>
            <p:ph type="sldNum" sz="quarter" idx="12"/>
          </p:nvPr>
        </p:nvSpPr>
        <p:spPr>
          <a:xfrm>
            <a:off x="11089164" y="6131514"/>
            <a:ext cx="683339" cy="365125"/>
          </a:xfrm>
        </p:spPr>
        <p:txBody>
          <a:bodyPr/>
          <a:lstStyle/>
          <a:p>
            <a:fld id="{75DD6FE6-2241-4E67-AD1A-AAD5419A80B4}" type="slidenum">
              <a:rPr lang="en-US" sz="2000" smtClean="0">
                <a:solidFill>
                  <a:schemeClr val="tx1"/>
                </a:solidFill>
              </a:rPr>
              <a:t>33</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3360953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107324"/>
            <a:ext cx="11668259" cy="1320800"/>
          </a:xfrm>
        </p:spPr>
        <p:txBody>
          <a:bodyPr>
            <a:noAutofit/>
          </a:bodyPr>
          <a:lstStyle/>
          <a:p>
            <a:pPr>
              <a:lnSpc>
                <a:spcPct val="150000"/>
              </a:lnSpc>
            </a:pPr>
            <a:r>
              <a:rPr lang="en-US" sz="4000" dirty="0" smtClean="0">
                <a:solidFill>
                  <a:schemeClr val="tx1"/>
                </a:solidFill>
              </a:rPr>
              <a:t>With a 100% verification and vouching approach, the concerns of the auditors will center but not limited to the following.</a:t>
            </a:r>
            <a:br>
              <a:rPr lang="en-US" sz="4000" dirty="0" smtClean="0">
                <a:solidFill>
                  <a:schemeClr val="tx1"/>
                </a:solidFill>
              </a:rPr>
            </a:br>
            <a:r>
              <a:rPr lang="en-US" sz="4000" dirty="0" smtClean="0">
                <a:solidFill>
                  <a:schemeClr val="tx1"/>
                </a:solidFill>
              </a:rPr>
              <a:t>1)		Receipt of money via cash </a:t>
            </a:r>
            <a:r>
              <a:rPr lang="en-US" sz="4000" dirty="0" err="1" smtClean="0">
                <a:solidFill>
                  <a:schemeClr val="tx1"/>
                </a:solidFill>
              </a:rPr>
              <a:t>cheque</a:t>
            </a:r>
            <a:r>
              <a:rPr lang="en-US" sz="4000" dirty="0" smtClean="0">
                <a:solidFill>
                  <a:schemeClr val="tx1"/>
                </a:solidFill>
              </a:rPr>
              <a:t>, e-</a:t>
            </a:r>
            <a:br>
              <a:rPr lang="en-US" sz="4000" dirty="0" smtClean="0">
                <a:solidFill>
                  <a:schemeClr val="tx1"/>
                </a:solidFill>
              </a:rPr>
            </a:br>
            <a:r>
              <a:rPr lang="en-US" sz="4000" dirty="0">
                <a:solidFill>
                  <a:schemeClr val="tx1"/>
                </a:solidFill>
              </a:rPr>
              <a:t> </a:t>
            </a:r>
            <a:r>
              <a:rPr lang="en-US" sz="4000" dirty="0" smtClean="0">
                <a:solidFill>
                  <a:schemeClr val="tx1"/>
                </a:solidFill>
              </a:rPr>
              <a:t>     payment (POS, Transfer, </a:t>
            </a:r>
            <a:r>
              <a:rPr lang="en-US" sz="4000" dirty="0" err="1" smtClean="0">
                <a:solidFill>
                  <a:schemeClr val="tx1"/>
                </a:solidFill>
              </a:rPr>
              <a:t>etc</a:t>
            </a:r>
            <a:r>
              <a:rPr lang="en-US" sz="4000" dirty="0" smtClean="0">
                <a:solidFill>
                  <a:schemeClr val="tx1"/>
                </a:solidFill>
              </a:rPr>
              <a:t>). The interest of </a:t>
            </a:r>
            <a:br>
              <a:rPr lang="en-US" sz="4000" dirty="0" smtClean="0">
                <a:solidFill>
                  <a:schemeClr val="tx1"/>
                </a:solidFill>
              </a:rPr>
            </a:br>
            <a:r>
              <a:rPr lang="en-US" sz="4000" dirty="0">
                <a:solidFill>
                  <a:schemeClr val="tx1"/>
                </a:solidFill>
              </a:rPr>
              <a:t> </a:t>
            </a:r>
            <a:r>
              <a:rPr lang="en-US" sz="4000" dirty="0" smtClean="0">
                <a:solidFill>
                  <a:schemeClr val="tx1"/>
                </a:solidFill>
              </a:rPr>
              <a:t>     the auditor will be to review the duplicate </a:t>
            </a:r>
            <a:br>
              <a:rPr lang="en-US" sz="4000" dirty="0" smtClean="0">
                <a:solidFill>
                  <a:schemeClr val="tx1"/>
                </a:solidFill>
              </a:rPr>
            </a:br>
            <a:r>
              <a:rPr lang="en-US" sz="4000" dirty="0">
                <a:solidFill>
                  <a:schemeClr val="tx1"/>
                </a:solidFill>
              </a:rPr>
              <a:t> </a:t>
            </a:r>
            <a:r>
              <a:rPr lang="en-US" sz="4000" dirty="0" smtClean="0">
                <a:solidFill>
                  <a:schemeClr val="tx1"/>
                </a:solidFill>
              </a:rPr>
              <a:t>     sheet that captures the transaction. </a:t>
            </a:r>
            <a:endParaRPr lang="en-US" sz="4000" dirty="0"/>
          </a:p>
        </p:txBody>
      </p:sp>
      <p:sp>
        <p:nvSpPr>
          <p:cNvPr id="4" name="Slide Number Placeholder 3"/>
          <p:cNvSpPr>
            <a:spLocks noGrp="1"/>
          </p:cNvSpPr>
          <p:nvPr>
            <p:ph type="sldNum" sz="quarter" idx="12"/>
          </p:nvPr>
        </p:nvSpPr>
        <p:spPr>
          <a:xfrm>
            <a:off x="10342190" y="6183030"/>
            <a:ext cx="683339" cy="365125"/>
          </a:xfrm>
        </p:spPr>
        <p:txBody>
          <a:bodyPr/>
          <a:lstStyle/>
          <a:p>
            <a:fld id="{75DD6FE6-2241-4E67-AD1A-AAD5419A80B4}" type="slidenum">
              <a:rPr lang="en-US" sz="2000" smtClean="0">
                <a:solidFill>
                  <a:schemeClr val="tx1"/>
                </a:solidFill>
              </a:rPr>
              <a:t>34</a:t>
            </a:fld>
            <a:endParaRPr lang="en-US" sz="2000" dirty="0">
              <a:solidFill>
                <a:schemeClr val="tx1"/>
              </a:solidFill>
            </a:endParaRPr>
          </a:p>
        </p:txBody>
      </p:sp>
    </p:spTree>
    <p:extLst>
      <p:ext uri="{BB962C8B-B14F-4D97-AF65-F5344CB8AC3E}">
        <p14:creationId xmlns:p14="http://schemas.microsoft.com/office/powerpoint/2010/main" val="3944224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787" y="300507"/>
            <a:ext cx="11235624" cy="1320800"/>
          </a:xfrm>
        </p:spPr>
        <p:txBody>
          <a:bodyPr>
            <a:normAutofit fontScale="90000"/>
          </a:bodyPr>
          <a:lstStyle/>
          <a:p>
            <a:pPr>
              <a:lnSpc>
                <a:spcPct val="150000"/>
              </a:lnSpc>
            </a:pPr>
            <a:r>
              <a:rPr lang="en-US" sz="4000" dirty="0">
                <a:solidFill>
                  <a:schemeClr val="tx1"/>
                </a:solidFill>
              </a:rPr>
              <a:t>The </a:t>
            </a:r>
            <a:r>
              <a:rPr lang="en-US" sz="4000" dirty="0" smtClean="0">
                <a:solidFill>
                  <a:schemeClr val="tx1"/>
                </a:solidFill>
              </a:rPr>
              <a:t>points of concentration shall be:</a:t>
            </a:r>
            <a:br>
              <a:rPr lang="en-US" sz="4000" dirty="0" smtClean="0">
                <a:solidFill>
                  <a:schemeClr val="tx1"/>
                </a:solidFill>
              </a:rPr>
            </a:br>
            <a:r>
              <a:rPr lang="en-US" sz="4000" dirty="0" smtClean="0">
                <a:solidFill>
                  <a:schemeClr val="tx1"/>
                </a:solidFill>
              </a:rPr>
              <a:t>-  That the date on the receipt is appropriate, it </a:t>
            </a:r>
            <a:br>
              <a:rPr lang="en-US" sz="4000" dirty="0" smtClean="0">
                <a:solidFill>
                  <a:schemeClr val="tx1"/>
                </a:solidFill>
              </a:rPr>
            </a:br>
            <a:r>
              <a:rPr lang="en-US" sz="4000" dirty="0">
                <a:solidFill>
                  <a:schemeClr val="tx1"/>
                </a:solidFill>
              </a:rPr>
              <a:t> </a:t>
            </a:r>
            <a:r>
              <a:rPr lang="en-US" sz="4000" dirty="0" smtClean="0">
                <a:solidFill>
                  <a:schemeClr val="tx1"/>
                </a:solidFill>
              </a:rPr>
              <a:t>   marches with the date the sum was lodged to bank </a:t>
            </a:r>
            <a:br>
              <a:rPr lang="en-US" sz="4000" dirty="0" smtClean="0">
                <a:solidFill>
                  <a:schemeClr val="tx1"/>
                </a:solidFill>
              </a:rPr>
            </a:br>
            <a:r>
              <a:rPr lang="en-US" sz="4000" dirty="0">
                <a:solidFill>
                  <a:schemeClr val="tx1"/>
                </a:solidFill>
              </a:rPr>
              <a:t> </a:t>
            </a:r>
            <a:r>
              <a:rPr lang="en-US" sz="4000" dirty="0" smtClean="0">
                <a:solidFill>
                  <a:schemeClr val="tx1"/>
                </a:solidFill>
              </a:rPr>
              <a:t>   in particular and the date the sum was received.</a:t>
            </a:r>
            <a:br>
              <a:rPr lang="en-US" sz="4000" dirty="0" smtClean="0">
                <a:solidFill>
                  <a:schemeClr val="tx1"/>
                </a:solidFill>
              </a:rPr>
            </a:br>
            <a:r>
              <a:rPr lang="en-US" sz="4000" dirty="0" smtClean="0">
                <a:solidFill>
                  <a:schemeClr val="tx1"/>
                </a:solidFill>
              </a:rPr>
              <a:t>-   That this receipt properly identification the payer.   </a:t>
            </a:r>
            <a:br>
              <a:rPr lang="en-US" sz="4000" dirty="0" smtClean="0">
                <a:solidFill>
                  <a:schemeClr val="tx1"/>
                </a:solidFill>
              </a:rPr>
            </a:br>
            <a:r>
              <a:rPr lang="en-US" sz="4000" dirty="0">
                <a:solidFill>
                  <a:schemeClr val="tx1"/>
                </a:solidFill>
              </a:rPr>
              <a:t> </a:t>
            </a:r>
            <a:r>
              <a:rPr lang="en-US" sz="4000" dirty="0" smtClean="0">
                <a:solidFill>
                  <a:schemeClr val="tx1"/>
                </a:solidFill>
              </a:rPr>
              <a:t>   A distinct identification of payer entails the full </a:t>
            </a:r>
            <a:br>
              <a:rPr lang="en-US" sz="4000" dirty="0" smtClean="0">
                <a:solidFill>
                  <a:schemeClr val="tx1"/>
                </a:solidFill>
              </a:rPr>
            </a:br>
            <a:r>
              <a:rPr lang="en-US" sz="4000" dirty="0">
                <a:solidFill>
                  <a:schemeClr val="tx1"/>
                </a:solidFill>
              </a:rPr>
              <a:t> </a:t>
            </a:r>
            <a:r>
              <a:rPr lang="en-US" sz="4000" dirty="0" smtClean="0">
                <a:solidFill>
                  <a:schemeClr val="tx1"/>
                </a:solidFill>
              </a:rPr>
              <a:t>   name of payer or his/her designation together    </a:t>
            </a:r>
            <a:br>
              <a:rPr lang="en-US" sz="4000" dirty="0" smtClean="0">
                <a:solidFill>
                  <a:schemeClr val="tx1"/>
                </a:solidFill>
              </a:rPr>
            </a:br>
            <a:r>
              <a:rPr lang="en-US" sz="4000" dirty="0">
                <a:solidFill>
                  <a:schemeClr val="tx1"/>
                </a:solidFill>
              </a:rPr>
              <a:t> </a:t>
            </a:r>
            <a:r>
              <a:rPr lang="en-US" sz="4000" dirty="0" smtClean="0">
                <a:solidFill>
                  <a:schemeClr val="tx1"/>
                </a:solidFill>
              </a:rPr>
              <a:t>   </a:t>
            </a:r>
            <a:endParaRPr lang="en-US" sz="4000" dirty="0"/>
          </a:p>
        </p:txBody>
      </p:sp>
      <p:sp>
        <p:nvSpPr>
          <p:cNvPr id="4" name="Slide Number Placeholder 3"/>
          <p:cNvSpPr>
            <a:spLocks noGrp="1"/>
          </p:cNvSpPr>
          <p:nvPr>
            <p:ph type="sldNum" sz="quarter" idx="12"/>
          </p:nvPr>
        </p:nvSpPr>
        <p:spPr>
          <a:xfrm>
            <a:off x="10908860" y="6105757"/>
            <a:ext cx="683339" cy="365125"/>
          </a:xfrm>
        </p:spPr>
        <p:txBody>
          <a:bodyPr/>
          <a:lstStyle/>
          <a:p>
            <a:fld id="{75DD6FE6-2241-4E67-AD1A-AAD5419A80B4}" type="slidenum">
              <a:rPr lang="en-US" sz="2000" smtClean="0">
                <a:solidFill>
                  <a:schemeClr val="tx1"/>
                </a:solidFill>
              </a:rPr>
              <a:t>35</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540304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87894" cy="1320800"/>
          </a:xfrm>
        </p:spPr>
        <p:txBody>
          <a:bodyPr>
            <a:noAutofit/>
          </a:bodyPr>
          <a:lstStyle/>
          <a:p>
            <a:pPr>
              <a:lnSpc>
                <a:spcPct val="150000"/>
              </a:lnSpc>
            </a:pPr>
            <a:r>
              <a:rPr lang="en-US" sz="4000" dirty="0">
                <a:solidFill>
                  <a:schemeClr val="tx1"/>
                </a:solidFill>
              </a:rPr>
              <a:t>with an identifiable business address or residential </a:t>
            </a:r>
            <a:r>
              <a:rPr lang="en-US" sz="4000" dirty="0" smtClean="0">
                <a:solidFill>
                  <a:schemeClr val="tx1"/>
                </a:solidFill>
              </a:rPr>
              <a:t>address.</a:t>
            </a:r>
            <a:br>
              <a:rPr lang="en-US" sz="4000" dirty="0" smtClean="0">
                <a:solidFill>
                  <a:schemeClr val="tx1"/>
                </a:solidFill>
              </a:rPr>
            </a:br>
            <a:r>
              <a:rPr lang="en-US" sz="4000" dirty="0" smtClean="0">
                <a:solidFill>
                  <a:schemeClr val="tx1"/>
                </a:solidFill>
              </a:rPr>
              <a:t>-  That the duplicate receipt identifies the sum received in figure and words for cash, it should show a breakdown of the sum into denomination as cash proof. For </a:t>
            </a:r>
            <a:r>
              <a:rPr lang="en-US" sz="4000" dirty="0" err="1" smtClean="0">
                <a:solidFill>
                  <a:schemeClr val="tx1"/>
                </a:solidFill>
              </a:rPr>
              <a:t>cheques</a:t>
            </a:r>
            <a:r>
              <a:rPr lang="en-US" sz="4000" dirty="0" smtClean="0">
                <a:solidFill>
                  <a:schemeClr val="tx1"/>
                </a:solidFill>
              </a:rPr>
              <a:t>/bank</a:t>
            </a:r>
            <a:endParaRPr lang="en-US" sz="4000" dirty="0"/>
          </a:p>
        </p:txBody>
      </p:sp>
      <p:sp>
        <p:nvSpPr>
          <p:cNvPr id="4" name="Slide Number Placeholder 3"/>
          <p:cNvSpPr>
            <a:spLocks noGrp="1"/>
          </p:cNvSpPr>
          <p:nvPr>
            <p:ph type="sldNum" sz="quarter" idx="12"/>
          </p:nvPr>
        </p:nvSpPr>
        <p:spPr>
          <a:xfrm>
            <a:off x="10535373" y="6183029"/>
            <a:ext cx="683339" cy="365125"/>
          </a:xfrm>
        </p:spPr>
        <p:txBody>
          <a:bodyPr/>
          <a:lstStyle/>
          <a:p>
            <a:fld id="{75DD6FE6-2241-4E67-AD1A-AAD5419A80B4}" type="slidenum">
              <a:rPr lang="en-US" sz="2000" smtClean="0">
                <a:solidFill>
                  <a:schemeClr val="tx1"/>
                </a:solidFill>
              </a:rPr>
              <a:t>36</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896895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609600"/>
            <a:ext cx="11037193" cy="1320800"/>
          </a:xfrm>
        </p:spPr>
        <p:txBody>
          <a:bodyPr>
            <a:normAutofit fontScale="90000"/>
          </a:bodyPr>
          <a:lstStyle/>
          <a:p>
            <a:pPr>
              <a:lnSpc>
                <a:spcPct val="150000"/>
              </a:lnSpc>
            </a:pPr>
            <a:r>
              <a:rPr lang="en-US" sz="4000" dirty="0" smtClean="0">
                <a:solidFill>
                  <a:schemeClr val="tx1"/>
                </a:solidFill>
              </a:rPr>
              <a:t>    draft</a:t>
            </a:r>
            <a:r>
              <a:rPr lang="en-US" sz="4000" dirty="0">
                <a:solidFill>
                  <a:schemeClr val="tx1"/>
                </a:solidFill>
              </a:rPr>
              <a:t>, it should indicate details on the face of </a:t>
            </a:r>
            <a:r>
              <a:rPr lang="en-US" sz="4000" dirty="0" smtClean="0">
                <a:solidFill>
                  <a:schemeClr val="tx1"/>
                </a:solidFill>
              </a:rPr>
              <a:t>the </a:t>
            </a:r>
            <a:br>
              <a:rPr lang="en-US" sz="4000" dirty="0" smtClean="0">
                <a:solidFill>
                  <a:schemeClr val="tx1"/>
                </a:solidFill>
              </a:rPr>
            </a:br>
            <a:r>
              <a:rPr lang="en-US" sz="4000" dirty="0">
                <a:solidFill>
                  <a:schemeClr val="tx1"/>
                </a:solidFill>
              </a:rPr>
              <a:t> </a:t>
            </a:r>
            <a:r>
              <a:rPr lang="en-US" sz="4000" dirty="0" smtClean="0">
                <a:solidFill>
                  <a:schemeClr val="tx1"/>
                </a:solidFill>
              </a:rPr>
              <a:t>   </a:t>
            </a:r>
            <a:r>
              <a:rPr lang="en-US" sz="4000" dirty="0" err="1" smtClean="0">
                <a:solidFill>
                  <a:schemeClr val="tx1"/>
                </a:solidFill>
              </a:rPr>
              <a:t>cheque</a:t>
            </a:r>
            <a:r>
              <a:rPr lang="en-US" sz="4000" dirty="0" smtClean="0">
                <a:solidFill>
                  <a:schemeClr val="tx1"/>
                </a:solidFill>
              </a:rPr>
              <a:t>; the date, issuing bank </a:t>
            </a:r>
            <a:r>
              <a:rPr lang="en-US" sz="4000" dirty="0" err="1" smtClean="0">
                <a:solidFill>
                  <a:schemeClr val="tx1"/>
                </a:solidFill>
              </a:rPr>
              <a:t>cheque</a:t>
            </a:r>
            <a:r>
              <a:rPr lang="en-US" sz="4000" dirty="0" smtClean="0">
                <a:solidFill>
                  <a:schemeClr val="tx1"/>
                </a:solidFill>
              </a:rPr>
              <a:t> number.</a:t>
            </a:r>
            <a:br>
              <a:rPr lang="en-US" sz="4000" dirty="0" smtClean="0">
                <a:solidFill>
                  <a:schemeClr val="tx1"/>
                </a:solidFill>
              </a:rPr>
            </a:br>
            <a:r>
              <a:rPr lang="en-US" sz="4000" dirty="0" smtClean="0">
                <a:solidFill>
                  <a:schemeClr val="tx1"/>
                </a:solidFill>
              </a:rPr>
              <a:t>-  Evidence that the original receipt is delivered </a:t>
            </a:r>
            <a:br>
              <a:rPr lang="en-US" sz="4000" dirty="0" smtClean="0">
                <a:solidFill>
                  <a:schemeClr val="tx1"/>
                </a:solidFill>
              </a:rPr>
            </a:br>
            <a:r>
              <a:rPr lang="en-US" sz="4000" dirty="0">
                <a:solidFill>
                  <a:schemeClr val="tx1"/>
                </a:solidFill>
              </a:rPr>
              <a:t> </a:t>
            </a:r>
            <a:r>
              <a:rPr lang="en-US" sz="4000" dirty="0" smtClean="0">
                <a:solidFill>
                  <a:schemeClr val="tx1"/>
                </a:solidFill>
              </a:rPr>
              <a:t>  directly to the correct payer.</a:t>
            </a:r>
            <a:br>
              <a:rPr lang="en-US" sz="4000" dirty="0" smtClean="0">
                <a:solidFill>
                  <a:schemeClr val="tx1"/>
                </a:solidFill>
              </a:rPr>
            </a:br>
            <a:r>
              <a:rPr lang="en-US" sz="4000" dirty="0" smtClean="0">
                <a:solidFill>
                  <a:schemeClr val="tx1"/>
                </a:solidFill>
              </a:rPr>
              <a:t>-  For e-payments, it is also fundamental that </a:t>
            </a:r>
            <a:br>
              <a:rPr lang="en-US" sz="4000" dirty="0" smtClean="0">
                <a:solidFill>
                  <a:schemeClr val="tx1"/>
                </a:solidFill>
              </a:rPr>
            </a:br>
            <a:r>
              <a:rPr lang="en-US" sz="4000" dirty="0">
                <a:solidFill>
                  <a:schemeClr val="tx1"/>
                </a:solidFill>
              </a:rPr>
              <a:t> </a:t>
            </a:r>
            <a:r>
              <a:rPr lang="en-US" sz="4000" dirty="0" smtClean="0">
                <a:solidFill>
                  <a:schemeClr val="tx1"/>
                </a:solidFill>
              </a:rPr>
              <a:t>  receipts is issued and posted to the correct payer.</a:t>
            </a:r>
            <a:br>
              <a:rPr lang="en-US" sz="4000" dirty="0" smtClean="0">
                <a:solidFill>
                  <a:schemeClr val="tx1"/>
                </a:solidFill>
              </a:rPr>
            </a:br>
            <a:r>
              <a:rPr lang="en-US" sz="4000" dirty="0">
                <a:solidFill>
                  <a:schemeClr val="tx1"/>
                </a:solidFill>
              </a:rPr>
              <a:t/>
            </a:r>
            <a:br>
              <a:rPr lang="en-US" sz="4000" dirty="0">
                <a:solidFill>
                  <a:schemeClr val="tx1"/>
                </a:solidFill>
              </a:rPr>
            </a:br>
            <a:endParaRPr lang="en-US" sz="4000" dirty="0"/>
          </a:p>
        </p:txBody>
      </p:sp>
      <p:sp>
        <p:nvSpPr>
          <p:cNvPr id="4" name="Slide Number Placeholder 3"/>
          <p:cNvSpPr>
            <a:spLocks noGrp="1"/>
          </p:cNvSpPr>
          <p:nvPr>
            <p:ph type="sldNum" sz="quarter" idx="12"/>
          </p:nvPr>
        </p:nvSpPr>
        <p:spPr>
          <a:xfrm>
            <a:off x="10960376" y="6067119"/>
            <a:ext cx="683339" cy="365125"/>
          </a:xfrm>
        </p:spPr>
        <p:txBody>
          <a:bodyPr/>
          <a:lstStyle/>
          <a:p>
            <a:fld id="{75DD6FE6-2241-4E67-AD1A-AAD5419A80B4}" type="slidenum">
              <a:rPr lang="en-US" sz="2000" smtClean="0">
                <a:solidFill>
                  <a:schemeClr val="tx1"/>
                </a:solidFill>
              </a:rPr>
              <a:t>37</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4157493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965167" cy="1320800"/>
          </a:xfrm>
        </p:spPr>
        <p:txBody>
          <a:bodyPr>
            <a:noAutofit/>
          </a:bodyPr>
          <a:lstStyle/>
          <a:p>
            <a:pPr>
              <a:lnSpc>
                <a:spcPct val="150000"/>
              </a:lnSpc>
            </a:pPr>
            <a:r>
              <a:rPr lang="en-US" sz="4000" dirty="0" smtClean="0">
                <a:solidFill>
                  <a:schemeClr val="tx1"/>
                </a:solidFill>
              </a:rPr>
              <a:t>The auditor will show interest in the</a:t>
            </a:r>
            <a:br>
              <a:rPr lang="en-US" sz="4000" dirty="0" smtClean="0">
                <a:solidFill>
                  <a:schemeClr val="tx1"/>
                </a:solidFill>
              </a:rPr>
            </a:br>
            <a:r>
              <a:rPr lang="en-US" sz="4000" dirty="0" smtClean="0">
                <a:solidFill>
                  <a:schemeClr val="tx1"/>
                </a:solidFill>
              </a:rPr>
              <a:t>-  Chronological use of receipt number</a:t>
            </a:r>
            <a:br>
              <a:rPr lang="en-US" sz="4000" dirty="0" smtClean="0">
                <a:solidFill>
                  <a:schemeClr val="tx1"/>
                </a:solidFill>
              </a:rPr>
            </a:br>
            <a:r>
              <a:rPr lang="en-US" sz="4000" dirty="0" smtClean="0">
                <a:solidFill>
                  <a:schemeClr val="tx1"/>
                </a:solidFill>
              </a:rPr>
              <a:t>-  The related </a:t>
            </a:r>
            <a:r>
              <a:rPr lang="en-US" sz="4000" dirty="0" err="1" smtClean="0">
                <a:solidFill>
                  <a:schemeClr val="tx1"/>
                </a:solidFill>
              </a:rPr>
              <a:t>lodgement</a:t>
            </a:r>
            <a:r>
              <a:rPr lang="en-US" sz="4000" dirty="0" smtClean="0">
                <a:solidFill>
                  <a:schemeClr val="tx1"/>
                </a:solidFill>
              </a:rPr>
              <a:t> tellers that routes </a:t>
            </a:r>
            <a:br>
              <a:rPr lang="en-US" sz="4000" dirty="0" smtClean="0">
                <a:solidFill>
                  <a:schemeClr val="tx1"/>
                </a:solidFill>
              </a:rPr>
            </a:br>
            <a:r>
              <a:rPr lang="en-US" sz="4000" dirty="0">
                <a:solidFill>
                  <a:schemeClr val="tx1"/>
                </a:solidFill>
              </a:rPr>
              <a:t> </a:t>
            </a:r>
            <a:r>
              <a:rPr lang="en-US" sz="4000" dirty="0" smtClean="0">
                <a:solidFill>
                  <a:schemeClr val="tx1"/>
                </a:solidFill>
              </a:rPr>
              <a:t>   particular receipt to the bank.</a:t>
            </a:r>
            <a:br>
              <a:rPr lang="en-US" sz="4000" dirty="0" smtClean="0">
                <a:solidFill>
                  <a:schemeClr val="tx1"/>
                </a:solidFill>
              </a:rPr>
            </a:br>
            <a:r>
              <a:rPr lang="en-US" sz="4000" dirty="0" smtClean="0">
                <a:solidFill>
                  <a:schemeClr val="tx1"/>
                </a:solidFill>
              </a:rPr>
              <a:t>-   The fact that the entire sum was lodged to  </a:t>
            </a:r>
            <a:br>
              <a:rPr lang="en-US" sz="4000" dirty="0" smtClean="0">
                <a:solidFill>
                  <a:schemeClr val="tx1"/>
                </a:solidFill>
              </a:rPr>
            </a:br>
            <a:r>
              <a:rPr lang="en-US" sz="4000" dirty="0">
                <a:solidFill>
                  <a:schemeClr val="tx1"/>
                </a:solidFill>
              </a:rPr>
              <a:t> </a:t>
            </a:r>
            <a:r>
              <a:rPr lang="en-US" sz="4000" dirty="0" smtClean="0">
                <a:solidFill>
                  <a:schemeClr val="tx1"/>
                </a:solidFill>
              </a:rPr>
              <a:t>    bank intact.</a:t>
            </a:r>
            <a:br>
              <a:rPr lang="en-US" sz="4000" dirty="0" smtClean="0">
                <a:solidFill>
                  <a:schemeClr val="tx1"/>
                </a:solidFill>
              </a:rPr>
            </a:br>
            <a:endParaRPr lang="en-US" sz="4000" dirty="0"/>
          </a:p>
        </p:txBody>
      </p:sp>
      <p:sp>
        <p:nvSpPr>
          <p:cNvPr id="4" name="Slide Number Placeholder 3"/>
          <p:cNvSpPr>
            <a:spLocks noGrp="1"/>
          </p:cNvSpPr>
          <p:nvPr>
            <p:ph type="sldNum" sz="quarter" idx="12"/>
          </p:nvPr>
        </p:nvSpPr>
        <p:spPr>
          <a:xfrm>
            <a:off x="10741435" y="6118635"/>
            <a:ext cx="683339" cy="365125"/>
          </a:xfrm>
        </p:spPr>
        <p:txBody>
          <a:bodyPr/>
          <a:lstStyle/>
          <a:p>
            <a:fld id="{75DD6FE6-2241-4E67-AD1A-AAD5419A80B4}" type="slidenum">
              <a:rPr lang="en-US" sz="2000" smtClean="0">
                <a:solidFill>
                  <a:schemeClr val="tx1"/>
                </a:solidFill>
              </a:rPr>
              <a:t>38</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3935312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900773" cy="1320800"/>
          </a:xfrm>
        </p:spPr>
        <p:txBody>
          <a:bodyPr>
            <a:noAutofit/>
          </a:bodyPr>
          <a:lstStyle/>
          <a:p>
            <a:pPr>
              <a:lnSpc>
                <a:spcPct val="150000"/>
              </a:lnSpc>
            </a:pPr>
            <a:r>
              <a:rPr lang="en-US" sz="4000" dirty="0" smtClean="0">
                <a:solidFill>
                  <a:schemeClr val="tx1"/>
                </a:solidFill>
              </a:rPr>
              <a:t>-	The appropriateness of the bank in which  </a:t>
            </a:r>
            <a:br>
              <a:rPr lang="en-US" sz="4000" dirty="0" smtClean="0">
                <a:solidFill>
                  <a:schemeClr val="tx1"/>
                </a:solidFill>
              </a:rPr>
            </a:br>
            <a:r>
              <a:rPr lang="en-US" sz="4000" dirty="0">
                <a:solidFill>
                  <a:schemeClr val="tx1"/>
                </a:solidFill>
              </a:rPr>
              <a:t> </a:t>
            </a:r>
            <a:r>
              <a:rPr lang="en-US" sz="4000" dirty="0" smtClean="0">
                <a:solidFill>
                  <a:schemeClr val="tx1"/>
                </a:solidFill>
              </a:rPr>
              <a:t>   the sum was lodged.</a:t>
            </a:r>
            <a:br>
              <a:rPr lang="en-US" sz="4000" dirty="0" smtClean="0">
                <a:solidFill>
                  <a:schemeClr val="tx1"/>
                </a:solidFill>
              </a:rPr>
            </a:br>
            <a:r>
              <a:rPr lang="en-US" sz="4000" dirty="0" smtClean="0">
                <a:solidFill>
                  <a:schemeClr val="tx1"/>
                </a:solidFill>
              </a:rPr>
              <a:t>-   The custody of the receipt booklet.</a:t>
            </a:r>
            <a:br>
              <a:rPr lang="en-US" sz="4000" dirty="0" smtClean="0">
                <a:solidFill>
                  <a:schemeClr val="tx1"/>
                </a:solidFill>
              </a:rPr>
            </a:br>
            <a:r>
              <a:rPr lang="en-US" sz="4000" dirty="0" smtClean="0">
                <a:solidFill>
                  <a:schemeClr val="tx1"/>
                </a:solidFill>
              </a:rPr>
              <a:t>-    Witness to the transaction</a:t>
            </a:r>
            <a:br>
              <a:rPr lang="en-US" sz="4000" dirty="0" smtClean="0">
                <a:solidFill>
                  <a:schemeClr val="tx1"/>
                </a:solidFill>
              </a:rPr>
            </a:br>
            <a:r>
              <a:rPr lang="en-US" sz="4000" dirty="0" smtClean="0">
                <a:solidFill>
                  <a:schemeClr val="tx1"/>
                </a:solidFill>
              </a:rPr>
              <a:t>-    The sufficiency of the sum received</a:t>
            </a:r>
            <a:br>
              <a:rPr lang="en-US" sz="4000" dirty="0" smtClean="0">
                <a:solidFill>
                  <a:schemeClr val="tx1"/>
                </a:solidFill>
              </a:rPr>
            </a:br>
            <a:r>
              <a:rPr lang="en-US" sz="4000" dirty="0">
                <a:solidFill>
                  <a:schemeClr val="tx1"/>
                </a:solidFill>
              </a:rPr>
              <a:t/>
            </a:r>
            <a:br>
              <a:rPr lang="en-US" sz="4000" dirty="0">
                <a:solidFill>
                  <a:schemeClr val="tx1"/>
                </a:solidFill>
              </a:rPr>
            </a:br>
            <a:endParaRPr lang="en-US" sz="4000" dirty="0"/>
          </a:p>
        </p:txBody>
      </p:sp>
      <p:sp>
        <p:nvSpPr>
          <p:cNvPr id="4" name="Slide Number Placeholder 3"/>
          <p:cNvSpPr>
            <a:spLocks noGrp="1"/>
          </p:cNvSpPr>
          <p:nvPr>
            <p:ph type="sldNum" sz="quarter" idx="12"/>
          </p:nvPr>
        </p:nvSpPr>
        <p:spPr>
          <a:xfrm>
            <a:off x="10894767" y="6183029"/>
            <a:ext cx="683339" cy="365125"/>
          </a:xfrm>
        </p:spPr>
        <p:txBody>
          <a:bodyPr/>
          <a:lstStyle/>
          <a:p>
            <a:fld id="{75DD6FE6-2241-4E67-AD1A-AAD5419A80B4}" type="slidenum">
              <a:rPr lang="en-US" sz="2000" smtClean="0">
                <a:solidFill>
                  <a:schemeClr val="tx1"/>
                </a:solidFill>
              </a:rPr>
              <a:t>39</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54828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61" y="184597"/>
            <a:ext cx="11055320" cy="1320800"/>
          </a:xfrm>
        </p:spPr>
        <p:txBody>
          <a:bodyPr>
            <a:noAutofit/>
          </a:bodyPr>
          <a:lstStyle/>
          <a:p>
            <a:pPr>
              <a:lnSpc>
                <a:spcPct val="150000"/>
              </a:lnSpc>
            </a:pPr>
            <a:r>
              <a:rPr lang="en-US" sz="4000" dirty="0">
                <a:solidFill>
                  <a:schemeClr val="tx1"/>
                </a:solidFill>
              </a:rPr>
              <a:t> </a:t>
            </a:r>
            <a:r>
              <a:rPr lang="en-US" sz="4000" dirty="0" smtClean="0">
                <a:solidFill>
                  <a:schemeClr val="tx1"/>
                </a:solidFill>
              </a:rPr>
              <a:t>     which </a:t>
            </a:r>
            <a:r>
              <a:rPr lang="en-US" sz="4000" dirty="0">
                <a:solidFill>
                  <a:schemeClr val="tx1"/>
                </a:solidFill>
              </a:rPr>
              <a:t>will be audited and filed as returns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in line </a:t>
            </a:r>
            <a:r>
              <a:rPr lang="en-US" sz="4000" dirty="0">
                <a:solidFill>
                  <a:schemeClr val="tx1"/>
                </a:solidFill>
              </a:rPr>
              <a:t>with Sections 37 and 39 of the Act. </a:t>
            </a:r>
            <a:r>
              <a:rPr lang="en-US" sz="4000" dirty="0" smtClean="0">
                <a:solidFill>
                  <a:schemeClr val="tx1"/>
                </a:solidFill>
              </a:rPr>
              <a:t/>
            </a:r>
            <a:br>
              <a:rPr lang="en-US" sz="4000" dirty="0" smtClean="0">
                <a:solidFill>
                  <a:schemeClr val="tx1"/>
                </a:solidFill>
              </a:rPr>
            </a:br>
            <a:r>
              <a:rPr lang="en-US" sz="4000" dirty="0" smtClean="0">
                <a:solidFill>
                  <a:schemeClr val="tx1"/>
                </a:solidFill>
              </a:rPr>
              <a:t>1.3) Therefore</a:t>
            </a:r>
            <a:r>
              <a:rPr lang="en-US" sz="4000" dirty="0">
                <a:solidFill>
                  <a:schemeClr val="tx1"/>
                </a:solidFill>
              </a:rPr>
              <a:t>, the auditor in this case spends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time </a:t>
            </a:r>
            <a:r>
              <a:rPr lang="en-US" sz="4000" dirty="0">
                <a:solidFill>
                  <a:schemeClr val="tx1"/>
                </a:solidFill>
              </a:rPr>
              <a:t>searching for evidence within the </a:t>
            </a:r>
            <a:r>
              <a:rPr lang="en-US" sz="4000" dirty="0" smtClean="0">
                <a:solidFill>
                  <a:schemeClr val="tx1"/>
                </a:solidFill>
              </a:rPr>
              <a:t>   </a:t>
            </a:r>
            <a:br>
              <a:rPr lang="en-US" sz="4000" dirty="0" smtClean="0">
                <a:solidFill>
                  <a:schemeClr val="tx1"/>
                </a:solidFill>
              </a:rPr>
            </a:br>
            <a:r>
              <a:rPr lang="en-US" sz="4000" dirty="0">
                <a:solidFill>
                  <a:schemeClr val="tx1"/>
                </a:solidFill>
              </a:rPr>
              <a:t> </a:t>
            </a:r>
            <a:r>
              <a:rPr lang="en-US" sz="4000" dirty="0" smtClean="0">
                <a:solidFill>
                  <a:schemeClr val="tx1"/>
                </a:solidFill>
              </a:rPr>
              <a:t>      Trade Union’s organization’s </a:t>
            </a:r>
            <a:r>
              <a:rPr lang="en-US" sz="4000" dirty="0">
                <a:solidFill>
                  <a:schemeClr val="tx1"/>
                </a:solidFill>
              </a:rPr>
              <a:t>record,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sufficient </a:t>
            </a:r>
            <a:r>
              <a:rPr lang="en-US" sz="4000" dirty="0">
                <a:solidFill>
                  <a:schemeClr val="tx1"/>
                </a:solidFill>
              </a:rPr>
              <a:t>and appropriate documentary </a:t>
            </a:r>
            <a:r>
              <a:rPr lang="en-US" sz="4000" dirty="0" smtClean="0">
                <a:solidFill>
                  <a:schemeClr val="tx1"/>
                </a:solidFill>
              </a:rPr>
              <a:t/>
            </a:r>
            <a:br>
              <a:rPr lang="en-US" sz="4000" dirty="0" smtClean="0">
                <a:solidFill>
                  <a:schemeClr val="tx1"/>
                </a:solidFill>
              </a:rPr>
            </a:br>
            <a:r>
              <a:rPr lang="en-US" sz="4000" dirty="0">
                <a:solidFill>
                  <a:schemeClr val="tx1"/>
                </a:solidFill>
              </a:rPr>
              <a:t> </a:t>
            </a:r>
            <a:r>
              <a:rPr lang="en-US" sz="4000" dirty="0" smtClean="0">
                <a:solidFill>
                  <a:schemeClr val="tx1"/>
                </a:solidFill>
              </a:rPr>
              <a:t>     </a:t>
            </a:r>
            <a:r>
              <a:rPr lang="en-US" sz="4000" dirty="0">
                <a:solidFill>
                  <a:schemeClr val="tx1"/>
                </a:solidFill>
              </a:rPr>
              <a:t/>
            </a:r>
            <a:br>
              <a:rPr lang="en-US" sz="4000" dirty="0">
                <a:solidFill>
                  <a:schemeClr val="tx1"/>
                </a:solidFill>
              </a:rPr>
            </a:br>
            <a:r>
              <a:rPr lang="en-US" sz="4000" dirty="0">
                <a:solidFill>
                  <a:schemeClr val="tx1"/>
                </a:solidFill>
              </a:rPr>
              <a:t/>
            </a:r>
            <a:br>
              <a:rPr lang="en-US" sz="4000" dirty="0">
                <a:solidFill>
                  <a:schemeClr val="tx1"/>
                </a:solidFill>
              </a:rPr>
            </a:br>
            <a:endParaRPr lang="en-US" sz="4000" dirty="0">
              <a:solidFill>
                <a:schemeClr val="tx1"/>
              </a:solidFill>
            </a:endParaRPr>
          </a:p>
        </p:txBody>
      </p:sp>
      <p:sp>
        <p:nvSpPr>
          <p:cNvPr id="4" name="Slide Number Placeholder 3"/>
          <p:cNvSpPr>
            <a:spLocks noGrp="1"/>
          </p:cNvSpPr>
          <p:nvPr>
            <p:ph type="sldNum" sz="quarter" idx="12"/>
          </p:nvPr>
        </p:nvSpPr>
        <p:spPr>
          <a:xfrm>
            <a:off x="10831587" y="6221667"/>
            <a:ext cx="683339" cy="365125"/>
          </a:xfrm>
        </p:spPr>
        <p:txBody>
          <a:bodyPr/>
          <a:lstStyle/>
          <a:p>
            <a:fld id="{75DD6FE6-2241-4E67-AD1A-AAD5419A80B4}" type="slidenum">
              <a:rPr lang="en-US" sz="2000" smtClean="0">
                <a:solidFill>
                  <a:schemeClr val="tx1"/>
                </a:solidFill>
              </a:rPr>
              <a:t>4</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38413612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694711" cy="1320800"/>
          </a:xfrm>
        </p:spPr>
        <p:txBody>
          <a:bodyPr>
            <a:noAutofit/>
          </a:bodyPr>
          <a:lstStyle/>
          <a:p>
            <a:pPr>
              <a:lnSpc>
                <a:spcPct val="150000"/>
              </a:lnSpc>
            </a:pPr>
            <a:r>
              <a:rPr lang="en-US" sz="4000" dirty="0" smtClean="0">
                <a:solidFill>
                  <a:schemeClr val="tx1"/>
                </a:solidFill>
              </a:rPr>
              <a:t>In case the volume of the transaction is much, the auditor may request for a schedule of all sum received within given period, he will test on a sample basis for consistency, appropriation and sufficiency as exemplified above and he will run a system audit to</a:t>
            </a:r>
            <a:endParaRPr lang="en-US" sz="4000" dirty="0"/>
          </a:p>
        </p:txBody>
      </p:sp>
      <p:sp>
        <p:nvSpPr>
          <p:cNvPr id="4" name="Slide Number Placeholder 3"/>
          <p:cNvSpPr>
            <a:spLocks noGrp="1"/>
          </p:cNvSpPr>
          <p:nvPr>
            <p:ph type="sldNum" sz="quarter" idx="12"/>
          </p:nvPr>
        </p:nvSpPr>
        <p:spPr>
          <a:xfrm>
            <a:off x="11030374" y="6157272"/>
            <a:ext cx="683339" cy="365125"/>
          </a:xfrm>
        </p:spPr>
        <p:txBody>
          <a:bodyPr/>
          <a:lstStyle/>
          <a:p>
            <a:fld id="{75DD6FE6-2241-4E67-AD1A-AAD5419A80B4}" type="slidenum">
              <a:rPr lang="en-US" sz="2000" smtClean="0">
                <a:solidFill>
                  <a:schemeClr val="tx1"/>
                </a:solidFill>
              </a:rPr>
              <a:t>40</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22493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1106835" cy="1320800"/>
          </a:xfrm>
        </p:spPr>
        <p:txBody>
          <a:bodyPr>
            <a:noAutofit/>
          </a:bodyPr>
          <a:lstStyle/>
          <a:p>
            <a:pPr>
              <a:lnSpc>
                <a:spcPct val="150000"/>
              </a:lnSpc>
            </a:pPr>
            <a:r>
              <a:rPr lang="en-US" sz="4000" dirty="0">
                <a:solidFill>
                  <a:schemeClr val="tx1"/>
                </a:solidFill>
              </a:rPr>
              <a:t>evaluate the reliability of the system that resulted in the figure on the schedule</a:t>
            </a:r>
            <a:r>
              <a:rPr lang="en-US" sz="4000" dirty="0" smtClean="0">
                <a:solidFill>
                  <a:schemeClr val="tx1"/>
                </a:solidFill>
              </a:rPr>
              <a:t>.</a:t>
            </a:r>
            <a:r>
              <a:rPr lang="en-US" sz="4000" dirty="0">
                <a:solidFill>
                  <a:schemeClr val="tx1"/>
                </a:solidFill>
              </a:rPr>
              <a:t/>
            </a:r>
            <a:br>
              <a:rPr lang="en-US" sz="4000" dirty="0">
                <a:solidFill>
                  <a:schemeClr val="tx1"/>
                </a:solidFill>
              </a:rPr>
            </a:br>
            <a:r>
              <a:rPr lang="en-US" sz="4000" dirty="0">
                <a:solidFill>
                  <a:schemeClr val="tx1"/>
                </a:solidFill>
              </a:rPr>
              <a:t>With a system audit, the concern of the auditor will </a:t>
            </a:r>
            <a:r>
              <a:rPr lang="en-US" sz="4000" dirty="0" smtClean="0">
                <a:solidFill>
                  <a:schemeClr val="tx1"/>
                </a:solidFill>
              </a:rPr>
              <a:t>be the strength of the control system, how well the structure of internal control around the environment, recording and accounting serves the need.</a:t>
            </a:r>
            <a:endParaRPr lang="en-US" sz="4000" dirty="0"/>
          </a:p>
        </p:txBody>
      </p:sp>
      <p:sp>
        <p:nvSpPr>
          <p:cNvPr id="4" name="Slide Number Placeholder 3"/>
          <p:cNvSpPr>
            <a:spLocks noGrp="1"/>
          </p:cNvSpPr>
          <p:nvPr>
            <p:ph type="sldNum" sz="quarter" idx="12"/>
          </p:nvPr>
        </p:nvSpPr>
        <p:spPr>
          <a:xfrm>
            <a:off x="10857345" y="6170151"/>
            <a:ext cx="683339" cy="365125"/>
          </a:xfrm>
        </p:spPr>
        <p:txBody>
          <a:bodyPr/>
          <a:lstStyle/>
          <a:p>
            <a:fld id="{75DD6FE6-2241-4E67-AD1A-AAD5419A80B4}" type="slidenum">
              <a:rPr lang="en-US" sz="2000" smtClean="0">
                <a:solidFill>
                  <a:schemeClr val="tx1"/>
                </a:solidFill>
              </a:rPr>
              <a:t>41</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236937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969" y="313386"/>
            <a:ext cx="10810621" cy="1320800"/>
          </a:xfrm>
        </p:spPr>
        <p:txBody>
          <a:bodyPr>
            <a:noAutofit/>
          </a:bodyPr>
          <a:lstStyle/>
          <a:p>
            <a:pPr>
              <a:lnSpc>
                <a:spcPct val="150000"/>
              </a:lnSpc>
            </a:pPr>
            <a:r>
              <a:rPr lang="en-US" sz="4000" dirty="0" smtClean="0">
                <a:solidFill>
                  <a:schemeClr val="tx1"/>
                </a:solidFill>
              </a:rPr>
              <a:t>Specifically, the areas of concern will be a control conscience structure around.</a:t>
            </a:r>
            <a:br>
              <a:rPr lang="en-US" sz="4000" dirty="0" smtClean="0">
                <a:solidFill>
                  <a:schemeClr val="tx1"/>
                </a:solidFill>
              </a:rPr>
            </a:br>
            <a:r>
              <a:rPr lang="en-US" sz="4000" dirty="0" smtClean="0">
                <a:solidFill>
                  <a:schemeClr val="tx1"/>
                </a:solidFill>
              </a:rPr>
              <a:t>-  The existence of a well laid out </a:t>
            </a:r>
            <a:br>
              <a:rPr lang="en-US" sz="4000" dirty="0" smtClean="0">
                <a:solidFill>
                  <a:schemeClr val="tx1"/>
                </a:solidFill>
              </a:rPr>
            </a:br>
            <a:r>
              <a:rPr lang="en-US" sz="4000" dirty="0">
                <a:solidFill>
                  <a:schemeClr val="tx1"/>
                </a:solidFill>
              </a:rPr>
              <a:t> </a:t>
            </a:r>
            <a:r>
              <a:rPr lang="en-US" sz="4000" dirty="0" smtClean="0">
                <a:solidFill>
                  <a:schemeClr val="tx1"/>
                </a:solidFill>
              </a:rPr>
              <a:t>   organization structure that spells out </a:t>
            </a:r>
            <a:br>
              <a:rPr lang="en-US" sz="4000" dirty="0" smtClean="0">
                <a:solidFill>
                  <a:schemeClr val="tx1"/>
                </a:solidFill>
              </a:rPr>
            </a:br>
            <a:r>
              <a:rPr lang="en-US" sz="4000" dirty="0">
                <a:solidFill>
                  <a:schemeClr val="tx1"/>
                </a:solidFill>
              </a:rPr>
              <a:t> </a:t>
            </a:r>
            <a:r>
              <a:rPr lang="en-US" sz="4000" dirty="0" smtClean="0">
                <a:solidFill>
                  <a:schemeClr val="tx1"/>
                </a:solidFill>
              </a:rPr>
              <a:t>   reporting responsibilities, who reports to </a:t>
            </a:r>
            <a:br>
              <a:rPr lang="en-US" sz="4000" dirty="0" smtClean="0">
                <a:solidFill>
                  <a:schemeClr val="tx1"/>
                </a:solidFill>
              </a:rPr>
            </a:br>
            <a:r>
              <a:rPr lang="en-US" sz="4000" dirty="0">
                <a:solidFill>
                  <a:schemeClr val="tx1"/>
                </a:solidFill>
              </a:rPr>
              <a:t> </a:t>
            </a:r>
            <a:r>
              <a:rPr lang="en-US" sz="4000" dirty="0" smtClean="0">
                <a:solidFill>
                  <a:schemeClr val="tx1"/>
                </a:solidFill>
              </a:rPr>
              <a:t>   whom within the receipt function.</a:t>
            </a:r>
            <a:endParaRPr lang="en-US" sz="4000" dirty="0"/>
          </a:p>
        </p:txBody>
      </p:sp>
      <p:sp>
        <p:nvSpPr>
          <p:cNvPr id="4" name="Slide Number Placeholder 3"/>
          <p:cNvSpPr>
            <a:spLocks noGrp="1"/>
          </p:cNvSpPr>
          <p:nvPr>
            <p:ph type="sldNum" sz="quarter" idx="12"/>
          </p:nvPr>
        </p:nvSpPr>
        <p:spPr/>
        <p:txBody>
          <a:bodyPr/>
          <a:lstStyle/>
          <a:p>
            <a:fld id="{75DD6FE6-2241-4E67-AD1A-AAD5419A80B4}" type="slidenum">
              <a:rPr lang="en-US" smtClean="0"/>
              <a:t>42</a:t>
            </a:fld>
            <a:endParaRPr lang="en-US"/>
          </a:p>
        </p:txBody>
      </p:sp>
    </p:spTree>
    <p:extLst>
      <p:ext uri="{BB962C8B-B14F-4D97-AF65-F5344CB8AC3E}">
        <p14:creationId xmlns:p14="http://schemas.microsoft.com/office/powerpoint/2010/main" val="804138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49258" cy="1320800"/>
          </a:xfrm>
        </p:spPr>
        <p:txBody>
          <a:bodyPr>
            <a:noAutofit/>
          </a:bodyPr>
          <a:lstStyle/>
          <a:p>
            <a:pPr>
              <a:lnSpc>
                <a:spcPct val="150000"/>
              </a:lnSpc>
            </a:pPr>
            <a:r>
              <a:rPr lang="en-US" sz="4000" dirty="0" smtClean="0">
                <a:solidFill>
                  <a:schemeClr val="tx1"/>
                </a:solidFill>
              </a:rPr>
              <a:t>-  </a:t>
            </a:r>
            <a:r>
              <a:rPr lang="en-US" sz="4000" dirty="0">
                <a:solidFill>
                  <a:schemeClr val="tx1"/>
                </a:solidFill>
              </a:rPr>
              <a:t>The </a:t>
            </a:r>
            <a:r>
              <a:rPr lang="en-US" sz="4000" dirty="0" smtClean="0">
                <a:solidFill>
                  <a:schemeClr val="tx1"/>
                </a:solidFill>
              </a:rPr>
              <a:t>division of responsibility in such a way </a:t>
            </a:r>
            <a:br>
              <a:rPr lang="en-US" sz="4000" dirty="0" smtClean="0">
                <a:solidFill>
                  <a:schemeClr val="tx1"/>
                </a:solidFill>
              </a:rPr>
            </a:br>
            <a:r>
              <a:rPr lang="en-US" sz="4000" dirty="0">
                <a:solidFill>
                  <a:schemeClr val="tx1"/>
                </a:solidFill>
              </a:rPr>
              <a:t> </a:t>
            </a:r>
            <a:r>
              <a:rPr lang="en-US" sz="4000" dirty="0" smtClean="0">
                <a:solidFill>
                  <a:schemeClr val="tx1"/>
                </a:solidFill>
              </a:rPr>
              <a:t>   that one persons job serves as a check on </a:t>
            </a:r>
            <a:br>
              <a:rPr lang="en-US" sz="4000" dirty="0" smtClean="0">
                <a:solidFill>
                  <a:schemeClr val="tx1"/>
                </a:solidFill>
              </a:rPr>
            </a:br>
            <a:r>
              <a:rPr lang="en-US" sz="4000" dirty="0">
                <a:solidFill>
                  <a:schemeClr val="tx1"/>
                </a:solidFill>
              </a:rPr>
              <a:t> </a:t>
            </a:r>
            <a:r>
              <a:rPr lang="en-US" sz="4000" dirty="0" smtClean="0">
                <a:solidFill>
                  <a:schemeClr val="tx1"/>
                </a:solidFill>
              </a:rPr>
              <a:t>   the work of another. Separation of duties </a:t>
            </a:r>
            <a:br>
              <a:rPr lang="en-US" sz="4000" dirty="0" smtClean="0">
                <a:solidFill>
                  <a:schemeClr val="tx1"/>
                </a:solidFill>
              </a:rPr>
            </a:br>
            <a:r>
              <a:rPr lang="en-US" sz="4000" dirty="0">
                <a:solidFill>
                  <a:schemeClr val="tx1"/>
                </a:solidFill>
              </a:rPr>
              <a:t> </a:t>
            </a:r>
            <a:r>
              <a:rPr lang="en-US" sz="4000" dirty="0" smtClean="0">
                <a:solidFill>
                  <a:schemeClr val="tx1"/>
                </a:solidFill>
              </a:rPr>
              <a:t>   between the person that receives many and </a:t>
            </a:r>
            <a:br>
              <a:rPr lang="en-US" sz="4000" dirty="0" smtClean="0">
                <a:solidFill>
                  <a:schemeClr val="tx1"/>
                </a:solidFill>
              </a:rPr>
            </a:br>
            <a:r>
              <a:rPr lang="en-US" sz="4000" dirty="0">
                <a:solidFill>
                  <a:schemeClr val="tx1"/>
                </a:solidFill>
              </a:rPr>
              <a:t> </a:t>
            </a:r>
            <a:r>
              <a:rPr lang="en-US" sz="4000" dirty="0" smtClean="0">
                <a:solidFill>
                  <a:schemeClr val="tx1"/>
                </a:solidFill>
              </a:rPr>
              <a:t>   the person who lodges to bank.</a:t>
            </a:r>
            <a:endParaRPr lang="en-US" sz="4000" dirty="0"/>
          </a:p>
        </p:txBody>
      </p:sp>
      <p:sp>
        <p:nvSpPr>
          <p:cNvPr id="4" name="Slide Number Placeholder 3"/>
          <p:cNvSpPr>
            <a:spLocks noGrp="1"/>
          </p:cNvSpPr>
          <p:nvPr>
            <p:ph type="sldNum" sz="quarter" idx="12"/>
          </p:nvPr>
        </p:nvSpPr>
        <p:spPr/>
        <p:txBody>
          <a:bodyPr/>
          <a:lstStyle/>
          <a:p>
            <a:fld id="{75DD6FE6-2241-4E67-AD1A-AAD5419A80B4}" type="slidenum">
              <a:rPr lang="en-US" smtClean="0"/>
              <a:t>43</a:t>
            </a:fld>
            <a:endParaRPr lang="en-US"/>
          </a:p>
        </p:txBody>
      </p:sp>
    </p:spTree>
    <p:extLst>
      <p:ext uri="{BB962C8B-B14F-4D97-AF65-F5344CB8AC3E}">
        <p14:creationId xmlns:p14="http://schemas.microsoft.com/office/powerpoint/2010/main" val="1624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7881" y="302359"/>
            <a:ext cx="11088709" cy="7365863"/>
          </a:xfrm>
          <a:prstGeom prst="rect">
            <a:avLst/>
          </a:prstGeom>
        </p:spPr>
        <p:txBody>
          <a:bodyPr wrap="square">
            <a:spAutoFit/>
          </a:bodyPr>
          <a:lstStyle/>
          <a:p>
            <a:pPr>
              <a:lnSpc>
                <a:spcPct val="150000"/>
              </a:lnSpc>
            </a:pPr>
            <a:r>
              <a:rPr lang="en-US" sz="4000" dirty="0">
                <a:solidFill>
                  <a:schemeClr val="tx1"/>
                </a:solidFill>
              </a:rPr>
              <a:t>evidences to form a professional opinion as to </a:t>
            </a:r>
            <a:r>
              <a:rPr lang="en-US" sz="4000" dirty="0" smtClean="0">
                <a:solidFill>
                  <a:schemeClr val="tx1"/>
                </a:solidFill>
              </a:rPr>
              <a:t>whether records examined by them give a true and fair (not exact) view on the organisations financial information</a:t>
            </a:r>
            <a:r>
              <a:rPr lang="en-US" sz="4000" dirty="0">
                <a:solidFill>
                  <a:schemeClr val="tx1"/>
                </a:solidFill>
              </a:rPr>
              <a:t>. In this case it is not uncommon for medical audits to be carried out to ensure that </a:t>
            </a:r>
            <a:r>
              <a:rPr lang="en-US" sz="4000" dirty="0" smtClean="0">
                <a:solidFill>
                  <a:schemeClr val="tx1"/>
                </a:solidFill>
              </a:rPr>
              <a:t>medical treatment </a:t>
            </a:r>
            <a:r>
              <a:rPr lang="en-US" sz="4000" dirty="0">
                <a:solidFill>
                  <a:schemeClr val="tx1"/>
                </a:solidFill>
              </a:rPr>
              <a:t>are or have </a:t>
            </a:r>
            <a:r>
              <a:rPr lang="en-US" sz="4000" dirty="0" smtClean="0">
                <a:solidFill>
                  <a:schemeClr val="tx1"/>
                </a:solidFill>
              </a:rPr>
              <a:t>been appropriate</a:t>
            </a:r>
            <a:r>
              <a:rPr lang="en-US" sz="4000" dirty="0">
                <a:solidFill>
                  <a:schemeClr val="tx1"/>
                </a:solidFill>
              </a:rPr>
              <a:t>.</a:t>
            </a:r>
            <a:br>
              <a:rPr lang="en-US" sz="4000" dirty="0">
                <a:solidFill>
                  <a:schemeClr val="tx1"/>
                </a:solidFill>
              </a:rPr>
            </a:br>
            <a:endParaRPr lang="en-US" sz="4000" dirty="0">
              <a:solidFill>
                <a:schemeClr val="tx1"/>
              </a:solidFill>
            </a:endParaRPr>
          </a:p>
        </p:txBody>
      </p:sp>
      <p:sp>
        <p:nvSpPr>
          <p:cNvPr id="8" name="Slide Number Placeholder 7"/>
          <p:cNvSpPr>
            <a:spLocks noGrp="1"/>
          </p:cNvSpPr>
          <p:nvPr>
            <p:ph type="sldNum" sz="quarter" idx="12"/>
          </p:nvPr>
        </p:nvSpPr>
        <p:spPr>
          <a:xfrm>
            <a:off x="10843251" y="6195909"/>
            <a:ext cx="683339" cy="365125"/>
          </a:xfrm>
        </p:spPr>
        <p:txBody>
          <a:bodyPr/>
          <a:lstStyle/>
          <a:p>
            <a:fld id="{75DD6FE6-2241-4E67-AD1A-AAD5419A80B4}" type="slidenum">
              <a:rPr lang="en-US" sz="2000" smtClean="0">
                <a:solidFill>
                  <a:schemeClr val="tx1"/>
                </a:solidFill>
              </a:rPr>
              <a:t>5</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3888641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6" y="390658"/>
            <a:ext cx="11294772" cy="4838163"/>
          </a:xfrm>
        </p:spPr>
        <p:txBody>
          <a:bodyPr>
            <a:normAutofit/>
          </a:bodyPr>
          <a:lstStyle/>
          <a:p>
            <a:pPr>
              <a:lnSpc>
                <a:spcPct val="150000"/>
              </a:lnSpc>
            </a:pPr>
            <a:r>
              <a:rPr lang="en-US" sz="4000" dirty="0" smtClean="0">
                <a:solidFill>
                  <a:schemeClr val="tx1"/>
                </a:solidFill>
              </a:rPr>
              <a:t>1.4)   With the hospital environment, standard </a:t>
            </a:r>
            <a:br>
              <a:rPr lang="en-US" sz="4000" dirty="0" smtClean="0">
                <a:solidFill>
                  <a:schemeClr val="tx1"/>
                </a:solidFill>
              </a:rPr>
            </a:br>
            <a:r>
              <a:rPr lang="en-US" sz="4000" dirty="0">
                <a:solidFill>
                  <a:schemeClr val="tx1"/>
                </a:solidFill>
              </a:rPr>
              <a:t> </a:t>
            </a:r>
            <a:r>
              <a:rPr lang="en-US" sz="4000" dirty="0" smtClean="0">
                <a:solidFill>
                  <a:schemeClr val="tx1"/>
                </a:solidFill>
              </a:rPr>
              <a:t>        of health care are a real concern to </a:t>
            </a:r>
            <a:br>
              <a:rPr lang="en-US" sz="4000" dirty="0" smtClean="0">
                <a:solidFill>
                  <a:schemeClr val="tx1"/>
                </a:solidFill>
              </a:rPr>
            </a:br>
            <a:r>
              <a:rPr lang="en-US" sz="4000" dirty="0">
                <a:solidFill>
                  <a:schemeClr val="tx1"/>
                </a:solidFill>
              </a:rPr>
              <a:t> </a:t>
            </a:r>
            <a:r>
              <a:rPr lang="en-US" sz="4000" dirty="0" smtClean="0">
                <a:solidFill>
                  <a:schemeClr val="tx1"/>
                </a:solidFill>
              </a:rPr>
              <a:t>        doctors who send their patients to other </a:t>
            </a:r>
            <a:br>
              <a:rPr lang="en-US" sz="4000" dirty="0" smtClean="0">
                <a:solidFill>
                  <a:schemeClr val="tx1"/>
                </a:solidFill>
              </a:rPr>
            </a:br>
            <a:r>
              <a:rPr lang="en-US" sz="4000" dirty="0">
                <a:solidFill>
                  <a:schemeClr val="tx1"/>
                </a:solidFill>
              </a:rPr>
              <a:t> </a:t>
            </a:r>
            <a:r>
              <a:rPr lang="en-US" sz="4000" dirty="0" smtClean="0">
                <a:solidFill>
                  <a:schemeClr val="tx1"/>
                </a:solidFill>
              </a:rPr>
              <a:t>        specialist hospitals for treatment and, of </a:t>
            </a:r>
            <a:br>
              <a:rPr lang="en-US" sz="4000" dirty="0" smtClean="0">
                <a:solidFill>
                  <a:schemeClr val="tx1"/>
                </a:solidFill>
              </a:rPr>
            </a:br>
            <a:r>
              <a:rPr lang="en-US" sz="4000" dirty="0">
                <a:solidFill>
                  <a:schemeClr val="tx1"/>
                </a:solidFill>
              </a:rPr>
              <a:t> </a:t>
            </a:r>
            <a:r>
              <a:rPr lang="en-US" sz="4000" dirty="0" smtClean="0">
                <a:solidFill>
                  <a:schemeClr val="tx1"/>
                </a:solidFill>
              </a:rPr>
              <a:t>        course, to the patients themselves. </a:t>
            </a:r>
            <a:endParaRPr lang="en-US" sz="4000" dirty="0"/>
          </a:p>
        </p:txBody>
      </p:sp>
      <p:sp>
        <p:nvSpPr>
          <p:cNvPr id="7" name="Slide Number Placeholder 6"/>
          <p:cNvSpPr>
            <a:spLocks noGrp="1"/>
          </p:cNvSpPr>
          <p:nvPr>
            <p:ph type="sldNum" sz="quarter" idx="12"/>
          </p:nvPr>
        </p:nvSpPr>
        <p:spPr>
          <a:xfrm>
            <a:off x="10792951" y="6183030"/>
            <a:ext cx="683339" cy="365125"/>
          </a:xfrm>
        </p:spPr>
        <p:txBody>
          <a:bodyPr/>
          <a:lstStyle/>
          <a:p>
            <a:fld id="{75DD6FE6-2241-4E67-AD1A-AAD5419A80B4}" type="slidenum">
              <a:rPr lang="en-US" sz="2000" smtClean="0">
                <a:solidFill>
                  <a:schemeClr val="tx1"/>
                </a:solidFill>
              </a:rPr>
              <a:t>6</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523637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0638404" y="6183030"/>
            <a:ext cx="683339" cy="365125"/>
          </a:xfrm>
        </p:spPr>
        <p:txBody>
          <a:bodyPr/>
          <a:lstStyle/>
          <a:p>
            <a:fld id="{75DD6FE6-2241-4E67-AD1A-AAD5419A80B4}" type="slidenum">
              <a:rPr lang="en-US" sz="2000" smtClean="0">
                <a:solidFill>
                  <a:schemeClr val="tx1"/>
                </a:solidFill>
              </a:rPr>
              <a:t>7</a:t>
            </a:fld>
            <a:r>
              <a:rPr lang="en-US" sz="2000" dirty="0" smtClean="0">
                <a:solidFill>
                  <a:schemeClr val="tx1"/>
                </a:solidFill>
              </a:rPr>
              <a:t>.</a:t>
            </a:r>
            <a:endParaRPr lang="en-US" sz="2000" dirty="0">
              <a:solidFill>
                <a:schemeClr val="tx1"/>
              </a:solidFill>
            </a:endParaRPr>
          </a:p>
        </p:txBody>
      </p:sp>
      <p:sp>
        <p:nvSpPr>
          <p:cNvPr id="8" name="Rectangle 7"/>
          <p:cNvSpPr/>
          <p:nvPr/>
        </p:nvSpPr>
        <p:spPr>
          <a:xfrm>
            <a:off x="349105" y="423861"/>
            <a:ext cx="11636833" cy="6555641"/>
          </a:xfrm>
          <a:prstGeom prst="rect">
            <a:avLst/>
          </a:prstGeom>
        </p:spPr>
        <p:txBody>
          <a:bodyPr wrap="square">
            <a:spAutoFit/>
          </a:bodyPr>
          <a:lstStyle/>
          <a:p>
            <a:pPr>
              <a:lnSpc>
                <a:spcPct val="150000"/>
              </a:lnSpc>
            </a:pPr>
            <a:r>
              <a:rPr lang="en-US" sz="4000" dirty="0" smtClean="0"/>
              <a:t>1.5)  Audit of Financial statements is in essence,     </a:t>
            </a:r>
          </a:p>
          <a:p>
            <a:pPr>
              <a:lnSpc>
                <a:spcPct val="150000"/>
              </a:lnSpc>
            </a:pPr>
            <a:r>
              <a:rPr lang="en-US" sz="4000" dirty="0"/>
              <a:t> </a:t>
            </a:r>
            <a:r>
              <a:rPr lang="en-US" sz="4000" dirty="0" smtClean="0"/>
              <a:t>     an exercise whose objective is to enable </a:t>
            </a:r>
          </a:p>
          <a:p>
            <a:pPr>
              <a:lnSpc>
                <a:spcPct val="150000"/>
              </a:lnSpc>
            </a:pPr>
            <a:r>
              <a:rPr lang="en-US" sz="4000" dirty="0"/>
              <a:t> </a:t>
            </a:r>
            <a:r>
              <a:rPr lang="en-US" sz="4000" dirty="0" smtClean="0"/>
              <a:t>    auditors to </a:t>
            </a:r>
            <a:r>
              <a:rPr lang="en-US" sz="4000" dirty="0"/>
              <a:t>express an opinion whether the </a:t>
            </a:r>
            <a:endParaRPr lang="en-US" sz="4000" dirty="0" smtClean="0"/>
          </a:p>
          <a:p>
            <a:pPr>
              <a:lnSpc>
                <a:spcPct val="150000"/>
              </a:lnSpc>
            </a:pPr>
            <a:r>
              <a:rPr lang="en-US" sz="4000" dirty="0"/>
              <a:t> </a:t>
            </a:r>
            <a:r>
              <a:rPr lang="en-US" sz="4000" dirty="0" smtClean="0"/>
              <a:t>    financial </a:t>
            </a:r>
            <a:r>
              <a:rPr lang="en-US" sz="4000" dirty="0"/>
              <a:t>statement give a true and fair view </a:t>
            </a:r>
            <a:endParaRPr lang="en-US" sz="4000" dirty="0" smtClean="0"/>
          </a:p>
          <a:p>
            <a:pPr>
              <a:lnSpc>
                <a:spcPct val="150000"/>
              </a:lnSpc>
            </a:pPr>
            <a:r>
              <a:rPr lang="en-US" sz="4000" dirty="0"/>
              <a:t> </a:t>
            </a:r>
            <a:r>
              <a:rPr lang="en-US" sz="4000" dirty="0" smtClean="0"/>
              <a:t>    of </a:t>
            </a:r>
            <a:r>
              <a:rPr lang="en-US" sz="4000" dirty="0"/>
              <a:t>the organization’s affairs at the end of its </a:t>
            </a:r>
            <a:endParaRPr lang="en-US" sz="4000" dirty="0" smtClean="0"/>
          </a:p>
          <a:p>
            <a:pPr>
              <a:lnSpc>
                <a:spcPct val="150000"/>
              </a:lnSpc>
            </a:pPr>
            <a:r>
              <a:rPr lang="en-US" sz="4000" dirty="0"/>
              <a:t> </a:t>
            </a:r>
            <a:r>
              <a:rPr lang="en-US" sz="4000" dirty="0" smtClean="0"/>
              <a:t>    income </a:t>
            </a:r>
            <a:r>
              <a:rPr lang="en-US" sz="4000" dirty="0"/>
              <a:t>and expenditure for the period ended </a:t>
            </a:r>
            <a:r>
              <a:rPr lang="en-US" sz="4000" dirty="0" smtClean="0"/>
              <a:t>  </a:t>
            </a:r>
          </a:p>
          <a:p>
            <a:pPr>
              <a:lnSpc>
                <a:spcPct val="150000"/>
              </a:lnSpc>
            </a:pPr>
            <a:r>
              <a:rPr lang="en-US" sz="4000" dirty="0"/>
              <a:t> </a:t>
            </a:r>
            <a:r>
              <a:rPr lang="en-US" sz="4000" dirty="0" smtClean="0"/>
              <a:t>    and </a:t>
            </a:r>
            <a:r>
              <a:rPr lang="en-US" sz="4000" dirty="0"/>
              <a:t>have been </a:t>
            </a:r>
            <a:r>
              <a:rPr lang="en-US" sz="4000" dirty="0" smtClean="0"/>
              <a:t>properly </a:t>
            </a:r>
            <a:r>
              <a:rPr lang="en-US" sz="4000" dirty="0"/>
              <a:t>prepared </a:t>
            </a:r>
            <a:r>
              <a:rPr lang="en-US" sz="4000" dirty="0" smtClean="0"/>
              <a:t>in</a:t>
            </a:r>
            <a:endParaRPr lang="en-US" sz="4000" dirty="0"/>
          </a:p>
        </p:txBody>
      </p:sp>
    </p:spTree>
    <p:extLst>
      <p:ext uri="{BB962C8B-B14F-4D97-AF65-F5344CB8AC3E}">
        <p14:creationId xmlns:p14="http://schemas.microsoft.com/office/powerpoint/2010/main" val="3047202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764146"/>
            <a:ext cx="11346287" cy="1320800"/>
          </a:xfrm>
        </p:spPr>
        <p:txBody>
          <a:bodyPr>
            <a:normAutofit fontScale="90000"/>
          </a:bodyPr>
          <a:lstStyle/>
          <a:p>
            <a:pPr>
              <a:lnSpc>
                <a:spcPct val="150000"/>
              </a:lnSpc>
            </a:pPr>
            <a:r>
              <a:rPr lang="en-US" sz="4000" dirty="0">
                <a:solidFill>
                  <a:schemeClr val="tx1"/>
                </a:solidFill>
              </a:rPr>
              <a:t>accordance with </a:t>
            </a:r>
            <a:r>
              <a:rPr lang="en-US" sz="4000" dirty="0" smtClean="0">
                <a:solidFill>
                  <a:schemeClr val="tx1"/>
                </a:solidFill>
              </a:rPr>
              <a:t>the applicable reporting framework i.e. relevant legislations and applicable accounting standards.</a:t>
            </a:r>
            <a:r>
              <a:rPr lang="en-US" sz="4000" dirty="0">
                <a:solidFill>
                  <a:schemeClr val="tx1"/>
                </a:solidFill>
              </a:rPr>
              <a:t/>
            </a:r>
            <a:br>
              <a:rPr lang="en-US" sz="4000" dirty="0">
                <a:solidFill>
                  <a:schemeClr val="tx1"/>
                </a:solidFill>
              </a:rPr>
            </a:br>
            <a:endParaRPr lang="en-US" sz="4000" dirty="0">
              <a:solidFill>
                <a:schemeClr val="tx1"/>
              </a:solidFill>
            </a:endParaRPr>
          </a:p>
        </p:txBody>
      </p:sp>
      <p:sp>
        <p:nvSpPr>
          <p:cNvPr id="7" name="Slide Number Placeholder 6"/>
          <p:cNvSpPr>
            <a:spLocks noGrp="1"/>
          </p:cNvSpPr>
          <p:nvPr>
            <p:ph type="sldNum" sz="quarter" idx="12"/>
          </p:nvPr>
        </p:nvSpPr>
        <p:spPr>
          <a:xfrm>
            <a:off x="8572653" y="6041362"/>
            <a:ext cx="877334" cy="365125"/>
          </a:xfrm>
        </p:spPr>
        <p:txBody>
          <a:bodyPr/>
          <a:lstStyle/>
          <a:p>
            <a:pPr>
              <a:lnSpc>
                <a:spcPct val="150000"/>
              </a:lnSpc>
            </a:pPr>
            <a:fld id="{75DD6FE6-2241-4E67-AD1A-AAD5419A80B4}" type="slidenum">
              <a:rPr lang="en-US" sz="2000" smtClean="0">
                <a:solidFill>
                  <a:schemeClr val="tx1"/>
                </a:solidFill>
              </a:rPr>
              <a:pPr>
                <a:lnSpc>
                  <a:spcPct val="150000"/>
                </a:lnSpc>
              </a:pPr>
              <a:t>8</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177757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55" y="261870"/>
            <a:ext cx="11158351" cy="1320800"/>
          </a:xfrm>
        </p:spPr>
        <p:txBody>
          <a:bodyPr>
            <a:noAutofit/>
          </a:bodyPr>
          <a:lstStyle/>
          <a:p>
            <a:pPr>
              <a:lnSpc>
                <a:spcPct val="150000"/>
              </a:lnSpc>
            </a:pPr>
            <a:r>
              <a:rPr lang="en-US" sz="4000" b="1" dirty="0" smtClean="0">
                <a:solidFill>
                  <a:schemeClr val="tx1"/>
                </a:solidFill>
              </a:rPr>
              <a:t>2)     JUSTIFICATION OF AUDIT.</a:t>
            </a:r>
            <a:br>
              <a:rPr lang="en-US" sz="4000" b="1" dirty="0" smtClean="0">
                <a:solidFill>
                  <a:schemeClr val="tx1"/>
                </a:solidFill>
              </a:rPr>
            </a:b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2.1)   </a:t>
            </a:r>
            <a:r>
              <a:rPr lang="en-US" sz="4000" dirty="0" smtClean="0">
                <a:solidFill>
                  <a:schemeClr val="tx1"/>
                </a:solidFill>
              </a:rPr>
              <a:t>By the intervention of audit, the value of </a:t>
            </a:r>
            <a:br>
              <a:rPr lang="en-US" sz="4000" dirty="0" smtClean="0">
                <a:solidFill>
                  <a:schemeClr val="tx1"/>
                </a:solidFill>
              </a:rPr>
            </a:br>
            <a:r>
              <a:rPr lang="en-US" sz="4000" dirty="0">
                <a:solidFill>
                  <a:schemeClr val="tx1"/>
                </a:solidFill>
              </a:rPr>
              <a:t> </a:t>
            </a:r>
            <a:r>
              <a:rPr lang="en-US" sz="4000" dirty="0" smtClean="0">
                <a:solidFill>
                  <a:schemeClr val="tx1"/>
                </a:solidFill>
              </a:rPr>
              <a:t>        the information on an account improves </a:t>
            </a:r>
            <a:br>
              <a:rPr lang="en-US" sz="4000" dirty="0" smtClean="0">
                <a:solidFill>
                  <a:schemeClr val="tx1"/>
                </a:solidFill>
              </a:rPr>
            </a:br>
            <a:r>
              <a:rPr lang="en-US" sz="4000" dirty="0">
                <a:solidFill>
                  <a:schemeClr val="tx1"/>
                </a:solidFill>
              </a:rPr>
              <a:t> </a:t>
            </a:r>
            <a:r>
              <a:rPr lang="en-US" sz="4000" dirty="0" smtClean="0">
                <a:solidFill>
                  <a:schemeClr val="tx1"/>
                </a:solidFill>
              </a:rPr>
              <a:t>       (information hypothesis). Auditors are </a:t>
            </a:r>
            <a:br>
              <a:rPr lang="en-US" sz="4000" dirty="0" smtClean="0">
                <a:solidFill>
                  <a:schemeClr val="tx1"/>
                </a:solidFill>
              </a:rPr>
            </a:br>
            <a:r>
              <a:rPr lang="en-US" sz="4000" dirty="0">
                <a:solidFill>
                  <a:schemeClr val="tx1"/>
                </a:solidFill>
              </a:rPr>
              <a:t> </a:t>
            </a:r>
            <a:r>
              <a:rPr lang="en-US" sz="4000" dirty="0" smtClean="0">
                <a:solidFill>
                  <a:schemeClr val="tx1"/>
                </a:solidFill>
              </a:rPr>
              <a:t>      required because the value of information   </a:t>
            </a:r>
            <a:br>
              <a:rPr lang="en-US" sz="4000" dirty="0" smtClean="0">
                <a:solidFill>
                  <a:schemeClr val="tx1"/>
                </a:solidFill>
              </a:rPr>
            </a:br>
            <a:r>
              <a:rPr lang="en-US" sz="4000" dirty="0">
                <a:solidFill>
                  <a:schemeClr val="tx1"/>
                </a:solidFill>
              </a:rPr>
              <a:t> </a:t>
            </a:r>
            <a:r>
              <a:rPr lang="en-US" sz="4000" dirty="0" smtClean="0">
                <a:solidFill>
                  <a:schemeClr val="tx1"/>
                </a:solidFill>
              </a:rPr>
              <a:t>      subjected to an audit are more reliable </a:t>
            </a:r>
            <a:r>
              <a:rPr lang="en-US" sz="4000" b="1" dirty="0"/>
              <a:t/>
            </a:r>
            <a:br>
              <a:rPr lang="en-US" sz="4000" b="1" dirty="0"/>
            </a:br>
            <a:endParaRPr lang="en-US" sz="4000" b="1" dirty="0"/>
          </a:p>
        </p:txBody>
      </p:sp>
      <p:sp>
        <p:nvSpPr>
          <p:cNvPr id="7" name="Slide Number Placeholder 6"/>
          <p:cNvSpPr>
            <a:spLocks noGrp="1"/>
          </p:cNvSpPr>
          <p:nvPr>
            <p:ph type="sldNum" sz="quarter" idx="12"/>
          </p:nvPr>
        </p:nvSpPr>
        <p:spPr>
          <a:xfrm>
            <a:off x="10677040" y="6092877"/>
            <a:ext cx="683339" cy="365125"/>
          </a:xfrm>
        </p:spPr>
        <p:txBody>
          <a:bodyPr/>
          <a:lstStyle/>
          <a:p>
            <a:fld id="{75DD6FE6-2241-4E67-AD1A-AAD5419A80B4}" type="slidenum">
              <a:rPr lang="en-US" sz="2000" smtClean="0">
                <a:solidFill>
                  <a:schemeClr val="tx1"/>
                </a:solidFill>
              </a:rPr>
              <a:t>9</a:t>
            </a:fld>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753408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573</TotalTime>
  <Words>886</Words>
  <Application>Microsoft Office PowerPoint</Application>
  <PresentationFormat>Custom</PresentationFormat>
  <Paragraphs>104</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Facet</vt:lpstr>
      <vt:lpstr>PowerPoint Presentation</vt:lpstr>
      <vt:lpstr>of gathering evidence that is sufficient and appropriate to prove a given situation, to achieve objectives set for the purpose  within accounting. Audit can qualify as a means to prove that information prepared by a given organization so can be relied on by the public and regulatory bodies. </vt:lpstr>
      <vt:lpstr>PowerPoint Presentation</vt:lpstr>
      <vt:lpstr>      which will be audited and filed as returns         in line with Sections 37 and 39 of the Act.  1.3) Therefore, the auditor in this case spends         time searching for evidence within the            Trade Union’s organization’s record,         sufficient and appropriate documentary          </vt:lpstr>
      <vt:lpstr>evidences to form a professional opinion as to whether records examined by them give a true and fair (not exact) view on the organisations financial information. In this case it is not uncommon for medical audits to be carried out to ensure that medical treatment are or have been appropriate. </vt:lpstr>
      <vt:lpstr>1.4)   With the hospital environment, standard           of health care are a real concern to           doctors who send their patients to other           specialist hospitals for treatment and, of           course, to the patients themselves. </vt:lpstr>
      <vt:lpstr>PowerPoint Presentation</vt:lpstr>
      <vt:lpstr>accordance with the applicable reporting framework i.e. relevant legislations and applicable accounting standards. </vt:lpstr>
      <vt:lpstr>2)     JUSTIFICATION OF AUDIT.  2.1)   By the intervention of audit, the value of           the information on an account improves          (information hypothesis). Auditors are         required because the value of information           subjected to an audit are more reliable  </vt:lpstr>
      <vt:lpstr>and as a consequence more useful to decision makers and regulatory agencies to evaluate true performances in line with requirements of the law. </vt:lpstr>
      <vt:lpstr>2.2)  We have sections of the Act that attracts          the attention of the auditor in the          financial reporting requirements;          Section 16 – Trade Union funds not be          used for certain proceedings, Section 18 –          Payment of Trade Union dues to the          Central Labour Organsation, Section 19 – </vt:lpstr>
      <vt:lpstr>Injunction to restrain misappropriation of funds of Trade Union, etc. Financial Statements audited by a qualified auditor would normally be regarded as more reliable then an unaudited statement. Therefore audit produces an economic and social benefit.</vt:lpstr>
      <vt:lpstr>The crowning factor is that an auditor is guided by certain principle in the execution of his assignment which include 1) Independence: The auditor is not a member officers         or official of the Trade Union organization that     he/she audits. </vt:lpstr>
      <vt:lpstr>2) Accountability: The auditor will act in the        primary interest of the Trade Union     organization that engages him/her whilst        having regards to the wider public interest.        The laws of Federation of Nigeria and     conventional practices. </vt:lpstr>
      <vt:lpstr>3)   Integrity: Auditors act with integrity, fulfilling       their responsibility with honesty, fairness and       truthfulness. 4)  Competence: Auditors act with professional skill       derived from their qualification, training and       practical experience.</vt:lpstr>
      <vt:lpstr>3.)  THE SEARCH FOR EVIDENCE EXPLAINED        A lot of judgement is exercised by the          auditors in achieving sufficient and          appropriate audit evidences. The auditor          is guided by set standards due to the         development of appropriate audit          programme.</vt:lpstr>
      <vt:lpstr>3.1   The auditors search to obtain sufficient              appropriate audit evidence to enable          him/her draw reasonable conclusion on         which to base the audit opinion is         a requirement operated and guided by         International Standards (the Statement of        Auditing Standards, Laws of the Federation</vt:lpstr>
      <vt:lpstr>    of Nigeria etc). It brings us these key words      SUFFICIENT  and APPROPRIATE evidence. 3.2)  The reliability of audit evidence is of          importance to the auditor, certain          guidelines have evolved our time as          veritable tools in accessing evidence                reliability.   </vt:lpstr>
      <vt:lpstr>1) Evidence from independent third party is considered good evidence. Upon purchase of a calculator from the local store  a well executed receipt which bear evidence of cash paid (not invoice) should be made brought  from the store that captures the essence of</vt:lpstr>
      <vt:lpstr>the transaction instead of a customized receipt made in-house. In practice, certificate on honour  can be raised for other instances in which it is practically impossible to obtain third party collaborative receipts. A mere acknowledgment on the face of voucher is not considered solid good evidence. Acknowledgement for allowances, </vt:lpstr>
      <vt:lpstr>   salary and other payment attached to     emoluments are fine but this requires further      explanation.  2) Evidence created in the ordinary course of      business is good evidence and better than      </vt:lpstr>
      <vt:lpstr>   evidence specifically created to satisfy the      auditor. The auditor is mindful that only      arms length transactions give rise to        authentic receipts 3)   Written evidence is of greater value to        the auditor than oral evidence. Oral       evidence should be aided by technology       </vt:lpstr>
      <vt:lpstr>    as recorded devices to serve as acceptable.  4)   Properly established and tested system        of control enhance the reliability of        evidence derived from them.</vt:lpstr>
      <vt:lpstr>4.) AUDITING AND SYSTEMS WORKS  4.1)  Every audit concentrates on the system of      control deployed by the Trade Union      organization to ensure that the organization      runs smoothly, with minimal crisis and error.   </vt:lpstr>
      <vt:lpstr>4.2)   A vivid example is that every trustee          within Trade Union organization cannot be          available at all times to run          administrative requirements necessary to            keep the office going. They therefore         delegate jobs to subordinates in a bid to</vt:lpstr>
      <vt:lpstr>ensure that check-off dues are collected, and lodged to bank interest, that cheques are encashed and disbursed as authorized, that files are maintained properly, etc.</vt:lpstr>
      <vt:lpstr>4.3)   In achieving this level of less crisis, less          errors etc trustee try to control the          activities of their subordinates to ensure          that check-off dues are collected on time          and lodged to the appropriate bank         account, that bank cheques are enchased              </vt:lpstr>
      <vt:lpstr>in the approved sum and paid strictly as approved and that files are maintained chronologically, in a neat and meaningful manner. This delegation is called internal control system.  </vt:lpstr>
      <vt:lpstr>4.4) Every audit is concerned with the           strength of this internal control           structure within every organization. A           weak system of internal control will           require more job from the auditor but a           strong system of internal control means           </vt:lpstr>
      <vt:lpstr>that the auditor will execute less checks and rely more on the product of such strong system of control. An example to drive a car from Abuja to Kaduna the driver must control the car to  arrive the desired destination.  </vt:lpstr>
      <vt:lpstr> He will march the break to stop the car, he will turn the steering to negotiate a bend etc. In doing this, the driver controls the vehicle to the destination. </vt:lpstr>
      <vt:lpstr>The same applies to controlling the activities of your transactions. Once the activities of your transaction are not controlled your operations will run into crunis. The auditor is interested in the control of features of your operation. </vt:lpstr>
      <vt:lpstr>Audit will go on two platforms depending on the judgement of the auditor. It could either be a 100% verification and vouching of receipt and payment or a evaluation of the system of control that govern the creation of financial summary.    </vt:lpstr>
      <vt:lpstr>With a 100% verification and vouching approach, the concerns of the auditors will center but not limited to the following. 1)  Receipt of money via cash cheque, e-       payment (POS, Transfer, etc). The interest of        the auditor will be to review the duplicate        sheet that captures the transaction. </vt:lpstr>
      <vt:lpstr>The points of concentration shall be: -  That the date on the receipt is appropriate, it      marches with the date the sum was lodged to bank      in particular and the date the sum was received. -   That this receipt properly identification the payer.        A distinct identification of payer entails the full      name of payer or his/her designation together         </vt:lpstr>
      <vt:lpstr>with an identifiable business address or residential address. -  That the duplicate receipt identifies the sum received in figure and words for cash, it should show a breakdown of the sum into denomination as cash proof. For cheques/bank</vt:lpstr>
      <vt:lpstr>    draft, it should indicate details on the face of the      cheque; the date, issuing bank cheque number. -  Evidence that the original receipt is delivered     directly to the correct payer. -  For e-payments, it is also fundamental that     receipts is issued and posted to the correct payer.  </vt:lpstr>
      <vt:lpstr>The auditor will show interest in the -  Chronological use of receipt number -  The related lodgement tellers that routes      particular receipt to the bank. -   The fact that the entire sum was lodged to        bank intact. </vt:lpstr>
      <vt:lpstr>- The appropriateness of the bank in which       the sum was lodged. -   The custody of the receipt booklet. -    Witness to the transaction -    The sufficiency of the sum received  </vt:lpstr>
      <vt:lpstr>In case the volume of the transaction is much, the auditor may request for a schedule of all sum received within given period, he will test on a sample basis for consistency, appropriation and sufficiency as exemplified above and he will run a system audit to</vt:lpstr>
      <vt:lpstr>evaluate the reliability of the system that resulted in the figure on the schedule. With a system audit, the concern of the auditor will be the strength of the control system, how well the structure of internal control around the environment, recording and accounting serves the need.</vt:lpstr>
      <vt:lpstr>Specifically, the areas of concern will be a control conscience structure around. -  The existence of a well laid out      organization structure that spells out      reporting responsibilities, who reports to      whom within the receipt function.</vt:lpstr>
      <vt:lpstr>-  The division of responsibility in such a way      that one persons job serves as a check on      the work of another. Separation of duties      between the person that receives many and      the person who lodges to bank.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Okafor</dc:creator>
  <cp:lastModifiedBy>WUMI</cp:lastModifiedBy>
  <cp:revision>51</cp:revision>
  <dcterms:created xsi:type="dcterms:W3CDTF">2015-12-08T11:13:52Z</dcterms:created>
  <dcterms:modified xsi:type="dcterms:W3CDTF">2015-12-13T16:16:45Z</dcterms:modified>
</cp:coreProperties>
</file>