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72" r:id="rId3"/>
    <p:sldId id="257" r:id="rId4"/>
    <p:sldId id="258" r:id="rId5"/>
    <p:sldId id="260" r:id="rId6"/>
    <p:sldId id="261" r:id="rId7"/>
    <p:sldId id="262" r:id="rId8"/>
    <p:sldId id="263" r:id="rId9"/>
    <p:sldId id="264" r:id="rId10"/>
    <p:sldId id="265" r:id="rId11"/>
    <p:sldId id="266" r:id="rId12"/>
    <p:sldId id="267" r:id="rId13"/>
    <p:sldId id="268" r:id="rId14"/>
    <p:sldId id="274" r:id="rId15"/>
    <p:sldId id="269" r:id="rId16"/>
    <p:sldId id="273" r:id="rId17"/>
    <p:sldId id="280" r:id="rId18"/>
    <p:sldId id="282" r:id="rId19"/>
    <p:sldId id="283" r:id="rId20"/>
    <p:sldId id="281" r:id="rId21"/>
    <p:sldId id="271"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1A5852-D528-40C6-984C-50159C861B7C}" type="datetimeFigureOut">
              <a:rPr lang="en-US" smtClean="0"/>
              <a:pPr/>
              <a:t>8/21/2015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38A786-F293-4559-A4E1-C8441AD866DB}" type="slidenum">
              <a:rPr lang="en-US" smtClean="0"/>
              <a:pPr/>
              <a:t>‹#›</a:t>
            </a:fld>
            <a:endParaRPr lang="en-US" dirty="0"/>
          </a:p>
        </p:txBody>
      </p:sp>
    </p:spTree>
    <p:extLst>
      <p:ext uri="{BB962C8B-B14F-4D97-AF65-F5344CB8AC3E}">
        <p14:creationId xmlns:p14="http://schemas.microsoft.com/office/powerpoint/2010/main" val="3732545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38A786-F293-4559-A4E1-C8441AD866D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8A786-F293-4559-A4E1-C8441AD866DB}" type="slidenum">
              <a:rPr lang="en-US" smtClean="0"/>
              <a:pPr/>
              <a:t>24</a:t>
            </a:fld>
            <a:endParaRPr lang="en-US" dirty="0"/>
          </a:p>
        </p:txBody>
      </p:sp>
    </p:spTree>
    <p:extLst>
      <p:ext uri="{BB962C8B-B14F-4D97-AF65-F5344CB8AC3E}">
        <p14:creationId xmlns:p14="http://schemas.microsoft.com/office/powerpoint/2010/main" val="152317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1465A8-AC22-4783-BEF8-0C1B2E32E806}"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1465A8-AC22-4783-BEF8-0C1B2E32E80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0C1465A8-AC22-4783-BEF8-0C1B2E32E806}"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0C1465A8-AC22-4783-BEF8-0C1B2E32E806}"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C1465A8-AC22-4783-BEF8-0C1B2E32E806}"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D28315-91DF-4E7E-B249-E029E15BBE7D}" type="datetimeFigureOut">
              <a:rPr lang="en-US" smtClean="0"/>
              <a:pPr/>
              <a:t>8/21/2015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1465A8-AC22-4783-BEF8-0C1B2E32E806}"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C1465A8-AC22-4783-BEF8-0C1B2E32E806}"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0C1465A8-AC22-4783-BEF8-0C1B2E32E8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C1465A8-AC22-4783-BEF8-0C1B2E32E8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C1465A8-AC22-4783-BEF8-0C1B2E32E806}"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3D28315-91DF-4E7E-B249-E029E15BBE7D}" type="datetimeFigureOut">
              <a:rPr lang="en-US" smtClean="0"/>
              <a:pPr/>
              <a:t>8/21/2015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0C1465A8-AC22-4783-BEF8-0C1B2E32E806}"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3D28315-91DF-4E7E-B249-E029E15BBE7D}" type="datetimeFigureOut">
              <a:rPr lang="en-US" smtClean="0"/>
              <a:pPr/>
              <a:t>8/21/2015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D28315-91DF-4E7E-B249-E029E15BBE7D}" type="datetimeFigureOut">
              <a:rPr lang="en-US" smtClean="0"/>
              <a:pPr/>
              <a:t>8/21/2015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C1465A8-AC22-4783-BEF8-0C1B2E32E806}"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667000"/>
            <a:ext cx="8534400" cy="7696200"/>
          </a:xfrm>
        </p:spPr>
        <p:txBody>
          <a:bodyPr>
            <a:normAutofit/>
          </a:bodyPr>
          <a:lstStyle/>
          <a:p>
            <a:r>
              <a:rPr lang="en-US" sz="2800" dirty="0" smtClean="0"/>
              <a:t>A PAPER PRESENTED AT THE OFFICIAL OPENING CEREMONY OF THE 2014 INTERNATIONAL NURSES WEEK HELD ON 12 MAY 2014 AT ABUJA</a:t>
            </a:r>
          </a:p>
          <a:p>
            <a:endParaRPr lang="en-US" dirty="0" smtClean="0"/>
          </a:p>
          <a:p>
            <a:endParaRPr lang="en-US" dirty="0"/>
          </a:p>
        </p:txBody>
      </p:sp>
      <p:sp>
        <p:nvSpPr>
          <p:cNvPr id="2" name="Title 1"/>
          <p:cNvSpPr>
            <a:spLocks noGrp="1"/>
          </p:cNvSpPr>
          <p:nvPr>
            <p:ph type="ctrTitle"/>
          </p:nvPr>
        </p:nvSpPr>
        <p:spPr>
          <a:xfrm>
            <a:off x="685800" y="609600"/>
            <a:ext cx="7772400" cy="1524000"/>
          </a:xfrm>
        </p:spPr>
        <p:txBody>
          <a:bodyPr>
            <a:normAutofit/>
          </a:bodyPr>
          <a:lstStyle/>
          <a:p>
            <a:r>
              <a:rPr lang="en-US" sz="2800" b="1" dirty="0" smtClean="0"/>
              <a:t>HUMAN RESOURCE DEVELOPMENT: A TOOL FOR EFFECTIVE NURSING PRACTICE</a:t>
            </a:r>
            <a:endParaRPr lang="en-US" sz="2800" b="1" dirty="0"/>
          </a:p>
        </p:txBody>
      </p:sp>
    </p:spTree>
    <p:extLst>
      <p:ext uri="{BB962C8B-B14F-4D97-AF65-F5344CB8AC3E}">
        <p14:creationId xmlns:p14="http://schemas.microsoft.com/office/powerpoint/2010/main" val="388515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t>IMPACT OF HRD ON NURSING PRACTICE</a:t>
            </a:r>
            <a:endParaRPr lang="en-US" b="1" dirty="0"/>
          </a:p>
        </p:txBody>
      </p:sp>
      <p:sp>
        <p:nvSpPr>
          <p:cNvPr id="3" name="Content Placeholder 2"/>
          <p:cNvSpPr>
            <a:spLocks noGrp="1"/>
          </p:cNvSpPr>
          <p:nvPr>
            <p:ph sz="quarter" idx="1"/>
          </p:nvPr>
        </p:nvSpPr>
        <p:spPr/>
        <p:txBody>
          <a:bodyPr>
            <a:normAutofit/>
          </a:bodyPr>
          <a:lstStyle/>
          <a:p>
            <a:pPr marL="0" indent="0" algn="just">
              <a:buNone/>
            </a:pPr>
            <a:r>
              <a:rPr lang="en-US" dirty="0" smtClean="0"/>
              <a:t>Studies have shown that for any organization to achieve enhanced service delivery and professionalism, competent employees are required. In this regard, human resource development of an organization could be seen as a strategy to improve the capacity of employees, bring about organizational commitment and promote performance</a:t>
            </a:r>
            <a:r>
              <a:rPr lang="en-US" dirty="0"/>
              <a:t> </a:t>
            </a:r>
            <a:r>
              <a:rPr lang="en-US" dirty="0" smtClean="0"/>
              <a:t>(Daniel, 2007)</a:t>
            </a:r>
          </a:p>
          <a:p>
            <a:pPr marL="0" indent="0" algn="just">
              <a:buNone/>
            </a:pPr>
            <a:endParaRPr lang="en-US" dirty="0"/>
          </a:p>
          <a:p>
            <a:pPr marL="0" indent="0" algn="just">
              <a:buNone/>
            </a:pPr>
            <a:endParaRPr lang="en-US" dirty="0" smtClean="0"/>
          </a:p>
          <a:p>
            <a:pPr marL="0" indent="0" algn="just">
              <a:buNone/>
            </a:pPr>
            <a:r>
              <a:rPr lang="en-US" dirty="0" smtClean="0"/>
              <a:t>  </a:t>
            </a:r>
            <a:endParaRPr lang="en-US" dirty="0"/>
          </a:p>
        </p:txBody>
      </p:sp>
    </p:spTree>
    <p:extLst>
      <p:ext uri="{BB962C8B-B14F-4D97-AF65-F5344CB8AC3E}">
        <p14:creationId xmlns:p14="http://schemas.microsoft.com/office/powerpoint/2010/main" val="1615175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IMPACT OF HRD ON NURSING PRACTICE   </a:t>
            </a:r>
            <a:r>
              <a:rPr lang="en-US" i="1" dirty="0" smtClean="0"/>
              <a:t>Cont’d</a:t>
            </a:r>
            <a:r>
              <a:rPr lang="en-US"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en-US" dirty="0" smtClean="0"/>
              <a:t>In one of his research  work, Daniel discovered a strong positive impact of HRD and organizational commitment on performance of employees. According to Rodgriues and chincholkar (2005) “HRD is the process of enabling people to make things happen’’. </a:t>
            </a:r>
            <a:r>
              <a:rPr lang="en-US" dirty="0"/>
              <a:t>T</a:t>
            </a:r>
            <a:r>
              <a:rPr lang="en-US" dirty="0" smtClean="0"/>
              <a:t>his means that without the availability of capable employee (in terms of required skills, knowledge and experience) to make things happen in the area of quality care and service delivery, the enhance goal of attainment of the nursing care became a mirage.</a:t>
            </a:r>
          </a:p>
          <a:p>
            <a:pPr marL="0" indent="0" algn="just">
              <a:buNone/>
            </a:pPr>
            <a:r>
              <a:rPr lang="en-US" dirty="0" smtClean="0"/>
              <a:t> </a:t>
            </a:r>
            <a:r>
              <a:rPr lang="en-US" dirty="0"/>
              <a:t>B</a:t>
            </a:r>
            <a:r>
              <a:rPr lang="en-US" dirty="0" smtClean="0"/>
              <a:t>elow is the diagram showing relationship between HRD, OC and employee performance in an organisation</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458672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dirty="0" smtClean="0"/>
              <a:t> </a:t>
            </a:r>
            <a:r>
              <a:rPr lang="en-US" sz="2400" dirty="0" smtClean="0"/>
              <a:t>A Diagram showing the relationship </a:t>
            </a:r>
            <a:r>
              <a:rPr lang="en-US" sz="2400" dirty="0"/>
              <a:t>between HRD, OC and employee performance in an </a:t>
            </a:r>
            <a:r>
              <a:rPr lang="en-US" sz="2400" dirty="0" smtClean="0"/>
              <a:t>organization </a:t>
            </a:r>
            <a:endParaRPr lang="en-US" sz="2800" dirty="0"/>
          </a:p>
        </p:txBody>
      </p:sp>
      <p:sp>
        <p:nvSpPr>
          <p:cNvPr id="5" name="Oval 4"/>
          <p:cNvSpPr/>
          <p:nvPr/>
        </p:nvSpPr>
        <p:spPr>
          <a:xfrm>
            <a:off x="381000" y="1676400"/>
            <a:ext cx="3505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Human resource development(HRD)</a:t>
            </a:r>
            <a:endParaRPr lang="en-US" dirty="0"/>
          </a:p>
        </p:txBody>
      </p:sp>
      <p:sp>
        <p:nvSpPr>
          <p:cNvPr id="6" name="Oval 5"/>
          <p:cNvSpPr/>
          <p:nvPr/>
        </p:nvSpPr>
        <p:spPr>
          <a:xfrm>
            <a:off x="2743200" y="4648200"/>
            <a:ext cx="3505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Employees performance(EP)</a:t>
            </a:r>
            <a:endParaRPr lang="en-US" dirty="0"/>
          </a:p>
        </p:txBody>
      </p:sp>
      <p:sp>
        <p:nvSpPr>
          <p:cNvPr id="7" name="Oval 6"/>
          <p:cNvSpPr/>
          <p:nvPr/>
        </p:nvSpPr>
        <p:spPr>
          <a:xfrm>
            <a:off x="5410200" y="1676400"/>
            <a:ext cx="3505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smtClean="0"/>
              <a:t>   Organizational                 commitment(OC)</a:t>
            </a:r>
            <a:endParaRPr lang="en-US" dirty="0"/>
          </a:p>
        </p:txBody>
      </p:sp>
      <p:cxnSp>
        <p:nvCxnSpPr>
          <p:cNvPr id="9" name="Straight Arrow Connector 8"/>
          <p:cNvCxnSpPr>
            <a:endCxn id="6" idx="1"/>
          </p:cNvCxnSpPr>
          <p:nvPr/>
        </p:nvCxnSpPr>
        <p:spPr>
          <a:xfrm>
            <a:off x="2743200" y="3657600"/>
            <a:ext cx="513325" cy="1280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6" idx="7"/>
          </p:cNvCxnSpPr>
          <p:nvPr/>
        </p:nvCxnSpPr>
        <p:spPr>
          <a:xfrm flipH="1">
            <a:off x="5735075" y="3657600"/>
            <a:ext cx="818125" cy="1280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6"/>
            <a:endCxn id="7" idx="2"/>
          </p:cNvCxnSpPr>
          <p:nvPr/>
        </p:nvCxnSpPr>
        <p:spPr>
          <a:xfrm>
            <a:off x="3886200" y="2667000"/>
            <a:ext cx="1524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239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752601"/>
            <a:ext cx="8229600" cy="4190999"/>
          </a:xfrm>
        </p:spPr>
        <p:txBody>
          <a:bodyPr>
            <a:normAutofit/>
          </a:bodyPr>
          <a:lstStyle/>
          <a:p>
            <a:pPr marL="0" indent="0" algn="just">
              <a:buNone/>
            </a:pPr>
            <a:r>
              <a:rPr lang="en-US" dirty="0" smtClean="0"/>
              <a:t>The research conducted by INSIGHT Health(2007)</a:t>
            </a:r>
          </a:p>
          <a:p>
            <a:pPr marL="0" indent="0" algn="just">
              <a:buNone/>
            </a:pPr>
            <a:r>
              <a:rPr lang="en-US" dirty="0" smtClean="0"/>
              <a:t>In </a:t>
            </a:r>
            <a:r>
              <a:rPr lang="en-US" dirty="0"/>
              <a:t>L</a:t>
            </a:r>
            <a:r>
              <a:rPr lang="en-US" dirty="0" smtClean="0"/>
              <a:t>agos state shows that about 48.84% of nurses working in the state have graduated ten years and above, out of which approximately 28% graduated thirty years back. </a:t>
            </a:r>
            <a:r>
              <a:rPr lang="en-US" dirty="0"/>
              <a:t>The results also indicated that more than 50% of the practicing midwives graduated twenty years and above </a:t>
            </a:r>
            <a:r>
              <a:rPr lang="en-US" dirty="0" smtClean="0"/>
              <a:t>.</a:t>
            </a:r>
          </a:p>
          <a:p>
            <a:pPr marL="0" indent="0" algn="just">
              <a:buNone/>
            </a:pPr>
            <a:r>
              <a:rPr lang="en-US" dirty="0" smtClean="0"/>
              <a:t> This, indicates that without HRD they would have been obsolete in nursing. </a:t>
            </a:r>
            <a:endParaRPr lang="en-US" dirty="0"/>
          </a:p>
        </p:txBody>
      </p:sp>
    </p:spTree>
    <p:extLst>
      <p:ext uri="{BB962C8B-B14F-4D97-AF65-F5344CB8AC3E}">
        <p14:creationId xmlns:p14="http://schemas.microsoft.com/office/powerpoint/2010/main" val="2955824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IMPACT OF HRD ON NURSING PRACTICE   </a:t>
            </a:r>
            <a:r>
              <a:rPr lang="en-US" sz="2400" i="1" dirty="0"/>
              <a:t>Cont’d</a:t>
            </a:r>
            <a:r>
              <a:rPr lang="en-US" sz="2400" dirty="0"/>
              <a:t> </a:t>
            </a:r>
            <a:endParaRPr lang="en-US" sz="2400" b="1" dirty="0"/>
          </a:p>
        </p:txBody>
      </p:sp>
      <p:sp>
        <p:nvSpPr>
          <p:cNvPr id="3" name="Content Placeholder 2"/>
          <p:cNvSpPr>
            <a:spLocks noGrp="1"/>
          </p:cNvSpPr>
          <p:nvPr>
            <p:ph sz="quarter" idx="1"/>
          </p:nvPr>
        </p:nvSpPr>
        <p:spPr/>
        <p:txBody>
          <a:bodyPr>
            <a:normAutofit lnSpcReduction="10000"/>
          </a:bodyPr>
          <a:lstStyle/>
          <a:p>
            <a:pPr marL="0" indent="0" algn="just">
              <a:buNone/>
            </a:pPr>
            <a:r>
              <a:rPr lang="en-US" sz="2800" dirty="0"/>
              <a:t>Human Resource Development in Nursing is </a:t>
            </a:r>
            <a:r>
              <a:rPr lang="en-US" sz="2800" dirty="0" smtClean="0"/>
              <a:t>achieved </a:t>
            </a:r>
            <a:r>
              <a:rPr lang="en-US" sz="2800" dirty="0"/>
              <a:t>through the following ways:</a:t>
            </a:r>
            <a:endParaRPr lang="en-US" dirty="0" smtClean="0"/>
          </a:p>
          <a:p>
            <a:pPr algn="just"/>
            <a:r>
              <a:rPr lang="en-US" dirty="0" smtClean="0"/>
              <a:t>Seminars, workshops and conferences organized locally by health institutions and nationally by the NMCN, Primary Health Care Development Agencies and Non – Governmental Organizations (NGOs)</a:t>
            </a:r>
          </a:p>
          <a:p>
            <a:pPr algn="just"/>
            <a:r>
              <a:rPr lang="en-US" dirty="0" smtClean="0"/>
              <a:t>Mandatory Continued Professional Education Programs</a:t>
            </a:r>
          </a:p>
          <a:p>
            <a:pPr algn="just"/>
            <a:r>
              <a:rPr lang="en-US" dirty="0" smtClean="0"/>
              <a:t>Post Basic Programs such as Mental Health Nursing, Pediatric Nursing, Midwifery, ENT, etc</a:t>
            </a:r>
          </a:p>
          <a:p>
            <a:pPr algn="just"/>
            <a:r>
              <a:rPr lang="en-US" dirty="0" smtClean="0"/>
              <a:t>Post Graduate programs for graduate nurses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PRE-SERVICE EDUCATION- A FOUNDATION FOR HUMAN RESOURCE </a:t>
            </a:r>
            <a:endParaRPr lang="en-US" sz="2400" b="1" dirty="0"/>
          </a:p>
        </p:txBody>
      </p:sp>
      <p:sp>
        <p:nvSpPr>
          <p:cNvPr id="3" name="Content Placeholder 2"/>
          <p:cNvSpPr>
            <a:spLocks noGrp="1"/>
          </p:cNvSpPr>
          <p:nvPr>
            <p:ph sz="quarter" idx="1"/>
          </p:nvPr>
        </p:nvSpPr>
        <p:spPr/>
        <p:txBody>
          <a:bodyPr>
            <a:normAutofit fontScale="85000" lnSpcReduction="10000"/>
          </a:bodyPr>
          <a:lstStyle/>
          <a:p>
            <a:pPr marL="514350" indent="-514350" algn="just">
              <a:buFont typeface="+mj-lt"/>
              <a:buAutoNum type="arabicPeriod"/>
            </a:pPr>
            <a:r>
              <a:rPr lang="en-US" dirty="0" smtClean="0"/>
              <a:t>Formal education and training must be directly relevant to the job of the nurse being developed and the work to which he/she will be assigned in the future. </a:t>
            </a:r>
          </a:p>
          <a:p>
            <a:pPr marL="514350" indent="-514350" algn="just">
              <a:buFont typeface="+mj-lt"/>
              <a:buAutoNum type="arabicPeriod"/>
            </a:pPr>
            <a:r>
              <a:rPr lang="en-US" dirty="0" smtClean="0"/>
              <a:t>Nurse educational programmes should be developed based on the community  health need and the competency expected of the graduate to perform competently to meet the health services need of the community </a:t>
            </a:r>
          </a:p>
          <a:p>
            <a:pPr marL="514350" indent="-514350" algn="just">
              <a:buFont typeface="+mj-lt"/>
              <a:buAutoNum type="arabicPeriod"/>
            </a:pPr>
            <a:r>
              <a:rPr lang="en-US" dirty="0" smtClean="0"/>
              <a:t>Appropriate investment should be made to rehabilitate the nursing educational institution and resource be made available to ensure their proper functioning</a:t>
            </a:r>
          </a:p>
          <a:p>
            <a:pPr marL="514350" indent="-514350" algn="just">
              <a:buFont typeface="+mj-lt"/>
              <a:buAutoNum type="arabicPeriod"/>
            </a:pPr>
            <a:r>
              <a:rPr lang="en-US" dirty="0" smtClean="0"/>
              <a:t>Community based learning facilities should be developed to cater for the training needs of the different categories of nurses</a:t>
            </a:r>
          </a:p>
          <a:p>
            <a:pPr marL="514350" indent="-514350">
              <a:buFont typeface="+mj-lt"/>
              <a:buAutoNum type="arabicPeriod"/>
            </a:pPr>
            <a:endParaRPr lang="en-US" dirty="0"/>
          </a:p>
        </p:txBody>
      </p:sp>
    </p:spTree>
    <p:extLst>
      <p:ext uri="{BB962C8B-B14F-4D97-AF65-F5344CB8AC3E}">
        <p14:creationId xmlns:p14="http://schemas.microsoft.com/office/powerpoint/2010/main" val="279287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EDUCATION(PRE-SERVICE) </a:t>
            </a:r>
            <a:r>
              <a:rPr lang="en-US" i="1" dirty="0" smtClean="0"/>
              <a:t>Cont’d</a:t>
            </a:r>
            <a:endParaRPr lang="en-US" i="1" dirty="0"/>
          </a:p>
        </p:txBody>
      </p:sp>
      <p:sp>
        <p:nvSpPr>
          <p:cNvPr id="3" name="Content Placeholder 2"/>
          <p:cNvSpPr>
            <a:spLocks noGrp="1"/>
          </p:cNvSpPr>
          <p:nvPr>
            <p:ph sz="quarter" idx="1"/>
          </p:nvPr>
        </p:nvSpPr>
        <p:spPr/>
        <p:txBody>
          <a:bodyPr>
            <a:normAutofit lnSpcReduction="10000"/>
          </a:bodyPr>
          <a:lstStyle/>
          <a:p>
            <a:pPr marL="514350" indent="-514350" algn="just">
              <a:buAutoNum type="arabicPeriod" startAt="5"/>
            </a:pPr>
            <a:r>
              <a:rPr lang="en-US" dirty="0" smtClean="0"/>
              <a:t>Curricula for training nurses should be on competency based training and  the curricula should be reviewed periodically. </a:t>
            </a:r>
          </a:p>
          <a:p>
            <a:pPr marL="514350" indent="-514350" algn="just">
              <a:buAutoNum type="arabicPeriod" startAt="5"/>
            </a:pPr>
            <a:r>
              <a:rPr lang="en-US" dirty="0" smtClean="0"/>
              <a:t>Admission mechanism should be strengthened and regulation   established  to ensure appropriate  selection of students in nursing schools</a:t>
            </a:r>
          </a:p>
          <a:p>
            <a:pPr marL="514350" indent="-514350" algn="just">
              <a:buAutoNum type="arabicPeriod" startAt="5"/>
            </a:pPr>
            <a:r>
              <a:rPr lang="en-US" dirty="0" smtClean="0"/>
              <a:t>The number of students should be based on the educational capacity and resources (financial, clinical and physical) available to achieve quality graduates and practitioners (National policy on human resources development for health 2003)) </a:t>
            </a:r>
          </a:p>
          <a:p>
            <a:pPr marL="514350" indent="-514350">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Cross section of students </a:t>
            </a:r>
            <a:endParaRPr lang="en-US" dirty="0"/>
          </a:p>
        </p:txBody>
      </p:sp>
      <p:pic>
        <p:nvPicPr>
          <p:cNvPr id="4" name="Content Placeholder 3"/>
          <p:cNvPicPr>
            <a:picLocks noGrp="1"/>
          </p:cNvPicPr>
          <p:nvPr>
            <p:ph sz="quarter" idx="1"/>
          </p:nvPr>
        </p:nvPicPr>
        <p:blipFill>
          <a:blip r:embed="rId2" cstate="print"/>
          <a:srcRect/>
          <a:stretch>
            <a:fillRect/>
          </a:stretch>
        </p:blipFill>
        <p:spPr bwMode="auto">
          <a:xfrm>
            <a:off x="457200" y="1371600"/>
            <a:ext cx="8305800" cy="4952999"/>
          </a:xfrm>
          <a:prstGeom prst="rect">
            <a:avLst/>
          </a:prstGeom>
          <a:noFill/>
          <a:ln w="9525">
            <a:noFill/>
            <a:miter lim="800000"/>
            <a:headEnd/>
            <a:tailEnd/>
          </a:ln>
        </p:spPr>
      </p:pic>
      <p:sp>
        <p:nvSpPr>
          <p:cNvPr id="3" name="Rectangle 2"/>
          <p:cNvSpPr/>
          <p:nvPr/>
        </p:nvSpPr>
        <p:spPr>
          <a:xfrm>
            <a:off x="3711828" y="3244334"/>
            <a:ext cx="1720343" cy="369332"/>
          </a:xfrm>
          <a:prstGeom prst="rect">
            <a:avLst/>
          </a:prstGeom>
        </p:spPr>
        <p:txBody>
          <a:bodyPr wrap="none">
            <a:spAutoFit/>
          </a:bodyPr>
          <a:lstStyle/>
          <a:p>
            <a:r>
              <a:rPr lang="en-US" b="1" dirty="0"/>
              <a:t>EDUCATION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838200"/>
          </a:xfrm>
        </p:spPr>
        <p:txBody>
          <a:bodyPr>
            <a:normAutofit fontScale="90000"/>
          </a:bodyPr>
          <a:lstStyle/>
          <a:p>
            <a:r>
              <a:rPr lang="en-US" b="1" dirty="0" smtClean="0"/>
              <a:t>Challenges of Human Resource Development in Nursing</a:t>
            </a:r>
            <a:endParaRPr lang="en-US" b="1" dirty="0"/>
          </a:p>
        </p:txBody>
      </p:sp>
      <p:sp>
        <p:nvSpPr>
          <p:cNvPr id="3" name="Content Placeholder 2"/>
          <p:cNvSpPr>
            <a:spLocks noGrp="1"/>
          </p:cNvSpPr>
          <p:nvPr>
            <p:ph sz="quarter" idx="1"/>
          </p:nvPr>
        </p:nvSpPr>
        <p:spPr/>
        <p:txBody>
          <a:bodyPr/>
          <a:lstStyle/>
          <a:p>
            <a:pPr>
              <a:buNone/>
            </a:pPr>
            <a:r>
              <a:rPr lang="en-US" dirty="0" smtClean="0"/>
              <a:t>The challenges of Human Resource Development in Nursing include the following:</a:t>
            </a:r>
          </a:p>
          <a:p>
            <a:pPr>
              <a:buFont typeface="Arial" pitchFamily="34" charset="0"/>
              <a:buChar char="•"/>
            </a:pPr>
            <a:r>
              <a:rPr lang="en-US" dirty="0" smtClean="0"/>
              <a:t>Inadequate Nursing institutions/departments that run undergraduate and post graduate Nursing programs</a:t>
            </a:r>
          </a:p>
          <a:p>
            <a:pPr>
              <a:buFont typeface="Arial" pitchFamily="34" charset="0"/>
              <a:buChar char="•"/>
            </a:pPr>
            <a:r>
              <a:rPr lang="en-US" dirty="0" smtClean="0"/>
              <a:t>Lack of basic requirements to undergo some Nursing programs by some nurses</a:t>
            </a:r>
          </a:p>
          <a:p>
            <a:pPr>
              <a:buFont typeface="Arial" pitchFamily="34" charset="0"/>
              <a:buChar char="•"/>
            </a:pPr>
            <a:r>
              <a:rPr lang="en-US" dirty="0" smtClean="0"/>
              <a:t>Lack of sponsorship</a:t>
            </a:r>
          </a:p>
          <a:p>
            <a:pPr>
              <a:buFont typeface="Arial" pitchFamily="34" charset="0"/>
              <a:buChar char="•"/>
            </a:pPr>
            <a:r>
              <a:rPr lang="en-US" dirty="0" smtClean="0"/>
              <a:t>Lack of support from superior officers</a:t>
            </a:r>
            <a:endParaRPr lang="en-US" dirty="0"/>
          </a:p>
        </p:txBody>
      </p:sp>
    </p:spTree>
    <p:extLst>
      <p:ext uri="{BB962C8B-B14F-4D97-AF65-F5344CB8AC3E}">
        <p14:creationId xmlns:p14="http://schemas.microsoft.com/office/powerpoint/2010/main" val="1078731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4400"/>
          </a:xfrm>
        </p:spPr>
        <p:txBody>
          <a:bodyPr>
            <a:normAutofit fontScale="90000"/>
          </a:bodyPr>
          <a:lstStyle/>
          <a:p>
            <a:r>
              <a:rPr lang="en-US" sz="2700" b="1" dirty="0" smtClean="0"/>
              <a:t>Challenges of Human Resource Development in Nursing  </a:t>
            </a:r>
            <a:r>
              <a:rPr lang="en-US" i="1" dirty="0" smtClean="0"/>
              <a:t>Cont’d</a:t>
            </a:r>
            <a:endParaRPr lang="en-US" i="1" dirty="0"/>
          </a:p>
        </p:txBody>
      </p:sp>
      <p:sp>
        <p:nvSpPr>
          <p:cNvPr id="3" name="Content Placeholder 2"/>
          <p:cNvSpPr>
            <a:spLocks noGrp="1"/>
          </p:cNvSpPr>
          <p:nvPr>
            <p:ph sz="quarter" idx="1"/>
          </p:nvPr>
        </p:nvSpPr>
        <p:spPr/>
        <p:txBody>
          <a:bodyPr/>
          <a:lstStyle/>
          <a:p>
            <a:r>
              <a:rPr lang="en-US" dirty="0" smtClean="0"/>
              <a:t>Lack of academic quantification of Basic Nursing certificate.</a:t>
            </a:r>
          </a:p>
          <a:p>
            <a:r>
              <a:rPr lang="en-US" dirty="0" smtClean="0"/>
              <a:t>Inadequate manpower in health institutions.</a:t>
            </a:r>
          </a:p>
          <a:p>
            <a:r>
              <a:rPr lang="en-US" dirty="0" smtClean="0"/>
              <a:t>Attitudes of some nurses such as feeling of superiority, brain drain, etc</a:t>
            </a:r>
            <a:r>
              <a:rPr lang="en-US" i="1" dirty="0" smtClean="0"/>
              <a:t>.</a:t>
            </a:r>
            <a:endParaRPr lang="en-US" i="1" dirty="0"/>
          </a:p>
        </p:txBody>
      </p:sp>
    </p:spTree>
    <p:extLst>
      <p:ext uri="{BB962C8B-B14F-4D97-AF65-F5344CB8AC3E}">
        <p14:creationId xmlns:p14="http://schemas.microsoft.com/office/powerpoint/2010/main" val="174738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91400" cy="685800"/>
          </a:xfrm>
        </p:spPr>
        <p:txBody>
          <a:bodyPr>
            <a:noAutofit/>
          </a:bodyPr>
          <a:lstStyle/>
          <a:p>
            <a:r>
              <a:rPr lang="en-US" sz="3200" b="1" dirty="0" smtClean="0">
                <a:latin typeface="+mn-lt"/>
              </a:rPr>
              <a:t>Presented by</a:t>
            </a:r>
            <a:endParaRPr lang="en-US" sz="3200" b="1" dirty="0">
              <a:latin typeface="+mn-lt"/>
            </a:endParaRPr>
          </a:p>
        </p:txBody>
      </p:sp>
      <p:sp>
        <p:nvSpPr>
          <p:cNvPr id="3" name="Content Placeholder 2"/>
          <p:cNvSpPr>
            <a:spLocks noGrp="1"/>
          </p:cNvSpPr>
          <p:nvPr>
            <p:ph sz="quarter" idx="1"/>
          </p:nvPr>
        </p:nvSpPr>
        <p:spPr/>
        <p:txBody>
          <a:bodyPr>
            <a:noAutofit/>
          </a:bodyPr>
          <a:lstStyle/>
          <a:p>
            <a:pPr marL="0" indent="0" algn="ctr">
              <a:buNone/>
            </a:pPr>
            <a:r>
              <a:rPr lang="en-US" sz="2800" dirty="0" smtClean="0"/>
              <a:t>    </a:t>
            </a:r>
          </a:p>
          <a:p>
            <a:pPr marL="0" indent="0" algn="ctr">
              <a:buNone/>
            </a:pPr>
            <a:endParaRPr lang="en-US" sz="2800" dirty="0" smtClean="0"/>
          </a:p>
          <a:p>
            <a:pPr marL="0" indent="0" algn="ctr">
              <a:buNone/>
            </a:pPr>
            <a:r>
              <a:rPr lang="en-US" sz="3200" dirty="0" smtClean="0"/>
              <a:t>ADAMU AHMADU</a:t>
            </a:r>
          </a:p>
          <a:p>
            <a:pPr marL="0" indent="0" algn="ctr">
              <a:buNone/>
            </a:pPr>
            <a:r>
              <a:rPr lang="en-US" sz="3200" dirty="0" smtClean="0"/>
              <a:t>  RN,RNT, BNsc. </a:t>
            </a:r>
          </a:p>
          <a:p>
            <a:pPr marL="0" indent="0" algn="ctr">
              <a:buNone/>
            </a:pPr>
            <a:r>
              <a:rPr lang="en-US" sz="3200" dirty="0" smtClean="0"/>
              <a:t>DIRECTOR OF SCHOOL</a:t>
            </a:r>
          </a:p>
          <a:p>
            <a:pPr marL="0" indent="0" algn="ctr">
              <a:buNone/>
            </a:pPr>
            <a:r>
              <a:rPr lang="en-US" sz="3200" dirty="0" smtClean="0"/>
              <a:t>SCHOOL OF NURSING ATBUTH,BAUCHI</a:t>
            </a:r>
            <a:endParaRPr lang="en-US" sz="3200" dirty="0"/>
          </a:p>
        </p:txBody>
      </p:sp>
    </p:spTree>
    <p:extLst>
      <p:ext uri="{BB962C8B-B14F-4D97-AF65-F5344CB8AC3E}">
        <p14:creationId xmlns:p14="http://schemas.microsoft.com/office/powerpoint/2010/main" val="1599351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 FORWORD</a:t>
            </a:r>
            <a:endParaRPr lang="en-US" b="1" dirty="0"/>
          </a:p>
        </p:txBody>
      </p:sp>
      <p:sp>
        <p:nvSpPr>
          <p:cNvPr id="3" name="Content Placeholder 2"/>
          <p:cNvSpPr>
            <a:spLocks noGrp="1"/>
          </p:cNvSpPr>
          <p:nvPr>
            <p:ph sz="quarter" idx="1"/>
          </p:nvPr>
        </p:nvSpPr>
        <p:spPr/>
        <p:txBody>
          <a:bodyPr>
            <a:normAutofit lnSpcReduction="10000"/>
          </a:bodyPr>
          <a:lstStyle/>
          <a:p>
            <a:pPr algn="just">
              <a:buFont typeface="Wingdings" pitchFamily="2" charset="2"/>
              <a:buChar char="§"/>
            </a:pPr>
            <a:r>
              <a:rPr lang="en-US" dirty="0" smtClean="0"/>
              <a:t>All hospitals should establish functional centers for continue education</a:t>
            </a:r>
          </a:p>
          <a:p>
            <a:pPr algn="just">
              <a:buFont typeface="Wingdings" pitchFamily="2" charset="2"/>
              <a:buChar char="§"/>
            </a:pPr>
            <a:r>
              <a:rPr lang="en-US" dirty="0" smtClean="0"/>
              <a:t>More departments of nursing should be established in universities.</a:t>
            </a:r>
          </a:p>
          <a:p>
            <a:pPr algn="just">
              <a:buFont typeface="Wingdings" pitchFamily="2" charset="2"/>
              <a:buChar char="§"/>
            </a:pPr>
            <a:r>
              <a:rPr lang="en-US" dirty="0" smtClean="0"/>
              <a:t>Government at all level should be willing to sponsor nurses that secured admission in Nigeria and abroad. </a:t>
            </a:r>
          </a:p>
          <a:p>
            <a:pPr algn="just">
              <a:buFont typeface="Wingdings" pitchFamily="2" charset="2"/>
              <a:buChar char="§"/>
            </a:pPr>
            <a:r>
              <a:rPr lang="en-US" dirty="0" smtClean="0"/>
              <a:t>Nurses should be willing to further their education in nursing courses.</a:t>
            </a:r>
          </a:p>
          <a:p>
            <a:pPr algn="just">
              <a:buFont typeface="Wingdings" pitchFamily="2" charset="2"/>
              <a:buChar char="§"/>
            </a:pPr>
            <a:r>
              <a:rPr lang="en-US" dirty="0" smtClean="0"/>
              <a:t>Nurse leaders should be willing to encourage and support nurses to further their education.</a:t>
            </a:r>
          </a:p>
          <a:p>
            <a:pPr>
              <a:buFont typeface="Wingdings" pitchFamily="2" charset="2"/>
              <a:buChar char="§"/>
            </a:pPr>
            <a:endParaRPr lang="en-US" dirty="0" smtClean="0"/>
          </a:p>
          <a:p>
            <a:pPr marL="0" indent="0">
              <a:buNone/>
            </a:pPr>
            <a:endParaRPr lang="en-US" dirty="0"/>
          </a:p>
        </p:txBody>
      </p:sp>
    </p:spTree>
    <p:extLst>
      <p:ext uri="{BB962C8B-B14F-4D97-AF65-F5344CB8AC3E}">
        <p14:creationId xmlns:p14="http://schemas.microsoft.com/office/powerpoint/2010/main" val="3433237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 FORWORD  </a:t>
            </a:r>
            <a:r>
              <a:rPr lang="en-US" i="1" dirty="0" smtClean="0"/>
              <a:t>Cont’d</a:t>
            </a:r>
            <a:endParaRPr lang="en-US" i="1" dirty="0"/>
          </a:p>
        </p:txBody>
      </p:sp>
      <p:sp>
        <p:nvSpPr>
          <p:cNvPr id="3" name="Content Placeholder 2"/>
          <p:cNvSpPr>
            <a:spLocks noGrp="1"/>
          </p:cNvSpPr>
          <p:nvPr>
            <p:ph sz="quarter" idx="1"/>
          </p:nvPr>
        </p:nvSpPr>
        <p:spPr/>
        <p:txBody>
          <a:bodyPr>
            <a:normAutofit/>
          </a:bodyPr>
          <a:lstStyle/>
          <a:p>
            <a:pPr algn="just"/>
            <a:r>
              <a:rPr lang="en-US" dirty="0" smtClean="0"/>
              <a:t>NANN&amp;M should revive their program for supporting MSc. Nursing students.</a:t>
            </a:r>
          </a:p>
          <a:p>
            <a:pPr algn="just"/>
            <a:r>
              <a:rPr lang="en-US" dirty="0" smtClean="0"/>
              <a:t>Policy on human resource development for health should be developed.</a:t>
            </a:r>
          </a:p>
          <a:p>
            <a:pPr algn="just"/>
            <a:r>
              <a:rPr lang="en-US" dirty="0" smtClean="0"/>
              <a:t>Establishment of directorate of human resource development in ministry of health, </a:t>
            </a:r>
          </a:p>
          <a:p>
            <a:pPr algn="just"/>
            <a:r>
              <a:rPr lang="en-US" dirty="0" smtClean="0"/>
              <a:t>Nursing and </a:t>
            </a:r>
            <a:r>
              <a:rPr lang="en-US" dirty="0"/>
              <a:t>M</a:t>
            </a:r>
            <a:r>
              <a:rPr lang="en-US" dirty="0" smtClean="0"/>
              <a:t>idwifery Council of Nigeria (NMCN) should encourage and support clinical based research.   </a:t>
            </a:r>
            <a:endParaRPr lang="en-US" dirty="0"/>
          </a:p>
        </p:txBody>
      </p:sp>
    </p:spTree>
    <p:extLst>
      <p:ext uri="{BB962C8B-B14F-4D97-AF65-F5344CB8AC3E}">
        <p14:creationId xmlns:p14="http://schemas.microsoft.com/office/powerpoint/2010/main" val="2177292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   For Nigeria to meet her human resource needs in nursing which is required as a tool for attaining quality health care services, there should be an  urgent need to scale up on nursing education in the country in all nursing education institutions. Nigeria has a large number of willing and readily available nurses who can benefit from higher education in nursing. </a:t>
            </a:r>
            <a:r>
              <a:rPr lang="en-US" dirty="0"/>
              <a:t>T</a:t>
            </a:r>
            <a:r>
              <a:rPr lang="en-US" dirty="0" smtClean="0"/>
              <a:t>o cater for the training needs of the country, there is the need for adequate departments of nursing in Nigerian universities. </a:t>
            </a:r>
            <a:r>
              <a:rPr lang="en-US" dirty="0"/>
              <a:t>This </a:t>
            </a:r>
            <a:r>
              <a:rPr lang="en-US" dirty="0" smtClean="0"/>
              <a:t>will </a:t>
            </a:r>
            <a:r>
              <a:rPr lang="en-US" dirty="0"/>
              <a:t>provide opportunities for human resource development in Nursing. </a:t>
            </a:r>
          </a:p>
          <a:p>
            <a:pPr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895600"/>
            <a:ext cx="8534400" cy="1676400"/>
          </a:xfrm>
        </p:spPr>
        <p:txBody>
          <a:bodyPr/>
          <a:lstStyle/>
          <a:p>
            <a:r>
              <a:rPr lang="en-US" b="1" i="1" dirty="0" smtClean="0"/>
              <a:t>THANK YOU FOR LISTENING</a:t>
            </a:r>
            <a:endParaRPr lang="en-US" b="1" i="1" dirty="0"/>
          </a:p>
        </p:txBody>
      </p:sp>
      <p:sp>
        <p:nvSpPr>
          <p:cNvPr id="3" name="Content Placeholder 2"/>
          <p:cNvSpPr>
            <a:spLocks noGrp="1"/>
          </p:cNvSpPr>
          <p:nvPr>
            <p:ph sz="quarter" idx="1"/>
          </p:nvPr>
        </p:nvSpPr>
        <p:spPr>
          <a:xfrm>
            <a:off x="301752" y="457200"/>
            <a:ext cx="8503920" cy="5641848"/>
          </a:xfrm>
        </p:spPr>
        <p:txBody>
          <a:bodyPr>
            <a:normAutofit/>
          </a:bodyPr>
          <a:lstStyle/>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REFERECE</a:t>
            </a:r>
            <a:endParaRPr lang="en-US" b="1" dirty="0"/>
          </a:p>
        </p:txBody>
      </p:sp>
      <p:sp>
        <p:nvSpPr>
          <p:cNvPr id="3" name="Content Placeholder 2"/>
          <p:cNvSpPr>
            <a:spLocks noGrp="1"/>
          </p:cNvSpPr>
          <p:nvPr>
            <p:ph sz="quarter" idx="1"/>
          </p:nvPr>
        </p:nvSpPr>
        <p:spPr>
          <a:xfrm>
            <a:off x="301752" y="1527048"/>
            <a:ext cx="8503920" cy="4797552"/>
          </a:xfrm>
        </p:spPr>
        <p:txBody>
          <a:bodyPr>
            <a:normAutofit fontScale="47500" lnSpcReduction="20000"/>
          </a:bodyPr>
          <a:lstStyle/>
          <a:p>
            <a:pPr>
              <a:buNone/>
            </a:pPr>
            <a:r>
              <a:rPr lang="en-US" sz="3300" dirty="0" smtClean="0"/>
              <a:t>Daniel, H. (2007). Supervisory coaching behavior, employee satisfaction, and warehouse employee performance: A dynamic perspective in the distribution industry. </a:t>
            </a:r>
            <a:r>
              <a:rPr lang="en-US" sz="3300" i="1" dirty="0" smtClean="0"/>
              <a:t>Human Resource Development Quarterly, 14(4), </a:t>
            </a:r>
            <a:r>
              <a:rPr lang="en-US" sz="3300" dirty="0" smtClean="0"/>
              <a:t>435-458.</a:t>
            </a:r>
          </a:p>
          <a:p>
            <a:pPr>
              <a:buNone/>
            </a:pPr>
            <a:r>
              <a:rPr lang="en-US" sz="3300" dirty="0" smtClean="0"/>
              <a:t>Dooley</a:t>
            </a:r>
            <a:r>
              <a:rPr lang="en-US" sz="3300" dirty="0"/>
              <a:t>, K. J. (1995). A complex adaptive systems model of organization change. In </a:t>
            </a:r>
          </a:p>
          <a:p>
            <a:pPr>
              <a:buNone/>
            </a:pPr>
            <a:r>
              <a:rPr lang="en-US" sz="3300" dirty="0"/>
              <a:t>               </a:t>
            </a:r>
            <a:r>
              <a:rPr lang="en-US" sz="3300" i="1" dirty="0"/>
              <a:t>Nonlinear   Dynamics, Psychology and Life Sciences. </a:t>
            </a:r>
            <a:endParaRPr lang="en-US" sz="3300" i="1" dirty="0" smtClean="0"/>
          </a:p>
          <a:p>
            <a:pPr>
              <a:buNone/>
            </a:pPr>
            <a:r>
              <a:rPr lang="en-US" sz="3300" dirty="0" smtClean="0"/>
              <a:t>Gilley</a:t>
            </a:r>
            <a:r>
              <a:rPr lang="en-US" sz="3300" dirty="0"/>
              <a:t>, J.W., &amp; England, A. (2000). </a:t>
            </a:r>
            <a:r>
              <a:rPr lang="en-US" sz="3300" i="1" dirty="0"/>
              <a:t>Organizational Learning, Performance, and</a:t>
            </a:r>
            <a:endParaRPr lang="en-US" sz="3300" dirty="0"/>
          </a:p>
          <a:p>
            <a:pPr>
              <a:buNone/>
            </a:pPr>
            <a:r>
              <a:rPr lang="en-US" sz="3300" i="1" dirty="0"/>
              <a:t>       Change. </a:t>
            </a:r>
            <a:r>
              <a:rPr lang="en-US" sz="3300" dirty="0"/>
              <a:t>Cambridge, MA: </a:t>
            </a:r>
            <a:r>
              <a:rPr lang="en-US" sz="3300" dirty="0" err="1" smtClean="0"/>
              <a:t>Perseus</a:t>
            </a:r>
            <a:endParaRPr lang="en-US" sz="3300" dirty="0" smtClean="0"/>
          </a:p>
          <a:p>
            <a:pPr>
              <a:buNone/>
            </a:pPr>
            <a:r>
              <a:rPr lang="en-US" sz="3300" dirty="0" smtClean="0"/>
              <a:t>Lagos </a:t>
            </a:r>
            <a:r>
              <a:rPr lang="en-US" sz="3300" dirty="0"/>
              <a:t>State Human Resource Development for Health (2003). </a:t>
            </a:r>
            <a:r>
              <a:rPr lang="en-US" sz="3300" dirty="0" err="1"/>
              <a:t>InSiGHt</a:t>
            </a:r>
            <a:r>
              <a:rPr lang="en-US" sz="3300" dirty="0"/>
              <a:t> Health Consulting Limited</a:t>
            </a:r>
          </a:p>
          <a:p>
            <a:pPr>
              <a:buNone/>
            </a:pPr>
            <a:r>
              <a:rPr lang="en-US" sz="3300" dirty="0"/>
              <a:t> </a:t>
            </a:r>
            <a:r>
              <a:rPr lang="en-US" sz="3300" dirty="0" smtClean="0"/>
              <a:t>Marquardt</a:t>
            </a:r>
            <a:r>
              <a:rPr lang="en-US" sz="3300" dirty="0"/>
              <a:t>, M. J. &amp; Engel, R.  (2005). </a:t>
            </a:r>
            <a:r>
              <a:rPr lang="en-US" sz="3300" i="1" dirty="0"/>
              <a:t>Building the Learning Organization: </a:t>
            </a:r>
            <a:endParaRPr lang="en-US" sz="3300" i="1" dirty="0" smtClean="0"/>
          </a:p>
          <a:p>
            <a:pPr>
              <a:buNone/>
            </a:pPr>
            <a:r>
              <a:rPr lang="en-US" sz="3300" i="1" dirty="0" smtClean="0"/>
              <a:t>             A   Systems Approach</a:t>
            </a:r>
            <a:r>
              <a:rPr lang="en-US" sz="3300" dirty="0"/>
              <a:t> </a:t>
            </a:r>
            <a:r>
              <a:rPr lang="en-US" sz="3300" i="1" dirty="0" smtClean="0"/>
              <a:t>  </a:t>
            </a:r>
            <a:r>
              <a:rPr lang="en-US" sz="3300" i="1" dirty="0"/>
              <a:t>to Quantum Improvement and Global Success. </a:t>
            </a:r>
            <a:endParaRPr lang="en-US" sz="3300" i="1" dirty="0" smtClean="0"/>
          </a:p>
          <a:p>
            <a:pPr>
              <a:buNone/>
            </a:pPr>
            <a:r>
              <a:rPr lang="en-US" sz="3300" i="1" dirty="0" smtClean="0"/>
              <a:t>            </a:t>
            </a:r>
            <a:r>
              <a:rPr lang="en-US" sz="3300" dirty="0" smtClean="0"/>
              <a:t>New York: McGraw-Hill.</a:t>
            </a:r>
          </a:p>
          <a:p>
            <a:pPr>
              <a:buNone/>
            </a:pPr>
            <a:r>
              <a:rPr lang="en-US" sz="3300" dirty="0" smtClean="0"/>
              <a:t>National </a:t>
            </a:r>
            <a:r>
              <a:rPr lang="en-US" sz="3300" dirty="0"/>
              <a:t>Policy on Human Development for Health (2003</a:t>
            </a:r>
            <a:r>
              <a:rPr lang="en-US" sz="3300" dirty="0" smtClean="0"/>
              <a:t>)</a:t>
            </a:r>
          </a:p>
          <a:p>
            <a:pPr>
              <a:buNone/>
            </a:pPr>
            <a:endParaRPr lang="en-US" sz="3300" dirty="0" smtClean="0"/>
          </a:p>
          <a:p>
            <a:pPr>
              <a:buNone/>
            </a:pPr>
            <a:r>
              <a:rPr lang="en-US" sz="3300" dirty="0" smtClean="0"/>
              <a:t>Rodriguez, G. &amp;  Chincholkar , E. (2005).</a:t>
            </a:r>
            <a:r>
              <a:rPr lang="en-US" sz="3300" i="1" dirty="0" smtClean="0"/>
              <a:t> </a:t>
            </a:r>
            <a:r>
              <a:rPr lang="en-US" sz="3300" dirty="0" smtClean="0"/>
              <a:t>Discontinuous Change: Leading Organizational   </a:t>
            </a:r>
          </a:p>
          <a:p>
            <a:pPr>
              <a:buNone/>
            </a:pPr>
            <a:r>
              <a:rPr lang="en-US" sz="3300" dirty="0" smtClean="0"/>
              <a:t>          Transformation</a:t>
            </a:r>
            <a:r>
              <a:rPr lang="en-US" sz="3300" i="1" dirty="0" smtClean="0"/>
              <a:t>. </a:t>
            </a:r>
            <a:r>
              <a:rPr lang="en-US" sz="3300" dirty="0" smtClean="0"/>
              <a:t>San Francisco: Jossey-Bass.</a:t>
            </a:r>
          </a:p>
          <a:p>
            <a:pPr>
              <a:buNone/>
            </a:pPr>
            <a:endParaRPr lang="en-US" sz="3300" dirty="0" smtClean="0"/>
          </a:p>
          <a:p>
            <a:pPr>
              <a:buNone/>
            </a:pPr>
            <a:r>
              <a:rPr lang="en-US" sz="3300" dirty="0" err="1" smtClean="0"/>
              <a:t>Ruona</a:t>
            </a:r>
            <a:r>
              <a:rPr lang="en-US" sz="3300" dirty="0"/>
              <a:t>,  G. A. (2000) </a:t>
            </a:r>
            <a:r>
              <a:rPr lang="en-US" sz="3300" i="1" dirty="0"/>
              <a:t>Advances in Developing Human Resources: </a:t>
            </a:r>
            <a:endParaRPr lang="en-US" sz="3300" i="1" dirty="0" smtClean="0"/>
          </a:p>
          <a:p>
            <a:pPr>
              <a:buNone/>
            </a:pPr>
            <a:r>
              <a:rPr lang="en-US" sz="3300" i="1" dirty="0" smtClean="0"/>
              <a:t>                   Philosophical Foundations</a:t>
            </a:r>
            <a:r>
              <a:rPr lang="en-US" sz="3300" dirty="0"/>
              <a:t> </a:t>
            </a:r>
            <a:r>
              <a:rPr lang="en-US" sz="3300" i="1" dirty="0" smtClean="0"/>
              <a:t>of </a:t>
            </a:r>
            <a:r>
              <a:rPr lang="en-US" sz="3300" i="1" dirty="0"/>
              <a:t>Human Resource Development Practice. </a:t>
            </a:r>
            <a:endParaRPr lang="en-US" sz="3300" i="1" dirty="0" smtClean="0"/>
          </a:p>
          <a:p>
            <a:pPr>
              <a:buNone/>
            </a:pPr>
            <a:r>
              <a:rPr lang="en-US" sz="3300" i="1" dirty="0" smtClean="0"/>
              <a:t>                   </a:t>
            </a:r>
            <a:r>
              <a:rPr lang="en-US" sz="3300" dirty="0" smtClean="0"/>
              <a:t>San </a:t>
            </a:r>
            <a:r>
              <a:rPr lang="en-US" sz="3300" dirty="0"/>
              <a:t>Francisco: </a:t>
            </a:r>
            <a:r>
              <a:rPr lang="en-US" sz="3300" dirty="0" err="1" smtClean="0"/>
              <a:t>Berrett</a:t>
            </a:r>
            <a:r>
              <a:rPr lang="en-US" sz="3300" dirty="0" smtClean="0"/>
              <a:t>-Koehler</a:t>
            </a:r>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sz="quarter" idx="1"/>
          </p:nvPr>
        </p:nvSpPr>
        <p:spPr/>
        <p:txBody>
          <a:bodyPr>
            <a:normAutofit/>
          </a:bodyPr>
          <a:lstStyle/>
          <a:p>
            <a:pPr marL="0" indent="0" algn="just">
              <a:buNone/>
            </a:pPr>
            <a:r>
              <a:rPr lang="en-US" dirty="0" smtClean="0"/>
              <a:t>I consider it a great privilege to be here today at the invitation of NANN&amp;M to deliver a lecture at this special programme organized  for nurses. The paper is titled </a:t>
            </a:r>
            <a:r>
              <a:rPr lang="en-US" i="1" dirty="0" smtClean="0"/>
              <a:t>Human Resources Development: A Tool for Effective  Nursing Practice</a:t>
            </a:r>
            <a:r>
              <a:rPr lang="en-US" dirty="0" smtClean="0"/>
              <a:t>. The choice of the topic is timely because of technological advances, shift in priorities in health care and changes in disease pattern.   As professionals we need to update our knowledge so as to meet with the challenges   </a:t>
            </a:r>
            <a:endParaRPr lang="en-US" dirty="0"/>
          </a:p>
        </p:txBody>
      </p:sp>
    </p:spTree>
    <p:extLst>
      <p:ext uri="{BB962C8B-B14F-4D97-AF65-F5344CB8AC3E}">
        <p14:creationId xmlns:p14="http://schemas.microsoft.com/office/powerpoint/2010/main" val="1769429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 OF PRESENTATION</a:t>
            </a:r>
            <a:endParaRPr lang="en-US" b="1" dirty="0"/>
          </a:p>
        </p:txBody>
      </p:sp>
      <p:sp>
        <p:nvSpPr>
          <p:cNvPr id="3" name="Content Placeholder 2"/>
          <p:cNvSpPr>
            <a:spLocks noGrp="1"/>
          </p:cNvSpPr>
          <p:nvPr>
            <p:ph sz="quarter" idx="1"/>
          </p:nvPr>
        </p:nvSpPr>
        <p:spPr/>
        <p:txBody>
          <a:bodyPr>
            <a:normAutofit/>
          </a:bodyPr>
          <a:lstStyle/>
          <a:p>
            <a:r>
              <a:rPr lang="en-US" dirty="0" smtClean="0"/>
              <a:t>Introduction </a:t>
            </a:r>
          </a:p>
          <a:p>
            <a:r>
              <a:rPr lang="en-US" dirty="0" smtClean="0"/>
              <a:t>Concept of human resource development .</a:t>
            </a:r>
          </a:p>
          <a:p>
            <a:r>
              <a:rPr lang="en-US" dirty="0" smtClean="0"/>
              <a:t>Impact of human resources on provision of effective nursing care. </a:t>
            </a:r>
          </a:p>
          <a:p>
            <a:r>
              <a:rPr lang="en-US" dirty="0" smtClean="0"/>
              <a:t>Challenges of human resource development in nursing profession.</a:t>
            </a:r>
          </a:p>
          <a:p>
            <a:r>
              <a:rPr lang="en-US" dirty="0" smtClean="0"/>
              <a:t>Way forward.</a:t>
            </a:r>
          </a:p>
          <a:p>
            <a:r>
              <a:rPr lang="en-US" dirty="0" smtClean="0"/>
              <a:t>Conclusion</a:t>
            </a:r>
          </a:p>
          <a:p>
            <a:endParaRPr lang="en-US" dirty="0" smtClean="0"/>
          </a:p>
        </p:txBody>
      </p:sp>
    </p:spTree>
    <p:extLst>
      <p:ext uri="{BB962C8B-B14F-4D97-AF65-F5344CB8AC3E}">
        <p14:creationId xmlns:p14="http://schemas.microsoft.com/office/powerpoint/2010/main" val="2850148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sz="3100" b="1" dirty="0" smtClean="0"/>
              <a:t>THE CONCEPT OF HUMAN RESOURCE DEVELOPMENT (HRD)  </a:t>
            </a:r>
            <a:r>
              <a:rPr lang="en-US" dirty="0" smtClean="0"/>
              <a:t>Cont’d</a:t>
            </a:r>
            <a:endParaRPr lang="en-US" dirty="0"/>
          </a:p>
        </p:txBody>
      </p:sp>
      <p:sp>
        <p:nvSpPr>
          <p:cNvPr id="3" name="Content Placeholder 2"/>
          <p:cNvSpPr>
            <a:spLocks noGrp="1"/>
          </p:cNvSpPr>
          <p:nvPr>
            <p:ph sz="quarter" idx="1"/>
          </p:nvPr>
        </p:nvSpPr>
        <p:spPr/>
        <p:txBody>
          <a:bodyPr>
            <a:normAutofit fontScale="92500"/>
          </a:bodyPr>
          <a:lstStyle/>
          <a:p>
            <a:pPr marL="0" indent="0" algn="just">
              <a:buNone/>
            </a:pPr>
            <a:r>
              <a:rPr lang="en-US" dirty="0" smtClean="0"/>
              <a:t>  Gilley and England (2004), Described HRD as an organized learning activities arranged within an organization to improve performance and/or personal growth for the purpose of improving the job, the individual and/or the organization. </a:t>
            </a:r>
          </a:p>
          <a:p>
            <a:pPr marL="0" indent="0" algn="just">
              <a:buNone/>
            </a:pPr>
            <a:r>
              <a:rPr lang="en-US" dirty="0"/>
              <a:t> </a:t>
            </a:r>
            <a:r>
              <a:rPr lang="en-US" dirty="0" smtClean="0"/>
              <a:t>   It involves the process of determining the optimum methods of developing and improving the human resources of an organization and the systematic improvement of the performance and the productivities of employees </a:t>
            </a:r>
            <a:r>
              <a:rPr lang="en-US" dirty="0"/>
              <a:t>t</a:t>
            </a:r>
            <a:r>
              <a:rPr lang="en-US" dirty="0" smtClean="0"/>
              <a:t>hrough training, education and leadership for mutual attainment of organizational and personal goals. </a:t>
            </a:r>
            <a:endParaRPr lang="en-US" dirty="0"/>
          </a:p>
        </p:txBody>
      </p:sp>
    </p:spTree>
    <p:extLst>
      <p:ext uri="{BB962C8B-B14F-4D97-AF65-F5344CB8AC3E}">
        <p14:creationId xmlns:p14="http://schemas.microsoft.com/office/powerpoint/2010/main" val="311076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sz="3100" b="1" dirty="0" smtClean="0"/>
              <a:t>THE CONCEPT OF HUMAN RESOURCE DEVELOPMENT (HRD) </a:t>
            </a:r>
            <a:r>
              <a:rPr lang="en-US" i="1" dirty="0" smtClean="0"/>
              <a:t>Cont’d</a:t>
            </a:r>
            <a:endParaRPr lang="en-US" i="1" dirty="0"/>
          </a:p>
        </p:txBody>
      </p:sp>
      <p:sp>
        <p:nvSpPr>
          <p:cNvPr id="3" name="Content Placeholder 2"/>
          <p:cNvSpPr>
            <a:spLocks noGrp="1"/>
          </p:cNvSpPr>
          <p:nvPr>
            <p:ph sz="quarter" idx="1"/>
          </p:nvPr>
        </p:nvSpPr>
        <p:spPr/>
        <p:txBody>
          <a:bodyPr>
            <a:normAutofit lnSpcReduction="10000"/>
          </a:bodyPr>
          <a:lstStyle/>
          <a:p>
            <a:pPr marL="0" indent="0" algn="just">
              <a:buNone/>
            </a:pPr>
            <a:r>
              <a:rPr lang="en-US" dirty="0" smtClean="0"/>
              <a:t>HRD skills include developing a learning climate, designing training programmes, transmitting information and experience, assessing result, provision of career counseling, creating organizational change and adapting learning materials (</a:t>
            </a:r>
            <a:r>
              <a:rPr lang="en-US" dirty="0" err="1" smtClean="0"/>
              <a:t>marquarrdt</a:t>
            </a:r>
            <a:r>
              <a:rPr lang="en-US" dirty="0"/>
              <a:t> </a:t>
            </a:r>
            <a:r>
              <a:rPr lang="en-US" dirty="0" smtClean="0"/>
              <a:t>and </a:t>
            </a:r>
            <a:r>
              <a:rPr lang="en-US" dirty="0"/>
              <a:t>E</a:t>
            </a:r>
            <a:r>
              <a:rPr lang="en-US" dirty="0" smtClean="0"/>
              <a:t>ngel 2005).</a:t>
            </a:r>
          </a:p>
          <a:p>
            <a:pPr marL="0" indent="0" algn="just">
              <a:buNone/>
            </a:pPr>
            <a:r>
              <a:rPr lang="en-US" dirty="0"/>
              <a:t> </a:t>
            </a:r>
            <a:r>
              <a:rPr lang="en-US" dirty="0" smtClean="0"/>
              <a:t>   In nursing, HRD focuse</a:t>
            </a:r>
            <a:r>
              <a:rPr lang="en-US" dirty="0"/>
              <a:t>s</a:t>
            </a:r>
            <a:r>
              <a:rPr lang="en-US" dirty="0" smtClean="0"/>
              <a:t> on the central goal of developing nurses potentials in every aspect of life-long learning. It is a systematic expansion of nurses abilities that focused on the attainment of both organizational and personal goals.   </a:t>
            </a:r>
            <a:endParaRPr lang="en-US" dirty="0"/>
          </a:p>
        </p:txBody>
      </p:sp>
    </p:spTree>
    <p:extLst>
      <p:ext uri="{BB962C8B-B14F-4D97-AF65-F5344CB8AC3E}">
        <p14:creationId xmlns:p14="http://schemas.microsoft.com/office/powerpoint/2010/main" val="1549998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ORIGIN OF HRD</a:t>
            </a:r>
            <a:endParaRPr lang="en-US" b="1" dirty="0"/>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en-US" dirty="0" smtClean="0"/>
              <a:t>The origin of HRD is connected to the history of mankind and the training required to service or advance. While HRD is relatively a new term, training which is the largest component of HRD can be traced back through evolution of the human race. The massive development effort that took place in the USA during the world war II is the origin of contemporary HRD under the name of the “training within industry project that gave birth to systematic ;</a:t>
            </a:r>
          </a:p>
          <a:p>
            <a:pPr algn="just">
              <a:buFont typeface="Wingdings" pitchFamily="2" charset="2"/>
              <a:buChar char="§"/>
            </a:pPr>
            <a:r>
              <a:rPr lang="en-US" dirty="0" smtClean="0"/>
              <a:t>Performance based training </a:t>
            </a:r>
          </a:p>
          <a:p>
            <a:pPr algn="just">
              <a:buFont typeface="Wingdings" pitchFamily="2" charset="2"/>
              <a:buChar char="§"/>
            </a:pPr>
            <a:r>
              <a:rPr lang="en-US" dirty="0" smtClean="0"/>
              <a:t>Improvement of work processes</a:t>
            </a:r>
          </a:p>
          <a:p>
            <a:pPr algn="just">
              <a:buFont typeface="Wingdings" pitchFamily="2" charset="2"/>
              <a:buChar char="§"/>
            </a:pPr>
            <a:r>
              <a:rPr lang="en-US" dirty="0" smtClean="0"/>
              <a:t>The improvement of human relations in the work place</a:t>
            </a:r>
          </a:p>
          <a:p>
            <a:pPr algn="just">
              <a:buFont typeface="Wingdings" pitchFamily="2" charset="2"/>
              <a:buChar char="§"/>
            </a:pPr>
            <a:r>
              <a:rPr lang="en-US" dirty="0" smtClean="0"/>
              <a:t>Human resources development(Dooley 1995).  </a:t>
            </a:r>
          </a:p>
          <a:p>
            <a:pPr marL="0" indent="0">
              <a:buNone/>
            </a:pPr>
            <a:r>
              <a:rPr lang="en-US" dirty="0" smtClean="0"/>
              <a:t>  </a:t>
            </a:r>
            <a:endParaRPr lang="en-US" dirty="0"/>
          </a:p>
        </p:txBody>
      </p:sp>
    </p:spTree>
    <p:extLst>
      <p:ext uri="{BB962C8B-B14F-4D97-AF65-F5344CB8AC3E}">
        <p14:creationId xmlns:p14="http://schemas.microsoft.com/office/powerpoint/2010/main" val="2138397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HRD </a:t>
            </a:r>
            <a:endParaRPr lang="en-US" b="1" dirty="0"/>
          </a:p>
        </p:txBody>
      </p:sp>
      <p:sp>
        <p:nvSpPr>
          <p:cNvPr id="3" name="Content Placeholder 2"/>
          <p:cNvSpPr>
            <a:spLocks noGrp="1"/>
          </p:cNvSpPr>
          <p:nvPr>
            <p:ph sz="quarter" idx="1"/>
          </p:nvPr>
        </p:nvSpPr>
        <p:spPr/>
        <p:txBody>
          <a:bodyPr>
            <a:normAutofit/>
          </a:bodyPr>
          <a:lstStyle/>
          <a:p>
            <a:pPr marL="0" indent="0" algn="just">
              <a:buNone/>
            </a:pPr>
            <a:r>
              <a:rPr lang="en-US" dirty="0" smtClean="0"/>
              <a:t>HRD is about adult human beings functioning in productive systems. The purposed of HRD is to focus on the resources that humans bring  to the success equation – both personal and organizational success. The two core threads of HRD are;</a:t>
            </a:r>
          </a:p>
          <a:p>
            <a:pPr marL="514350" indent="-514350" algn="just">
              <a:buFont typeface="+mj-lt"/>
              <a:buAutoNum type="arabicPeriod"/>
            </a:pPr>
            <a:r>
              <a:rPr lang="en-US" dirty="0"/>
              <a:t> I</a:t>
            </a:r>
            <a:r>
              <a:rPr lang="en-US" dirty="0" smtClean="0"/>
              <a:t>ndividual and organizational learning and</a:t>
            </a:r>
            <a:endParaRPr lang="en-US" dirty="0"/>
          </a:p>
          <a:p>
            <a:pPr marL="514350" indent="-514350" algn="just">
              <a:buFont typeface="+mj-lt"/>
              <a:buAutoNum type="arabicPeriod"/>
            </a:pPr>
            <a:r>
              <a:rPr lang="en-US" dirty="0"/>
              <a:t>I</a:t>
            </a:r>
            <a:r>
              <a:rPr lang="en-US" dirty="0" smtClean="0"/>
              <a:t>ndividual and organizational performance (</a:t>
            </a:r>
            <a:r>
              <a:rPr lang="en-US" dirty="0" err="1" smtClean="0"/>
              <a:t>Ruona</a:t>
            </a:r>
            <a:r>
              <a:rPr lang="en-US" dirty="0" smtClean="0"/>
              <a:t> 2000)</a:t>
            </a:r>
          </a:p>
          <a:p>
            <a:pPr marL="0" indent="0">
              <a:buNone/>
            </a:pPr>
            <a:endParaRPr lang="en-US" dirty="0"/>
          </a:p>
        </p:txBody>
      </p:sp>
    </p:spTree>
    <p:extLst>
      <p:ext uri="{BB962C8B-B14F-4D97-AF65-F5344CB8AC3E}">
        <p14:creationId xmlns:p14="http://schemas.microsoft.com/office/powerpoint/2010/main" val="2903766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HRD  </a:t>
            </a:r>
            <a:r>
              <a:rPr lang="en-US" i="1" dirty="0" smtClean="0"/>
              <a:t>Cont’d</a:t>
            </a:r>
            <a:endParaRPr lang="en-US" i="1" dirty="0"/>
          </a:p>
        </p:txBody>
      </p:sp>
      <p:sp>
        <p:nvSpPr>
          <p:cNvPr id="3" name="Content Placeholder 2"/>
          <p:cNvSpPr>
            <a:spLocks noGrp="1"/>
          </p:cNvSpPr>
          <p:nvPr>
            <p:ph sz="quarter" idx="1"/>
          </p:nvPr>
        </p:nvSpPr>
        <p:spPr/>
        <p:txBody>
          <a:bodyPr/>
          <a:lstStyle/>
          <a:p>
            <a:pPr marL="0" indent="0" algn="just">
              <a:buNone/>
            </a:pPr>
            <a:r>
              <a:rPr lang="en-US" dirty="0" smtClean="0"/>
              <a:t>Some view learning and performance as alternatives or rivals while most see them as partners in a formula for success. Thus, assessment of HRD success or result can be categorized into the domains of learning and performance. In all cases the intent is improvement.</a:t>
            </a:r>
            <a:endParaRPr lang="en-US" dirty="0"/>
          </a:p>
        </p:txBody>
      </p:sp>
    </p:spTree>
    <p:extLst>
      <p:ext uri="{BB962C8B-B14F-4D97-AF65-F5344CB8AC3E}">
        <p14:creationId xmlns:p14="http://schemas.microsoft.com/office/powerpoint/2010/main" val="9879716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933</TotalTime>
  <Words>1535</Words>
  <Application>Microsoft Office PowerPoint</Application>
  <PresentationFormat>On-screen Show (4:3)</PresentationFormat>
  <Paragraphs>117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HUMAN RESOURCE DEVELOPMENT: A TOOL FOR EFFECTIVE NURSING PRACTICE</vt:lpstr>
      <vt:lpstr>Presented by</vt:lpstr>
      <vt:lpstr>INTRODUCTION</vt:lpstr>
      <vt:lpstr>OVERVIEW OF PRESENTATION</vt:lpstr>
      <vt:lpstr>THE CONCEPT OF HUMAN RESOURCE DEVELOPMENT (HRD)  Cont’d</vt:lpstr>
      <vt:lpstr>THE CONCEPT OF HUMAN RESOURCE DEVELOPMENT (HRD) Cont’d</vt:lpstr>
      <vt:lpstr>ORIGIN OF HRD</vt:lpstr>
      <vt:lpstr>PURPOSE OF HRD </vt:lpstr>
      <vt:lpstr>PURPOSE OF HRD  Cont’d</vt:lpstr>
      <vt:lpstr>IMPACT OF HRD ON NURSING PRACTICE</vt:lpstr>
      <vt:lpstr>IMPACT OF HRD ON NURSING PRACTICE   Cont’d </vt:lpstr>
      <vt:lpstr> A Diagram showing the relationship between HRD, OC and employee performance in an organization </vt:lpstr>
      <vt:lpstr>PowerPoint Presentation</vt:lpstr>
      <vt:lpstr>IMPACT OF HRD ON NURSING PRACTICE   Cont’d </vt:lpstr>
      <vt:lpstr>PRE-SERVICE EDUCATION- A FOUNDATION FOR HUMAN RESOURCE </vt:lpstr>
      <vt:lpstr>BASIC EDUCATION(PRE-SERVICE) Cont’d</vt:lpstr>
      <vt:lpstr>A Cross section of students </vt:lpstr>
      <vt:lpstr>Challenges of Human Resource Development in Nursing</vt:lpstr>
      <vt:lpstr>Challenges of Human Resource Development in Nursing  Cont’d</vt:lpstr>
      <vt:lpstr>WAY FORWORD</vt:lpstr>
      <vt:lpstr>WAY FORWORD  Cont’d</vt:lpstr>
      <vt:lpstr>CONCLUSION</vt:lpstr>
      <vt:lpstr>THANK YOU FOR LISTENING</vt:lpstr>
      <vt:lpstr>REFERECE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WUMI</cp:lastModifiedBy>
  <cp:revision>111</cp:revision>
  <dcterms:created xsi:type="dcterms:W3CDTF">2014-04-22T13:14:05Z</dcterms:created>
  <dcterms:modified xsi:type="dcterms:W3CDTF">2015-08-21T15:00:36Z</dcterms:modified>
</cp:coreProperties>
</file>