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sldIdLst>
    <p:sldId id="256" r:id="rId2"/>
    <p:sldId id="298" r:id="rId3"/>
    <p:sldId id="344" r:id="rId4"/>
    <p:sldId id="357" r:id="rId5"/>
    <p:sldId id="257" r:id="rId6"/>
    <p:sldId id="259" r:id="rId7"/>
    <p:sldId id="366" r:id="rId8"/>
    <p:sldId id="346" r:id="rId9"/>
    <p:sldId id="347" r:id="rId10"/>
    <p:sldId id="348" r:id="rId11"/>
    <p:sldId id="349" r:id="rId12"/>
    <p:sldId id="350" r:id="rId13"/>
    <p:sldId id="356" r:id="rId14"/>
    <p:sldId id="260" r:id="rId15"/>
    <p:sldId id="299" r:id="rId16"/>
    <p:sldId id="261" r:id="rId17"/>
    <p:sldId id="262" r:id="rId18"/>
    <p:sldId id="263" r:id="rId19"/>
    <p:sldId id="300" r:id="rId20"/>
    <p:sldId id="301" r:id="rId21"/>
    <p:sldId id="264" r:id="rId22"/>
    <p:sldId id="267" r:id="rId23"/>
    <p:sldId id="302" r:id="rId24"/>
    <p:sldId id="270" r:id="rId25"/>
    <p:sldId id="288" r:id="rId26"/>
    <p:sldId id="271" r:id="rId27"/>
    <p:sldId id="375" r:id="rId28"/>
    <p:sldId id="272" r:id="rId29"/>
    <p:sldId id="290" r:id="rId30"/>
    <p:sldId id="316" r:id="rId31"/>
    <p:sldId id="317" r:id="rId32"/>
    <p:sldId id="318" r:id="rId33"/>
    <p:sldId id="319" r:id="rId34"/>
    <p:sldId id="320" r:id="rId35"/>
    <p:sldId id="323" r:id="rId36"/>
    <p:sldId id="321" r:id="rId37"/>
    <p:sldId id="322" r:id="rId38"/>
    <p:sldId id="266" r:id="rId39"/>
    <p:sldId id="363" r:id="rId40"/>
    <p:sldId id="289" r:id="rId41"/>
    <p:sldId id="360" r:id="rId42"/>
    <p:sldId id="365" r:id="rId43"/>
    <p:sldId id="361" r:id="rId44"/>
    <p:sldId id="362" r:id="rId45"/>
    <p:sldId id="355" r:id="rId46"/>
    <p:sldId id="273" r:id="rId47"/>
    <p:sldId id="274" r:id="rId48"/>
    <p:sldId id="275" r:id="rId49"/>
    <p:sldId id="276" r:id="rId50"/>
    <p:sldId id="280" r:id="rId51"/>
    <p:sldId id="358" r:id="rId52"/>
    <p:sldId id="281" r:id="rId53"/>
    <p:sldId id="282" r:id="rId54"/>
    <p:sldId id="287" r:id="rId55"/>
    <p:sldId id="331" r:id="rId56"/>
    <p:sldId id="332" r:id="rId57"/>
    <p:sldId id="333" r:id="rId58"/>
    <p:sldId id="304" r:id="rId59"/>
    <p:sldId id="330" r:id="rId60"/>
    <p:sldId id="305" r:id="rId61"/>
    <p:sldId id="376" r:id="rId62"/>
    <p:sldId id="283" r:id="rId63"/>
    <p:sldId id="359" r:id="rId64"/>
    <p:sldId id="340" r:id="rId65"/>
    <p:sldId id="342" r:id="rId66"/>
    <p:sldId id="297" r:id="rId67"/>
    <p:sldId id="334" r:id="rId68"/>
    <p:sldId id="345" r:id="rId69"/>
    <p:sldId id="335" r:id="rId70"/>
    <p:sldId id="336" r:id="rId71"/>
    <p:sldId id="307" r:id="rId72"/>
    <p:sldId id="306" r:id="rId73"/>
    <p:sldId id="310" r:id="rId74"/>
    <p:sldId id="315" r:id="rId75"/>
    <p:sldId id="312" r:id="rId76"/>
    <p:sldId id="313" r:id="rId77"/>
    <p:sldId id="328" r:id="rId78"/>
    <p:sldId id="324" r:id="rId79"/>
    <p:sldId id="329" r:id="rId80"/>
    <p:sldId id="325" r:id="rId81"/>
    <p:sldId id="326" r:id="rId82"/>
    <p:sldId id="327" r:id="rId83"/>
    <p:sldId id="341" r:id="rId84"/>
    <p:sldId id="343" r:id="rId85"/>
    <p:sldId id="354" r:id="rId86"/>
    <p:sldId id="353" r:id="rId87"/>
    <p:sldId id="377" r:id="rId88"/>
    <p:sldId id="378" r:id="rId89"/>
    <p:sldId id="367" r:id="rId90"/>
    <p:sldId id="368" r:id="rId91"/>
    <p:sldId id="369" r:id="rId92"/>
    <p:sldId id="371" r:id="rId93"/>
    <p:sldId id="373" r:id="rId94"/>
    <p:sldId id="374"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24" autoAdjust="0"/>
    <p:restoredTop sz="94660"/>
  </p:normalViewPr>
  <p:slideViewPr>
    <p:cSldViewPr>
      <p:cViewPr varScale="1">
        <p:scale>
          <a:sx n="70" d="100"/>
          <a:sy n="70"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DF3EC5-8B5B-4744-98FF-C84C9B5273CF}" type="datetimeFigureOut">
              <a:rPr lang="en-US" smtClean="0"/>
              <a:pPr/>
              <a:t>5/5/2019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924318-102E-4017-8014-91615261B67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24318-102E-4017-8014-91615261B67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924318-102E-4017-8014-91615261B677}"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78D80A6-2681-4835-AB40-D01F1C35BC70}" type="datetimeFigureOut">
              <a:rPr lang="en-US" smtClean="0"/>
              <a:pPr/>
              <a:t>5/5/2019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A11C93E-64B3-4105-822B-DFAC1AA0FF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8D80A6-2681-4835-AB40-D01F1C35BC70}" type="datetimeFigureOut">
              <a:rPr lang="en-US" smtClean="0"/>
              <a:pPr/>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1C93E-64B3-4105-822B-DFAC1AA0FF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78D80A6-2681-4835-AB40-D01F1C35BC70}" type="datetimeFigureOut">
              <a:rPr lang="en-US" smtClean="0"/>
              <a:pPr/>
              <a:t>5/5/2019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A11C93E-64B3-4105-822B-DFAC1AA0FF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8D80A6-2681-4835-AB40-D01F1C35BC70}" type="datetimeFigureOut">
              <a:rPr lang="en-US" smtClean="0"/>
              <a:pPr/>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A11C93E-64B3-4105-822B-DFAC1AA0FF9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78D80A6-2681-4835-AB40-D01F1C35BC70}" type="datetimeFigureOut">
              <a:rPr lang="en-US" smtClean="0"/>
              <a:pPr/>
              <a:t>5/5/2019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A11C93E-64B3-4105-822B-DFAC1AA0FF9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78D80A6-2681-4835-AB40-D01F1C35BC70}" type="datetimeFigureOut">
              <a:rPr lang="en-US" smtClean="0"/>
              <a:pPr/>
              <a:t>5/5/2019</a:t>
            </a:fld>
            <a:endParaRPr lang="en-US"/>
          </a:p>
        </p:txBody>
      </p:sp>
      <p:sp>
        <p:nvSpPr>
          <p:cNvPr id="10" name="Slide Number Placeholder 9"/>
          <p:cNvSpPr>
            <a:spLocks noGrp="1"/>
          </p:cNvSpPr>
          <p:nvPr>
            <p:ph type="sldNum" sz="quarter" idx="16"/>
          </p:nvPr>
        </p:nvSpPr>
        <p:spPr/>
        <p:txBody>
          <a:bodyPr rtlCol="0"/>
          <a:lstStyle/>
          <a:p>
            <a:fld id="{3A11C93E-64B3-4105-822B-DFAC1AA0FF9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78D80A6-2681-4835-AB40-D01F1C35BC70}" type="datetimeFigureOut">
              <a:rPr lang="en-US" smtClean="0"/>
              <a:pPr/>
              <a:t>5/5/2019</a:t>
            </a:fld>
            <a:endParaRPr lang="en-US"/>
          </a:p>
        </p:txBody>
      </p:sp>
      <p:sp>
        <p:nvSpPr>
          <p:cNvPr id="12" name="Slide Number Placeholder 11"/>
          <p:cNvSpPr>
            <a:spLocks noGrp="1"/>
          </p:cNvSpPr>
          <p:nvPr>
            <p:ph type="sldNum" sz="quarter" idx="16"/>
          </p:nvPr>
        </p:nvSpPr>
        <p:spPr/>
        <p:txBody>
          <a:bodyPr rtlCol="0"/>
          <a:lstStyle/>
          <a:p>
            <a:fld id="{3A11C93E-64B3-4105-822B-DFAC1AA0FF9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8D80A6-2681-4835-AB40-D01F1C35BC70}" type="datetimeFigureOut">
              <a:rPr lang="en-US" smtClean="0"/>
              <a:pPr/>
              <a:t>5/5/2019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A11C93E-64B3-4105-822B-DFAC1AA0FF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D80A6-2681-4835-AB40-D01F1C35BC70}" type="datetimeFigureOut">
              <a:rPr lang="en-US" smtClean="0"/>
              <a:pPr/>
              <a:t>5/5/2019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A11C93E-64B3-4105-822B-DFAC1AA0FF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8D80A6-2681-4835-AB40-D01F1C35BC70}" type="datetimeFigureOut">
              <a:rPr lang="en-US" smtClean="0"/>
              <a:pPr/>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A11C93E-64B3-4105-822B-DFAC1AA0FF9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78D80A6-2681-4835-AB40-D01F1C35BC70}" type="datetimeFigureOut">
              <a:rPr lang="en-US" smtClean="0"/>
              <a:pPr/>
              <a:t>5/5/2019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A11C93E-64B3-4105-822B-DFAC1AA0FF9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78D80A6-2681-4835-AB40-D01F1C35BC70}" type="datetimeFigureOut">
              <a:rPr lang="en-US" smtClean="0"/>
              <a:pPr/>
              <a:t>5/5/2019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11C93E-64B3-4105-822B-DFAC1AA0FF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mmunityhealth.in/~commun26/wiki/index.php?title=Economic_development&amp;action=edit&amp;redlink=1" TargetMode="External"/><Relationship Id="rId2" Type="http://schemas.openxmlformats.org/officeDocument/2006/relationships/hyperlink" Target="http://www.communityhealth.in/~commun26/wiki/index.php?title=World_Health_Organis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mmunityhealth.in/~commun26/wiki/index.php?title=Healt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communityhealth.in/~commun26/wiki/index.php?title=Vaccines&amp;action=edit&amp;redlink=1" TargetMode="External"/><Relationship Id="rId3" Type="http://schemas.openxmlformats.org/officeDocument/2006/relationships/hyperlink" Target="http://www.communityhealth.in/~commun26/wiki/index.php?title=Drinking_water&amp;action=edit&amp;redlink=1" TargetMode="External"/><Relationship Id="rId7" Type="http://schemas.openxmlformats.org/officeDocument/2006/relationships/hyperlink" Target="http://www.communityhealth.in/~commun26/wiki/index.php?title=Drugs&amp;action=edit&amp;redlink=1" TargetMode="External"/><Relationship Id="rId2" Type="http://schemas.openxmlformats.org/officeDocument/2006/relationships/hyperlink" Target="http://www.communityhealth.in/~commun26/wiki/index.php?title=Malnutrition&amp;action=edit&amp;redlink=1" TargetMode="External"/><Relationship Id="rId1" Type="http://schemas.openxmlformats.org/officeDocument/2006/relationships/slideLayout" Target="../slideLayouts/slideLayout2.xml"/><Relationship Id="rId6" Type="http://schemas.openxmlformats.org/officeDocument/2006/relationships/hyperlink" Target="http://www.communityhealth.in/~commun26/wiki/index.php?title=Hospital&amp;action=edit&amp;redlink=1" TargetMode="External"/><Relationship Id="rId5" Type="http://schemas.openxmlformats.org/officeDocument/2006/relationships/hyperlink" Target="http://www.communityhealth.in/~commun26/wiki/index.php?title=Doctors&amp;action=edit&amp;redlink=1" TargetMode="External"/><Relationship Id="rId4" Type="http://schemas.openxmlformats.org/officeDocument/2006/relationships/hyperlink" Target="http://www.communityhealth.in/~commun26/wiki/index.php?title=Housing&amp;action=edit&amp;redlink=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ommunityhealth.in/~commun26/wiki/index.php?title=Medical_care&amp;action=edit&amp;redlink=1" TargetMode="External"/><Relationship Id="rId7" Type="http://schemas.openxmlformats.org/officeDocument/2006/relationships/hyperlink" Target="http://www.communityhealth.in/~commun26/wiki/index.php?title=Universal_coverage&amp;action=edit&amp;redlink=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communityhealth.in/~commun26/wiki/index.php?title=Immunisation" TargetMode="External"/><Relationship Id="rId5" Type="http://schemas.openxmlformats.org/officeDocument/2006/relationships/hyperlink" Target="http://www.communityhealth.in/~commun26/wiki/index.php?title=Health_care&amp;action=edit&amp;redlink=1" TargetMode="External"/><Relationship Id="rId4" Type="http://schemas.openxmlformats.org/officeDocument/2006/relationships/hyperlink" Target="http://www.communityhealth.in/~commun26/wiki/index.php?title=Public_health"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ommunityhealth.in/~commun26/wiki/index.php?title=Industry&amp;action=edit&amp;redlink=1" TargetMode="External"/><Relationship Id="rId2" Type="http://schemas.openxmlformats.org/officeDocument/2006/relationships/hyperlink" Target="http://www.communityhealth.in/~commun26/wiki/index.php?title=Agriculture&amp;action=edit&amp;redlink=1" TargetMode="External"/><Relationship Id="rId1" Type="http://schemas.openxmlformats.org/officeDocument/2006/relationships/slideLayout" Target="../slideLayouts/slideLayout2.xml"/><Relationship Id="rId6" Type="http://schemas.openxmlformats.org/officeDocument/2006/relationships/hyperlink" Target="http://www.communityhealth.in/~commun26/wiki/index.php?title=Communications&amp;action=edit&amp;redlink=1" TargetMode="External"/><Relationship Id="rId5" Type="http://schemas.openxmlformats.org/officeDocument/2006/relationships/hyperlink" Target="http://www.communityhealth.in/~commun26/wiki/index.php?title=Housing&amp;action=edit&amp;redlink=1" TargetMode="External"/><Relationship Id="rId4" Type="http://schemas.openxmlformats.org/officeDocument/2006/relationships/hyperlink" Target="http://www.communityhealth.in/~commun26/wiki/index.php?title=Education&amp;action=edit&amp;redlink=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ncbi.nlm.nih.gov/pubmed/17052873" TargetMode="External"/><Relationship Id="rId2" Type="http://schemas.openxmlformats.org/officeDocument/2006/relationships/hyperlink" Target="https://www.ncbi.nlm.nih.gov/pmc/articles/PMC3252714/"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sciencedirect.com/science/article/pii/S0378874108002808"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sciencedirect.com/science/article/pii/S2213422014000262" TargetMode="External"/><Relationship Id="rId2" Type="http://schemas.openxmlformats.org/officeDocument/2006/relationships/hyperlink" Target="https://www.tandfonline.com/doi/abs/10.1517/17425255.2015.1064110"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www.thenationonlineng.net/" TargetMode="External"/><Relationship Id="rId2" Type="http://schemas.openxmlformats.org/officeDocument/2006/relationships/hyperlink" Target="http://www.nursesgottalent.com/" TargetMode="External"/><Relationship Id="rId1" Type="http://schemas.openxmlformats.org/officeDocument/2006/relationships/slideLayout" Target="../slideLayouts/slideLayout2.xml"/><Relationship Id="rId5" Type="http://schemas.openxmlformats.org/officeDocument/2006/relationships/hyperlink" Target="https://www.premiumtimesng.com.retrieved/" TargetMode="External"/><Relationship Id="rId4" Type="http://schemas.openxmlformats.org/officeDocument/2006/relationships/hyperlink" Target="http://www.indexmedicus.afro.who.int.retriev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www.pulse.ng.retrieved/" TargetMode="External"/><Relationship Id="rId2" Type="http://schemas.openxmlformats.org/officeDocument/2006/relationships/hyperlink" Target="https://www.quackwatch.org/"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leadership.ng/2019/01/02" TargetMode="External"/><Relationship Id="rId2" Type="http://schemas.openxmlformats.org/officeDocument/2006/relationships/hyperlink" Target="http://www.iosrjournals.org.retrieved/" TargetMode="External"/><Relationship Id="rId1" Type="http://schemas.openxmlformats.org/officeDocument/2006/relationships/slideLayout" Target="../slideLayouts/slideLayout2.xml"/><Relationship Id="rId5" Type="http://schemas.openxmlformats.org/officeDocument/2006/relationships/hyperlink" Target="https://onlinelibrary.wiley.com.retrieved/" TargetMode="External"/><Relationship Id="rId4" Type="http://schemas.openxmlformats.org/officeDocument/2006/relationships/hyperlink" Target="https://theconversation.com.retrieved/"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www.thisdaylive.com/" TargetMode="External"/><Relationship Id="rId2" Type="http://schemas.openxmlformats.org/officeDocument/2006/relationships/hyperlink" Target="https://www.researchgate.net.retrieved/" TargetMode="External"/><Relationship Id="rId1" Type="http://schemas.openxmlformats.org/officeDocument/2006/relationships/slideLayout" Target="../slideLayouts/slideLayout2.xml"/><Relationship Id="rId4" Type="http://schemas.openxmlformats.org/officeDocument/2006/relationships/hyperlink" Target="http://www.tribuneonline/" TargetMode="External"/></Relationships>
</file>

<file path=ppt/slides/_rels/slide93.xml.rels><?xml version="1.0" encoding="UTF-8" standalone="yes"?>
<Relationships xmlns="http://schemas.openxmlformats.org/package/2006/relationships"><Relationship Id="rId8" Type="http://schemas.openxmlformats.org/officeDocument/2006/relationships/hyperlink" Target="http://www.tribuneonlineng.com/" TargetMode="External"/><Relationship Id="rId3" Type="http://schemas.openxmlformats.org/officeDocument/2006/relationships/hyperlink" Target="https://rpseawright.wordpress.com.rettrieved/" TargetMode="External"/><Relationship Id="rId7" Type="http://schemas.openxmlformats.org/officeDocument/2006/relationships/hyperlink" Target="https://thepointernewsonline.com/" TargetMode="External"/><Relationship Id="rId2" Type="http://schemas.openxmlformats.org/officeDocument/2006/relationships/hyperlink" Target="http://www.saharareporters.com.retrieved/" TargetMode="External"/><Relationship Id="rId1" Type="http://schemas.openxmlformats.org/officeDocument/2006/relationships/slideLayout" Target="../slideLayouts/slideLayout2.xml"/><Relationship Id="rId6" Type="http://schemas.openxmlformats.org/officeDocument/2006/relationships/hyperlink" Target="http://www.ncbi.nlm.nih.gov.retrieved/" TargetMode="External"/><Relationship Id="rId5" Type="http://schemas.openxmlformats.org/officeDocument/2006/relationships/hyperlink" Target="http://www.radionigeriaibadan.org.ng.retrieved/" TargetMode="External"/><Relationship Id="rId4" Type="http://schemas.openxmlformats.org/officeDocument/2006/relationships/hyperlink" Target="http://www.medicinenet.com/" TargetMode="External"/></Relationships>
</file>

<file path=ppt/slides/_rels/slide94.xml.rels><?xml version="1.0" encoding="UTF-8" standalone="yes"?>
<Relationships xmlns="http://schemas.openxmlformats.org/package/2006/relationships"><Relationship Id="rId3" Type="http://schemas.openxmlformats.org/officeDocument/2006/relationships/hyperlink" Target="http://www.who.int/whr/1998/media-centre.Retrieved" TargetMode="External"/><Relationship Id="rId2" Type="http://schemas.openxmlformats.org/officeDocument/2006/relationships/hyperlink" Target="http://www.mediaclworldnigeria.com.retriev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305800" cy="1905000"/>
          </a:xfrm>
        </p:spPr>
        <p:txBody>
          <a:bodyPr>
            <a:noAutofit/>
          </a:bodyPr>
          <a:lstStyle/>
          <a:p>
            <a:pPr algn="ctr"/>
            <a:r>
              <a:rPr lang="en-US" sz="3500" b="1" dirty="0" smtClean="0">
                <a:latin typeface="+mn-lt"/>
              </a:rPr>
              <a:t>Quackery: </a:t>
            </a:r>
            <a:r>
              <a:rPr lang="en-US" sz="3500" b="1" dirty="0" smtClean="0">
                <a:latin typeface="+mn-lt"/>
              </a:rPr>
              <a:t/>
            </a:r>
            <a:br>
              <a:rPr lang="en-US" sz="3500" b="1" dirty="0" smtClean="0">
                <a:latin typeface="+mn-lt"/>
              </a:rPr>
            </a:br>
            <a:r>
              <a:rPr lang="en-US" sz="3500" b="1" dirty="0" smtClean="0">
                <a:latin typeface="+mn-lt"/>
              </a:rPr>
              <a:t>A </a:t>
            </a:r>
            <a:r>
              <a:rPr lang="en-US" sz="3500" b="1" dirty="0" smtClean="0">
                <a:latin typeface="+mn-lt"/>
              </a:rPr>
              <a:t>Threat To Achieving Health For All</a:t>
            </a:r>
            <a:endParaRPr lang="en-US" sz="3500" b="1" dirty="0">
              <a:latin typeface="+mn-lt"/>
            </a:endParaRPr>
          </a:p>
        </p:txBody>
      </p:sp>
      <p:sp>
        <p:nvSpPr>
          <p:cNvPr id="4" name="TextBox 3"/>
          <p:cNvSpPr txBox="1"/>
          <p:nvPr/>
        </p:nvSpPr>
        <p:spPr>
          <a:xfrm>
            <a:off x="1676400" y="2133600"/>
            <a:ext cx="5943600" cy="477054"/>
          </a:xfrm>
          <a:prstGeom prst="rect">
            <a:avLst/>
          </a:prstGeom>
          <a:noFill/>
        </p:spPr>
        <p:txBody>
          <a:bodyPr wrap="square" rtlCol="0">
            <a:spAutoFit/>
          </a:bodyPr>
          <a:lstStyle/>
          <a:p>
            <a:pPr algn="ctr"/>
            <a:r>
              <a:rPr lang="en-US" sz="2500" dirty="0" smtClean="0"/>
              <a:t>PRESENTED AT:</a:t>
            </a:r>
            <a:endParaRPr lang="en-US" sz="2500" dirty="0"/>
          </a:p>
        </p:txBody>
      </p:sp>
      <p:sp>
        <p:nvSpPr>
          <p:cNvPr id="5" name="TextBox 4"/>
          <p:cNvSpPr txBox="1"/>
          <p:nvPr/>
        </p:nvSpPr>
        <p:spPr>
          <a:xfrm>
            <a:off x="838200" y="2743200"/>
            <a:ext cx="7696200" cy="646331"/>
          </a:xfrm>
          <a:prstGeom prst="rect">
            <a:avLst/>
          </a:prstGeom>
          <a:noFill/>
        </p:spPr>
        <p:txBody>
          <a:bodyPr wrap="square" rtlCol="0">
            <a:spAutoFit/>
          </a:bodyPr>
          <a:lstStyle/>
          <a:p>
            <a:pPr algn="ctr"/>
            <a:r>
              <a:rPr lang="en-US" sz="3600" b="1" dirty="0" smtClean="0"/>
              <a:t>INTERNATIONAL NURSES WEEK 2019</a:t>
            </a:r>
            <a:endParaRPr lang="en-US" sz="3600" b="1" dirty="0"/>
          </a:p>
        </p:txBody>
      </p:sp>
      <p:sp>
        <p:nvSpPr>
          <p:cNvPr id="6" name="TextBox 5"/>
          <p:cNvSpPr txBox="1"/>
          <p:nvPr/>
        </p:nvSpPr>
        <p:spPr>
          <a:xfrm>
            <a:off x="2362200" y="3429000"/>
            <a:ext cx="4876800" cy="477054"/>
          </a:xfrm>
          <a:prstGeom prst="rect">
            <a:avLst/>
          </a:prstGeom>
          <a:noFill/>
        </p:spPr>
        <p:txBody>
          <a:bodyPr wrap="square" rtlCol="0">
            <a:spAutoFit/>
          </a:bodyPr>
          <a:lstStyle/>
          <a:p>
            <a:pPr algn="ctr"/>
            <a:r>
              <a:rPr lang="en-US" sz="2500" dirty="0" smtClean="0"/>
              <a:t>7</a:t>
            </a:r>
            <a:r>
              <a:rPr lang="en-US" sz="2500" baseline="30000" dirty="0" smtClean="0"/>
              <a:t>TH</a:t>
            </a:r>
            <a:r>
              <a:rPr lang="en-US" sz="2500" dirty="0" smtClean="0"/>
              <a:t> – 12</a:t>
            </a:r>
            <a:r>
              <a:rPr lang="en-US" sz="2500" baseline="30000" dirty="0" smtClean="0"/>
              <a:t>TH</a:t>
            </a:r>
            <a:r>
              <a:rPr lang="en-US" sz="2500" dirty="0" smtClean="0"/>
              <a:t> MAY, 2019</a:t>
            </a:r>
            <a:endParaRPr lang="en-US" sz="2500" dirty="0"/>
          </a:p>
        </p:txBody>
      </p:sp>
      <p:sp>
        <p:nvSpPr>
          <p:cNvPr id="7" name="TextBox 6"/>
          <p:cNvSpPr txBox="1"/>
          <p:nvPr/>
        </p:nvSpPr>
        <p:spPr>
          <a:xfrm>
            <a:off x="3962400" y="4038600"/>
            <a:ext cx="1447800" cy="461665"/>
          </a:xfrm>
          <a:prstGeom prst="rect">
            <a:avLst/>
          </a:prstGeom>
          <a:noFill/>
        </p:spPr>
        <p:txBody>
          <a:bodyPr wrap="square" rtlCol="0">
            <a:spAutoFit/>
          </a:bodyPr>
          <a:lstStyle/>
          <a:p>
            <a:pPr algn="ctr"/>
            <a:r>
              <a:rPr lang="en-US" sz="2400" b="1" dirty="0" smtClean="0"/>
              <a:t>BY:</a:t>
            </a:r>
            <a:endParaRPr lang="en-US" sz="2400" b="1" dirty="0"/>
          </a:p>
        </p:txBody>
      </p:sp>
      <p:sp>
        <p:nvSpPr>
          <p:cNvPr id="8" name="TextBox 7"/>
          <p:cNvSpPr txBox="1"/>
          <p:nvPr/>
        </p:nvSpPr>
        <p:spPr>
          <a:xfrm>
            <a:off x="1524000" y="4572000"/>
            <a:ext cx="6324600" cy="830997"/>
          </a:xfrm>
          <a:prstGeom prst="rect">
            <a:avLst/>
          </a:prstGeom>
          <a:noFill/>
        </p:spPr>
        <p:txBody>
          <a:bodyPr wrap="square" rtlCol="0">
            <a:spAutoFit/>
          </a:bodyPr>
          <a:lstStyle/>
          <a:p>
            <a:pPr algn="ctr"/>
            <a:r>
              <a:rPr lang="en-US" sz="2400" dirty="0" smtClean="0"/>
              <a:t>NJEMANZE ELSIE IHUOMA</a:t>
            </a:r>
          </a:p>
          <a:p>
            <a:pPr algn="ctr"/>
            <a:r>
              <a:rPr lang="en-US" sz="2400" dirty="0" smtClean="0"/>
              <a:t>RN, RM, RNE, </a:t>
            </a:r>
            <a:r>
              <a:rPr lang="en-US" sz="2400" dirty="0" err="1" smtClean="0"/>
              <a:t>BSc</a:t>
            </a:r>
            <a:r>
              <a:rPr lang="en-US" sz="2400" dirty="0" smtClean="0"/>
              <a:t> </a:t>
            </a:r>
            <a:r>
              <a:rPr lang="en-US" sz="2400" dirty="0" err="1" smtClean="0"/>
              <a:t>Nsg</a:t>
            </a:r>
            <a:r>
              <a:rPr lang="en-US" sz="2400" dirty="0" smtClean="0"/>
              <a:t>, MSC (MCH), FWACN</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Nigeria’s Health Situation </a:t>
            </a:r>
            <a:endParaRPr lang="en-US" b="1" dirty="0"/>
          </a:p>
        </p:txBody>
      </p:sp>
      <p:sp>
        <p:nvSpPr>
          <p:cNvPr id="3" name="Content Placeholder 2"/>
          <p:cNvSpPr>
            <a:spLocks noGrp="1"/>
          </p:cNvSpPr>
          <p:nvPr>
            <p:ph sz="quarter" idx="1"/>
          </p:nvPr>
        </p:nvSpPr>
        <p:spPr/>
        <p:txBody>
          <a:bodyPr/>
          <a:lstStyle/>
          <a:p>
            <a:r>
              <a:rPr lang="en-US" dirty="0" smtClean="0"/>
              <a:t>Universal Health Coverage (UHC) is one of the many areas Nigeria has struggled to keep pace with leading countries of the world.</a:t>
            </a:r>
          </a:p>
          <a:p>
            <a:r>
              <a:rPr lang="en-US" dirty="0" smtClean="0"/>
              <a:t>Nigeria has failed to implement Abuja Declaration of 2001 where African Leaders under AU pledged at least 15% of their Annual budget to enhance their country’s health sector.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Nigeria’s Health Situation </a:t>
            </a:r>
            <a:endParaRPr lang="en-US" dirty="0"/>
          </a:p>
        </p:txBody>
      </p:sp>
      <p:sp>
        <p:nvSpPr>
          <p:cNvPr id="3" name="Content Placeholder 2"/>
          <p:cNvSpPr>
            <a:spLocks noGrp="1"/>
          </p:cNvSpPr>
          <p:nvPr>
            <p:ph sz="quarter" idx="1"/>
          </p:nvPr>
        </p:nvSpPr>
        <p:spPr/>
        <p:txBody>
          <a:bodyPr>
            <a:normAutofit/>
          </a:bodyPr>
          <a:lstStyle/>
          <a:p>
            <a:r>
              <a:rPr lang="en-US" dirty="0" smtClean="0"/>
              <a:t>Nigeria’s highest budget allocation to health since the declaration was 5.95% in 2012.</a:t>
            </a:r>
          </a:p>
          <a:p>
            <a:r>
              <a:rPr lang="en-US" dirty="0" smtClean="0"/>
              <a:t>2019 Budget proposal allocated N340.45 Billion to health sector, i.e. 3.9% of N8.73 Trillion expenditure plan. </a:t>
            </a:r>
          </a:p>
          <a:p>
            <a:r>
              <a:rPr lang="en-US" dirty="0" smtClean="0"/>
              <a:t>Breakdown of the 2019 health budget allocation shows that the Federal Government intends to spend a paltry N1,888:00 on each citizen for the whole year.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Nigeria’s Health Situation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Nigeria is lacking in health infrastructure and equipment, a situation that frustrates medical personnel in their bid to treat patients. </a:t>
            </a:r>
          </a:p>
          <a:p>
            <a:r>
              <a:rPr lang="en-US" dirty="0" smtClean="0"/>
              <a:t>This, coupled with poor remuneration, has paved the way for the mass exodus of medical personnel, causing brain drain in the sector.</a:t>
            </a:r>
          </a:p>
          <a:p>
            <a:r>
              <a:rPr lang="en-US" dirty="0" smtClean="0"/>
              <a:t>These days, the doctor/patient ratio is a serious concern. In some public hospitals, one doctor attending to 100 patients per day is not uncommon.</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Nigeria’s Health Situation </a:t>
            </a:r>
            <a:endParaRPr lang="en-US" dirty="0"/>
          </a:p>
        </p:txBody>
      </p:sp>
      <p:sp>
        <p:nvSpPr>
          <p:cNvPr id="3" name="Content Placeholder 2"/>
          <p:cNvSpPr>
            <a:spLocks noGrp="1"/>
          </p:cNvSpPr>
          <p:nvPr>
            <p:ph sz="quarter" idx="1"/>
          </p:nvPr>
        </p:nvSpPr>
        <p:spPr/>
        <p:txBody>
          <a:bodyPr>
            <a:normAutofit/>
          </a:bodyPr>
          <a:lstStyle/>
          <a:p>
            <a:r>
              <a:rPr lang="en-US" dirty="0" smtClean="0"/>
              <a:t>A lot of poor Nigerians are turned away by health care providers if they are unable to pay, forcing them to patronize quacks or resort to self medication, both of which could worsen their ailments. </a:t>
            </a:r>
          </a:p>
          <a:p>
            <a:r>
              <a:rPr lang="en-US" dirty="0" smtClean="0"/>
              <a:t>This makes a compelling case for the country to adopt a universal health insurance system to cater for the poor and those who cannot afford medical expenses at the grassroots ( Dickson, 2019).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a:t>
            </a:r>
            <a:r>
              <a:rPr lang="en-US" b="1" dirty="0" smtClean="0"/>
              <a:t>Of </a:t>
            </a:r>
            <a:r>
              <a:rPr lang="en-US" b="1" dirty="0" smtClean="0"/>
              <a:t>Health For All</a:t>
            </a:r>
            <a:endParaRPr lang="en-US" b="1" dirty="0"/>
          </a:p>
        </p:txBody>
      </p:sp>
      <p:sp>
        <p:nvSpPr>
          <p:cNvPr id="3" name="Content Placeholder 2"/>
          <p:cNvSpPr>
            <a:spLocks noGrp="1"/>
          </p:cNvSpPr>
          <p:nvPr>
            <p:ph sz="quarter" idx="1"/>
          </p:nvPr>
        </p:nvSpPr>
        <p:spPr/>
        <p:txBody>
          <a:bodyPr>
            <a:normAutofit/>
          </a:bodyPr>
          <a:lstStyle/>
          <a:p>
            <a:r>
              <a:rPr lang="en-US" b="1" dirty="0"/>
              <a:t>Health For All</a:t>
            </a:r>
            <a:r>
              <a:rPr lang="en-US" dirty="0"/>
              <a:t> is a concept that was </a:t>
            </a:r>
            <a:r>
              <a:rPr lang="en-US" dirty="0" err="1"/>
              <a:t>popularised</a:t>
            </a:r>
            <a:r>
              <a:rPr lang="en-US" dirty="0"/>
              <a:t> in the 1970s by the </a:t>
            </a:r>
            <a:r>
              <a:rPr lang="en-US" u="sng" dirty="0">
                <a:hlinkClick r:id="rId2" tooltip="World Health Organisation"/>
              </a:rPr>
              <a:t>World Health </a:t>
            </a:r>
            <a:r>
              <a:rPr lang="en-US" u="sng" dirty="0" err="1" smtClean="0">
                <a:hlinkClick r:id="rId2" tooltip="World Health Organisation"/>
              </a:rPr>
              <a:t>Organisation</a:t>
            </a:r>
            <a:endParaRPr lang="en-US" u="sng" dirty="0" smtClean="0"/>
          </a:p>
          <a:p>
            <a:r>
              <a:rPr lang="en-US" dirty="0" smtClean="0"/>
              <a:t>"</a:t>
            </a:r>
            <a:r>
              <a:rPr lang="en-US" dirty="0"/>
              <a:t>Health For All" means that health should be regarded as an objective of </a:t>
            </a:r>
            <a:r>
              <a:rPr lang="en-US" u="sng" dirty="0">
                <a:hlinkClick r:id="rId3" tooltip="Economic development (page does not exist)"/>
              </a:rPr>
              <a:t>economic development</a:t>
            </a:r>
            <a:r>
              <a:rPr lang="en-US" dirty="0"/>
              <a:t> and not merely as one of the means of attaining it.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a:t>
            </a:r>
            <a:r>
              <a:rPr lang="en-US" b="1" dirty="0" smtClean="0"/>
              <a:t>Of </a:t>
            </a:r>
            <a:r>
              <a:rPr lang="en-US" b="1" dirty="0" smtClean="0"/>
              <a:t>Health For All</a:t>
            </a:r>
            <a:endParaRPr lang="en-US" b="1" dirty="0"/>
          </a:p>
        </p:txBody>
      </p:sp>
      <p:sp>
        <p:nvSpPr>
          <p:cNvPr id="3" name="Content Placeholder 2"/>
          <p:cNvSpPr>
            <a:spLocks noGrp="1"/>
          </p:cNvSpPr>
          <p:nvPr>
            <p:ph sz="quarter" idx="1"/>
          </p:nvPr>
        </p:nvSpPr>
        <p:spPr/>
        <p:txBody>
          <a:bodyPr/>
          <a:lstStyle/>
          <a:p>
            <a:r>
              <a:rPr lang="en-US" dirty="0" smtClean="0"/>
              <a:t>Health For All" means that </a:t>
            </a:r>
            <a:r>
              <a:rPr lang="en-US" u="sng" dirty="0" smtClean="0">
                <a:hlinkClick r:id="rId2" tooltip="Health"/>
              </a:rPr>
              <a:t>health</a:t>
            </a:r>
            <a:r>
              <a:rPr lang="en-US" dirty="0" smtClean="0"/>
              <a:t> is to be brought within reach of everyone in a given country. </a:t>
            </a:r>
          </a:p>
          <a:p>
            <a:r>
              <a:rPr lang="en-US" dirty="0" smtClean="0"/>
              <a:t>And by "health" is meant a personal state of well being, not just the availability of health services - a state of health that enables a person to lead a socially and economically productive life.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Health For All</a:t>
            </a:r>
            <a:endParaRPr lang="en-US" dirty="0"/>
          </a:p>
        </p:txBody>
      </p:sp>
      <p:sp>
        <p:nvSpPr>
          <p:cNvPr id="3" name="Content Placeholder 2"/>
          <p:cNvSpPr>
            <a:spLocks noGrp="1"/>
          </p:cNvSpPr>
          <p:nvPr>
            <p:ph sz="quarter" idx="1"/>
          </p:nvPr>
        </p:nvSpPr>
        <p:spPr/>
        <p:txBody>
          <a:bodyPr>
            <a:normAutofit/>
          </a:bodyPr>
          <a:lstStyle/>
          <a:p>
            <a:r>
              <a:rPr lang="en-US" dirty="0" smtClean="0"/>
              <a:t>"Health For All' implies the removal of the obstacles to health - that is to say, the elimination of </a:t>
            </a:r>
            <a:r>
              <a:rPr lang="en-US" u="sng" dirty="0" smtClean="0">
                <a:hlinkClick r:id="rId2" tooltip="Malnutrition (page does not exist)"/>
              </a:rPr>
              <a:t>malnutrition</a:t>
            </a:r>
            <a:r>
              <a:rPr lang="en-US" dirty="0" smtClean="0"/>
              <a:t>, ignorance, contaminated </a:t>
            </a:r>
            <a:r>
              <a:rPr lang="en-US" u="sng" dirty="0" smtClean="0">
                <a:hlinkClick r:id="rId3" tooltip="Drinking water (page does not exist)"/>
              </a:rPr>
              <a:t>drinking water</a:t>
            </a:r>
            <a:r>
              <a:rPr lang="en-US" dirty="0" smtClean="0"/>
              <a:t> and unhygienic </a:t>
            </a:r>
            <a:r>
              <a:rPr lang="en-US" u="sng" dirty="0" smtClean="0">
                <a:hlinkClick r:id="rId4" tooltip="Housing (page does not exist)"/>
              </a:rPr>
              <a:t>housing</a:t>
            </a:r>
            <a:r>
              <a:rPr lang="en-US" dirty="0" smtClean="0"/>
              <a:t> - quite as much as it does the solution of purely medical problems such as the lack of </a:t>
            </a:r>
            <a:r>
              <a:rPr lang="en-US" u="sng" dirty="0" smtClean="0">
                <a:hlinkClick r:id="rId5" tooltip="Doctors (page does not exist)"/>
              </a:rPr>
              <a:t>doctors</a:t>
            </a:r>
            <a:r>
              <a:rPr lang="en-US" dirty="0" smtClean="0"/>
              <a:t>, </a:t>
            </a:r>
            <a:r>
              <a:rPr lang="en-US" u="sng" dirty="0" smtClean="0">
                <a:hlinkClick r:id="rId6" tooltip="Hospital (page does not exist)"/>
              </a:rPr>
              <a:t>hospital</a:t>
            </a:r>
            <a:r>
              <a:rPr lang="en-US" dirty="0" smtClean="0"/>
              <a:t> beds, </a:t>
            </a:r>
            <a:r>
              <a:rPr lang="en-US" u="sng" dirty="0" smtClean="0">
                <a:hlinkClick r:id="rId7" tooltip="Drugs (page does not exist)"/>
              </a:rPr>
              <a:t>drugs</a:t>
            </a:r>
            <a:r>
              <a:rPr lang="en-US" dirty="0" smtClean="0"/>
              <a:t> and </a:t>
            </a:r>
            <a:r>
              <a:rPr lang="en-US" u="sng" dirty="0" smtClean="0">
                <a:hlinkClick r:id="rId8" tooltip="Vaccines (page does not exist)"/>
              </a:rPr>
              <a:t>vaccines</a:t>
            </a:r>
            <a:r>
              <a:rPr lang="en-US" u="sng" dirty="0" smtClean="0"/>
              <a:t> (</a:t>
            </a:r>
            <a:r>
              <a:rPr lang="en-US" u="sng" dirty="0" err="1" smtClean="0"/>
              <a:t>Shiel</a:t>
            </a:r>
            <a:r>
              <a:rPr lang="en-US" u="sng" dirty="0" smtClean="0"/>
              <a:t>, ND; WHO, 1998)</a:t>
            </a:r>
            <a:r>
              <a:rPr lang="en-US"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Health For All</a:t>
            </a:r>
            <a:endParaRPr lang="en-US" dirty="0"/>
          </a:p>
        </p:txBody>
      </p:sp>
      <p:sp>
        <p:nvSpPr>
          <p:cNvPr id="3" name="Content Placeholder 2"/>
          <p:cNvSpPr>
            <a:spLocks noGrp="1"/>
          </p:cNvSpPr>
          <p:nvPr>
            <p:ph sz="quarter" idx="1"/>
          </p:nvPr>
        </p:nvSpPr>
        <p:spPr/>
        <p:txBody>
          <a:bodyPr>
            <a:normAutofit/>
          </a:bodyPr>
          <a:lstStyle/>
          <a:p>
            <a:r>
              <a:rPr lang="en-US" dirty="0"/>
              <a:t>"Health For All" depends on continued progress in </a:t>
            </a:r>
            <a:r>
              <a:rPr lang="en-US" u="sng" dirty="0">
                <a:hlinkClick r:id="rId3" tooltip="Medical care (page does not exist)"/>
              </a:rPr>
              <a:t>medical care</a:t>
            </a:r>
            <a:r>
              <a:rPr lang="en-US" dirty="0"/>
              <a:t> and </a:t>
            </a:r>
            <a:r>
              <a:rPr lang="en-US" u="sng" dirty="0">
                <a:hlinkClick r:id="rId4" tooltip="Public health"/>
              </a:rPr>
              <a:t>public health</a:t>
            </a:r>
            <a:r>
              <a:rPr lang="en-US" dirty="0"/>
              <a:t>. </a:t>
            </a:r>
            <a:endParaRPr lang="en-US" dirty="0" smtClean="0"/>
          </a:p>
          <a:p>
            <a:r>
              <a:rPr lang="en-US" dirty="0" smtClean="0"/>
              <a:t>The </a:t>
            </a:r>
            <a:r>
              <a:rPr lang="en-US" dirty="0"/>
              <a:t>health services must be accessible to all through primary </a:t>
            </a:r>
            <a:r>
              <a:rPr lang="en-US" u="sng" dirty="0">
                <a:hlinkClick r:id="rId5" tooltip="Health care (page does not exist)"/>
              </a:rPr>
              <a:t>health care</a:t>
            </a:r>
            <a:r>
              <a:rPr lang="en-US" dirty="0"/>
              <a:t>, in which basic medical help is available in every village, backed up by referral services to more </a:t>
            </a:r>
            <a:r>
              <a:rPr lang="en-US" dirty="0" err="1"/>
              <a:t>specialised</a:t>
            </a:r>
            <a:r>
              <a:rPr lang="en-US" dirty="0"/>
              <a:t> care</a:t>
            </a:r>
            <a:r>
              <a:rPr lang="en-US" dirty="0" smtClean="0"/>
              <a:t>.</a:t>
            </a:r>
          </a:p>
          <a:p>
            <a:r>
              <a:rPr lang="en-US" dirty="0" smtClean="0"/>
              <a:t> </a:t>
            </a:r>
            <a:r>
              <a:rPr lang="en-US" u="sng" dirty="0" err="1">
                <a:hlinkClick r:id="rId6" tooltip="Immunisation"/>
              </a:rPr>
              <a:t>Immunisation</a:t>
            </a:r>
            <a:r>
              <a:rPr lang="en-US" dirty="0"/>
              <a:t> must similarly achieve </a:t>
            </a:r>
            <a:r>
              <a:rPr lang="en-US" u="sng" dirty="0">
                <a:hlinkClick r:id="rId7" tooltip="Universal coverage (page does not exist)"/>
              </a:rPr>
              <a:t>universal coverage</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Health For All</a:t>
            </a:r>
            <a:endParaRPr lang="en-US" dirty="0"/>
          </a:p>
        </p:txBody>
      </p:sp>
      <p:sp>
        <p:nvSpPr>
          <p:cNvPr id="3" name="Content Placeholder 2"/>
          <p:cNvSpPr>
            <a:spLocks noGrp="1"/>
          </p:cNvSpPr>
          <p:nvPr>
            <p:ph sz="quarter" idx="1"/>
          </p:nvPr>
        </p:nvSpPr>
        <p:spPr/>
        <p:txBody>
          <a:bodyPr>
            <a:normAutofit/>
          </a:bodyPr>
          <a:lstStyle/>
          <a:p>
            <a:r>
              <a:rPr lang="en-US" dirty="0"/>
              <a:t>"Health For All" </a:t>
            </a:r>
            <a:r>
              <a:rPr lang="en-US" dirty="0" smtClean="0"/>
              <a:t>(HFA) is </a:t>
            </a:r>
            <a:r>
              <a:rPr lang="en-US" dirty="0"/>
              <a:t>thus a holistic concept calling for efforts in </a:t>
            </a:r>
            <a:r>
              <a:rPr lang="en-US" u="sng" dirty="0">
                <a:hlinkClick r:id="rId2" tooltip="Agriculture (page does not exist)"/>
              </a:rPr>
              <a:t>agriculture</a:t>
            </a:r>
            <a:r>
              <a:rPr lang="en-US" dirty="0"/>
              <a:t>, </a:t>
            </a:r>
            <a:r>
              <a:rPr lang="en-US" u="sng" dirty="0">
                <a:hlinkClick r:id="rId3" tooltip="Industry (page does not exist)"/>
              </a:rPr>
              <a:t>industry</a:t>
            </a:r>
            <a:r>
              <a:rPr lang="en-US" dirty="0"/>
              <a:t>, </a:t>
            </a:r>
            <a:r>
              <a:rPr lang="en-US" u="sng" dirty="0">
                <a:hlinkClick r:id="rId4" tooltip="Education (page does not exist)"/>
              </a:rPr>
              <a:t>education</a:t>
            </a:r>
            <a:r>
              <a:rPr lang="en-US" dirty="0"/>
              <a:t>, </a:t>
            </a:r>
            <a:r>
              <a:rPr lang="en-US" u="sng" dirty="0">
                <a:hlinkClick r:id="rId5" tooltip="Housing (page does not exist)"/>
              </a:rPr>
              <a:t>housing</a:t>
            </a:r>
            <a:r>
              <a:rPr lang="en-US" dirty="0"/>
              <a:t> and </a:t>
            </a:r>
            <a:r>
              <a:rPr lang="en-US" u="sng" dirty="0">
                <a:hlinkClick r:id="rId6" tooltip="Communications (page does not exist)"/>
              </a:rPr>
              <a:t>communications</a:t>
            </a:r>
            <a:r>
              <a:rPr lang="en-US" dirty="0"/>
              <a:t>, just as much as in medicine and public health. </a:t>
            </a:r>
            <a:endParaRPr lang="en-US" dirty="0" smtClean="0"/>
          </a:p>
          <a:p>
            <a:r>
              <a:rPr lang="en-US" dirty="0" smtClean="0"/>
              <a:t>Medical </a:t>
            </a:r>
            <a:r>
              <a:rPr lang="en-US" dirty="0"/>
              <a:t>care alone cannot bring health to hungry people living in hovels. </a:t>
            </a:r>
            <a:endParaRPr lang="en-US" dirty="0" smtClean="0"/>
          </a:p>
          <a:p>
            <a:r>
              <a:rPr lang="en-US" dirty="0" smtClean="0"/>
              <a:t>Health </a:t>
            </a:r>
            <a:r>
              <a:rPr lang="en-US" dirty="0"/>
              <a:t>for such people requires a whole new way of life and fresh opportunities to provide themselves with a higher standard of living.</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Health For All</a:t>
            </a:r>
            <a:endParaRPr lang="en-US" dirty="0"/>
          </a:p>
        </p:txBody>
      </p:sp>
      <p:sp>
        <p:nvSpPr>
          <p:cNvPr id="3" name="Content Placeholder 2"/>
          <p:cNvSpPr>
            <a:spLocks noGrp="1"/>
          </p:cNvSpPr>
          <p:nvPr>
            <p:ph sz="quarter" idx="1"/>
          </p:nvPr>
        </p:nvSpPr>
        <p:spPr/>
        <p:txBody>
          <a:bodyPr/>
          <a:lstStyle/>
          <a:p>
            <a:r>
              <a:rPr lang="en-US" dirty="0" smtClean="0"/>
              <a:t>According to WHO, HFA does not mean an end to disease and disability, or that doctors and nurses will care for everyone.</a:t>
            </a:r>
          </a:p>
          <a:p>
            <a:r>
              <a:rPr lang="en-US" dirty="0" smtClean="0"/>
              <a:t>It means that health begins at home, in schools, and at workplace and that people use better approaches for preventing illness and alleviating unavoidable disease and disability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sz="quarter" idx="1"/>
          </p:nvPr>
        </p:nvSpPr>
        <p:spPr/>
        <p:txBody>
          <a:bodyPr>
            <a:normAutofit/>
          </a:bodyPr>
          <a:lstStyle/>
          <a:p>
            <a:r>
              <a:rPr lang="en-US" dirty="0" smtClean="0"/>
              <a:t>Human life is invaluable and sacred!</a:t>
            </a:r>
          </a:p>
          <a:p>
            <a:r>
              <a:rPr lang="en-US" dirty="0" smtClean="0"/>
              <a:t>A healthy nation is a wealthy nation.</a:t>
            </a:r>
          </a:p>
          <a:p>
            <a:r>
              <a:rPr lang="en-US" dirty="0" smtClean="0"/>
              <a:t>Health care services which deal with human life is too important to trifle with.</a:t>
            </a:r>
          </a:p>
          <a:p>
            <a:r>
              <a:rPr lang="en-US" dirty="0" smtClean="0"/>
              <a:t>The invasion of the hallowed medical professions by quacks portends great danger for health care  and the achievement of Health For All in Nigeria</a:t>
            </a:r>
          </a:p>
          <a:p>
            <a:r>
              <a:rPr lang="en-US" dirty="0" smtClean="0"/>
              <a:t> ( </a:t>
            </a:r>
            <a:r>
              <a:rPr lang="en-US" dirty="0" err="1" smtClean="0"/>
              <a:t>Adesugba</a:t>
            </a:r>
            <a:r>
              <a:rPr lang="en-US" dirty="0" smtClean="0"/>
              <a:t>, 2015). </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Health For All</a:t>
            </a:r>
            <a:endParaRPr lang="en-US" dirty="0"/>
          </a:p>
        </p:txBody>
      </p:sp>
      <p:sp>
        <p:nvSpPr>
          <p:cNvPr id="3" name="Content Placeholder 2"/>
          <p:cNvSpPr>
            <a:spLocks noGrp="1"/>
          </p:cNvSpPr>
          <p:nvPr>
            <p:ph sz="quarter" idx="1"/>
          </p:nvPr>
        </p:nvSpPr>
        <p:spPr/>
        <p:txBody>
          <a:bodyPr/>
          <a:lstStyle/>
          <a:p>
            <a:r>
              <a:rPr lang="en-US" dirty="0" smtClean="0"/>
              <a:t>It means that people recognize that ill health is not inevitable and that they can shape their own lives  and the lives of their families to be free from the  avoidable burdens of disease ( Bassett, 2006; Singh &amp; Singh, 2004).</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Health For All</a:t>
            </a:r>
            <a:endParaRPr lang="en-US" dirty="0"/>
          </a:p>
        </p:txBody>
      </p:sp>
      <p:sp>
        <p:nvSpPr>
          <p:cNvPr id="3" name="Content Placeholder 2"/>
          <p:cNvSpPr>
            <a:spLocks noGrp="1"/>
          </p:cNvSpPr>
          <p:nvPr>
            <p:ph sz="quarter" idx="1"/>
          </p:nvPr>
        </p:nvSpPr>
        <p:spPr/>
        <p:txBody>
          <a:bodyPr/>
          <a:lstStyle/>
          <a:p>
            <a:r>
              <a:rPr lang="en-US" dirty="0" smtClean="0"/>
              <a:t>The adoption of "Health For All" by any government implies a commitment to promote the advancement of all citizens on a broad front of development and a resolution to encourage the individual citizen to achieve a higher quality of life ( Das, 2008).</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a:t>
            </a:r>
            <a:r>
              <a:rPr lang="en-US" b="1" dirty="0" smtClean="0"/>
              <a:t>Of </a:t>
            </a:r>
            <a:r>
              <a:rPr lang="en-US" b="1" dirty="0" smtClean="0"/>
              <a:t>Quackery</a:t>
            </a:r>
            <a:endParaRPr lang="en-US" b="1" dirty="0"/>
          </a:p>
        </p:txBody>
      </p:sp>
      <p:sp>
        <p:nvSpPr>
          <p:cNvPr id="3" name="Content Placeholder 2"/>
          <p:cNvSpPr>
            <a:spLocks noGrp="1"/>
          </p:cNvSpPr>
          <p:nvPr>
            <p:ph sz="quarter" idx="1"/>
          </p:nvPr>
        </p:nvSpPr>
        <p:spPr/>
        <p:txBody>
          <a:bodyPr/>
          <a:lstStyle/>
          <a:p>
            <a:r>
              <a:rPr lang="en-US" dirty="0" smtClean="0"/>
              <a:t>Every profession seems to be battling with quackery.</a:t>
            </a:r>
          </a:p>
          <a:p>
            <a:r>
              <a:rPr lang="en-US" dirty="0" smtClean="0"/>
              <a:t>Quackery in the health professions has been a thorn in the flesh of innocent, unsuspecting, and vulnerable people.</a:t>
            </a:r>
          </a:p>
          <a:p>
            <a:r>
              <a:rPr lang="en-US" dirty="0" smtClean="0"/>
              <a:t>In Nigeria, quackery has been depriving the citizens of their right to life and quality health care</a:t>
            </a:r>
          </a:p>
          <a:p>
            <a:pPr>
              <a:buNone/>
            </a:pPr>
            <a:r>
              <a:rPr lang="en-US" dirty="0" smtClean="0"/>
              <a:t>	 ( </a:t>
            </a:r>
            <a:r>
              <a:rPr lang="en-US" dirty="0" err="1" smtClean="0"/>
              <a:t>Shomoye</a:t>
            </a:r>
            <a:r>
              <a:rPr lang="en-US" dirty="0" smtClean="0"/>
              <a:t>, 2018).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Quackery</a:t>
            </a:r>
            <a:endParaRPr lang="en-US" b="1" dirty="0"/>
          </a:p>
        </p:txBody>
      </p:sp>
      <p:sp>
        <p:nvSpPr>
          <p:cNvPr id="3" name="Content Placeholder 2"/>
          <p:cNvSpPr>
            <a:spLocks noGrp="1"/>
          </p:cNvSpPr>
          <p:nvPr>
            <p:ph sz="quarter" idx="1"/>
          </p:nvPr>
        </p:nvSpPr>
        <p:spPr/>
        <p:txBody>
          <a:bodyPr>
            <a:normAutofit lnSpcReduction="10000"/>
          </a:bodyPr>
          <a:lstStyle/>
          <a:p>
            <a:pPr>
              <a:buNone/>
            </a:pPr>
            <a:endParaRPr lang="en-US" dirty="0"/>
          </a:p>
          <a:p>
            <a:r>
              <a:rPr lang="en-US" dirty="0"/>
              <a:t>The word quackery </a:t>
            </a:r>
            <a:r>
              <a:rPr lang="en-US" dirty="0" smtClean="0"/>
              <a:t>derives </a:t>
            </a:r>
            <a:r>
              <a:rPr lang="en-US" dirty="0"/>
              <a:t>from the word quacksalver (someone who boasts about his salves</a:t>
            </a:r>
            <a:r>
              <a:rPr lang="en-US" dirty="0" smtClean="0"/>
              <a:t>). “Quack </a:t>
            </a:r>
            <a:r>
              <a:rPr lang="en-US" dirty="0"/>
              <a:t>is seen as a </a:t>
            </a:r>
            <a:r>
              <a:rPr lang="en-US" dirty="0" smtClean="0"/>
              <a:t>pretender, </a:t>
            </a:r>
            <a:r>
              <a:rPr lang="en-US" dirty="0"/>
              <a:t>a fraud, a charlatan who is not well versed in medical science but pretends </a:t>
            </a:r>
            <a:r>
              <a:rPr lang="en-US" dirty="0" smtClean="0"/>
              <a:t>so. </a:t>
            </a:r>
          </a:p>
          <a:p>
            <a:r>
              <a:rPr lang="en-US" dirty="0" smtClean="0"/>
              <a:t>The </a:t>
            </a:r>
            <a:r>
              <a:rPr lang="en-US" dirty="0"/>
              <a:t>Supreme </a:t>
            </a:r>
            <a:r>
              <a:rPr lang="en-US" dirty="0" smtClean="0"/>
              <a:t>Court of India </a:t>
            </a:r>
            <a:r>
              <a:rPr lang="en-US" dirty="0"/>
              <a:t>defines quack as </a:t>
            </a:r>
            <a:r>
              <a:rPr lang="en-US" dirty="0" smtClean="0"/>
              <a:t>a “person </a:t>
            </a:r>
            <a:r>
              <a:rPr lang="en-US" dirty="0"/>
              <a:t>who does not have knowledge of a particular system of medicine but practices in that system</a:t>
            </a:r>
            <a:r>
              <a:rPr lang="en-US" dirty="0" smtClean="0"/>
              <a:t>‘‘(Das, 2008)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a:t>
            </a:r>
            <a:r>
              <a:rPr lang="en-US" b="1" dirty="0" smtClean="0"/>
              <a:t>Of </a:t>
            </a:r>
            <a:r>
              <a:rPr lang="en-US" b="1" dirty="0" smtClean="0"/>
              <a:t>Quackery</a:t>
            </a:r>
            <a:endParaRPr lang="en-US" b="1" dirty="0"/>
          </a:p>
        </p:txBody>
      </p:sp>
      <p:sp>
        <p:nvSpPr>
          <p:cNvPr id="3" name="Content Placeholder 2"/>
          <p:cNvSpPr>
            <a:spLocks noGrp="1"/>
          </p:cNvSpPr>
          <p:nvPr>
            <p:ph sz="quarter" idx="1"/>
          </p:nvPr>
        </p:nvSpPr>
        <p:spPr/>
        <p:txBody>
          <a:bodyPr>
            <a:normAutofit/>
          </a:bodyPr>
          <a:lstStyle/>
          <a:p>
            <a:r>
              <a:rPr lang="en-US" dirty="0" smtClean="0"/>
              <a:t>Quackery is a method  of advertising or selling that uses false claims to lure  people into buying products that are worthless or even harmful.</a:t>
            </a:r>
          </a:p>
          <a:p>
            <a:r>
              <a:rPr lang="en-US" dirty="0" smtClean="0"/>
              <a:t>Quackery is also defined as the promotion of unsubstantiated methods that lack a scientifically plausible rationale ( </a:t>
            </a:r>
            <a:r>
              <a:rPr lang="en-US" dirty="0" err="1" smtClean="0"/>
              <a:t>Barret</a:t>
            </a:r>
            <a:r>
              <a:rPr lang="en-US" dirty="0" smtClean="0"/>
              <a:t> &amp; Jarvis, 2001).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a:t>
            </a:r>
            <a:r>
              <a:rPr lang="en-US" b="1" dirty="0" smtClean="0"/>
              <a:t>Of </a:t>
            </a:r>
            <a:r>
              <a:rPr lang="en-US" b="1" dirty="0" smtClean="0"/>
              <a:t>Quackery</a:t>
            </a:r>
            <a:endParaRPr lang="en-US" b="1" dirty="0"/>
          </a:p>
        </p:txBody>
      </p:sp>
      <p:sp>
        <p:nvSpPr>
          <p:cNvPr id="3" name="Content Placeholder 2"/>
          <p:cNvSpPr>
            <a:spLocks noGrp="1"/>
          </p:cNvSpPr>
          <p:nvPr>
            <p:ph sz="quarter" idx="1"/>
          </p:nvPr>
        </p:nvSpPr>
        <p:spPr/>
        <p:txBody>
          <a:bodyPr/>
          <a:lstStyle/>
          <a:p>
            <a:r>
              <a:rPr lang="en-US" dirty="0" smtClean="0"/>
              <a:t>Quacks include those who have not received formally recognized training but may have informal training through seminars, workshops and apprenticeship.</a:t>
            </a:r>
          </a:p>
          <a:p>
            <a:r>
              <a:rPr lang="en-US" dirty="0" smtClean="0"/>
              <a:t> They are not registered with any government regulatory body and operate outside of the purview of regulation.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a:t>
            </a:r>
            <a:r>
              <a:rPr lang="en-US" b="1" dirty="0" smtClean="0"/>
              <a:t>Of </a:t>
            </a:r>
            <a:r>
              <a:rPr lang="en-US" b="1" dirty="0" smtClean="0"/>
              <a:t>Quackery</a:t>
            </a:r>
            <a:endParaRPr lang="en-US" b="1" dirty="0"/>
          </a:p>
        </p:txBody>
      </p:sp>
      <p:sp>
        <p:nvSpPr>
          <p:cNvPr id="3" name="Content Placeholder 2"/>
          <p:cNvSpPr>
            <a:spLocks noGrp="1"/>
          </p:cNvSpPr>
          <p:nvPr>
            <p:ph sz="quarter" idx="1"/>
          </p:nvPr>
        </p:nvSpPr>
        <p:spPr/>
        <p:txBody>
          <a:bodyPr>
            <a:normAutofit/>
          </a:bodyPr>
          <a:lstStyle/>
          <a:p>
            <a:r>
              <a:rPr lang="en-US" dirty="0" smtClean="0"/>
              <a:t>Simply put, a quack is an untrained person who pretends professionally or publicly to have knowledge or skill he or she does not possess in a particular field.</a:t>
            </a:r>
          </a:p>
          <a:p>
            <a:r>
              <a:rPr lang="en-US" dirty="0" smtClean="0"/>
              <a:t>Quacks may include medical doctors doing jobs they were not trained for and other hospital staff that act as medical doctors.</a:t>
            </a:r>
          </a:p>
          <a:p>
            <a:endParaRPr lang="en-US" dirty="0" smtClean="0"/>
          </a:p>
          <a:p>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ihuoma\Desktop\Quackery &amp; Health\70105355.jpg"/>
          <p:cNvPicPr>
            <a:picLocks noGrp="1" noChangeAspect="1" noChangeArrowheads="1"/>
          </p:cNvPicPr>
          <p:nvPr>
            <p:ph sz="quarter" idx="1"/>
          </p:nvPr>
        </p:nvPicPr>
        <p:blipFill>
          <a:blip r:embed="rId2"/>
          <a:srcRect/>
          <a:stretch>
            <a:fillRect/>
          </a:stretch>
        </p:blipFill>
        <p:spPr bwMode="auto">
          <a:xfrm>
            <a:off x="2438400" y="838200"/>
            <a:ext cx="3200400" cy="549687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 Of Quackery</a:t>
            </a:r>
            <a:endParaRPr lang="en-US" b="1" dirty="0"/>
          </a:p>
        </p:txBody>
      </p:sp>
      <p:sp>
        <p:nvSpPr>
          <p:cNvPr id="3" name="Content Placeholder 2"/>
          <p:cNvSpPr>
            <a:spLocks noGrp="1"/>
          </p:cNvSpPr>
          <p:nvPr>
            <p:ph sz="quarter" idx="1"/>
          </p:nvPr>
        </p:nvSpPr>
        <p:spPr/>
        <p:txBody>
          <a:bodyPr>
            <a:normAutofit/>
          </a:bodyPr>
          <a:lstStyle/>
          <a:p>
            <a:r>
              <a:rPr lang="en-US" dirty="0" smtClean="0"/>
              <a:t>Quackery connotes establishing or running a healthcare facility without the prerequisite qualification or operating beyond the scope  of one’s specialization or expertise.</a:t>
            </a:r>
          </a:p>
          <a:p>
            <a:r>
              <a:rPr lang="en-US" dirty="0" smtClean="0"/>
              <a:t>The menace of quackery has created a huge danger to the health care system and achieving health for all (</a:t>
            </a:r>
            <a:r>
              <a:rPr lang="en-US" dirty="0" err="1" smtClean="0"/>
              <a:t>Shomoye</a:t>
            </a:r>
            <a:r>
              <a:rPr lang="en-US" dirty="0" smtClean="0"/>
              <a:t>, 2018).</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Incidence Of Quackery In Nigeria’s Health Sector</a:t>
            </a:r>
            <a:endParaRPr lang="en-US" b="1" dirty="0"/>
          </a:p>
        </p:txBody>
      </p:sp>
      <p:sp>
        <p:nvSpPr>
          <p:cNvPr id="3" name="Content Placeholder 2"/>
          <p:cNvSpPr>
            <a:spLocks noGrp="1"/>
          </p:cNvSpPr>
          <p:nvPr>
            <p:ph sz="quarter" idx="1"/>
          </p:nvPr>
        </p:nvSpPr>
        <p:spPr/>
        <p:txBody>
          <a:bodyPr>
            <a:normAutofit/>
          </a:bodyPr>
          <a:lstStyle/>
          <a:p>
            <a:pPr>
              <a:buNone/>
            </a:pPr>
            <a:r>
              <a:rPr lang="en-US" dirty="0" smtClean="0"/>
              <a:t>	In a survey carried out in Nigeria in 2014, it was found that more than 50 percent of the population had received 'treatment' from the quacks at one time or another for very serious diseases such as </a:t>
            </a:r>
            <a:r>
              <a:rPr lang="en-US" dirty="0" smtClean="0"/>
              <a:t>terminal and/ or</a:t>
            </a:r>
            <a:r>
              <a:rPr lang="en-US" dirty="0" smtClean="0"/>
              <a:t> chronic ailments like cancers, Diabetes </a:t>
            </a:r>
            <a:r>
              <a:rPr lang="en-US" dirty="0" smtClean="0"/>
              <a:t>Mellitus, </a:t>
            </a:r>
            <a:r>
              <a:rPr lang="en-US" dirty="0" smtClean="0"/>
              <a:t>typhoid </a:t>
            </a:r>
            <a:r>
              <a:rPr lang="en-US" dirty="0" smtClean="0"/>
              <a:t>and malaria </a:t>
            </a:r>
            <a:endParaRPr lang="en-US" dirty="0" smtClean="0"/>
          </a:p>
          <a:p>
            <a:pPr>
              <a:buNone/>
            </a:pPr>
            <a:r>
              <a:rPr lang="en-US" dirty="0" smtClean="0"/>
              <a:t>	</a:t>
            </a:r>
            <a:r>
              <a:rPr lang="en-US" dirty="0" smtClean="0"/>
              <a:t>( </a:t>
            </a:r>
            <a:r>
              <a:rPr lang="en-US" dirty="0" err="1" smtClean="0"/>
              <a:t>Ayadomola</a:t>
            </a:r>
            <a:r>
              <a:rPr lang="en-US" dirty="0" smtClean="0"/>
              <a:t> &amp; </a:t>
            </a:r>
            <a:r>
              <a:rPr lang="en-US" dirty="0" err="1" smtClean="0"/>
              <a:t>Adebowale</a:t>
            </a:r>
            <a:r>
              <a:rPr lang="en-US" dirty="0" smtClean="0"/>
              <a:t>; 2019).</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r>
              <a:rPr lang="en-US" dirty="0" smtClean="0"/>
              <a:t>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2015, the incidence of a fake medical doctor in the employ of FMOH, Abuja for nine (9) years and who rose to the position of NMA Chairman of the MOH chapter before he was caught raised concerns over the seeming invasion of the medical profession by quacks ( </a:t>
            </a:r>
            <a:r>
              <a:rPr lang="en-US" dirty="0" err="1" smtClean="0"/>
              <a:t>Adesugba</a:t>
            </a:r>
            <a:r>
              <a:rPr lang="en-US" dirty="0" smtClean="0"/>
              <a:t>, 2015).</a:t>
            </a:r>
          </a:p>
          <a:p>
            <a:r>
              <a:rPr lang="en-US" smtClean="0"/>
              <a:t> According to the </a:t>
            </a:r>
            <a:r>
              <a:rPr lang="en-US" dirty="0" smtClean="0"/>
              <a:t>NMCN Registrar “One of the greatest problems facing the healthcare delivery is dispensing of fake and counterfeit drugs as well as quackery among health practitioners.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t>Poverty: </a:t>
            </a:r>
          </a:p>
          <a:p>
            <a:r>
              <a:rPr lang="en-US" dirty="0" smtClean="0"/>
              <a:t>High level of poverty is a driving force in quack patronage because of scarce or limited resources.</a:t>
            </a:r>
          </a:p>
          <a:p>
            <a:r>
              <a:rPr lang="en-US" dirty="0" smtClean="0"/>
              <a:t>Most Nigerians especially in the rural areas cannot afford the cost for quality medical care</a:t>
            </a:r>
          </a:p>
          <a:p>
            <a:r>
              <a:rPr lang="en-US" dirty="0" smtClean="0"/>
              <a:t>Even when aware of the substandard care, they risk patronizing the quacks because of scarce or limited resources and desperation for medical attention </a:t>
            </a:r>
          </a:p>
          <a:p>
            <a:r>
              <a:rPr lang="en-US" dirty="0" smtClean="0"/>
              <a:t>(</a:t>
            </a:r>
            <a:r>
              <a:rPr lang="en-US" dirty="0" err="1" smtClean="0"/>
              <a:t>Shomoye</a:t>
            </a:r>
            <a:r>
              <a:rPr lang="en-US" dirty="0" smtClean="0"/>
              <a:t>, 2018).</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pPr>
              <a:buNone/>
            </a:pPr>
            <a:r>
              <a:rPr lang="en-US" b="1" i="1" dirty="0" smtClean="0"/>
              <a:t>Poverty </a:t>
            </a:r>
            <a:r>
              <a:rPr lang="en-US" b="1" i="1" dirty="0" err="1" smtClean="0"/>
              <a:t>contd</a:t>
            </a:r>
            <a:r>
              <a:rPr lang="en-US" b="1" i="1" dirty="0" smtClean="0"/>
              <a:t>;</a:t>
            </a:r>
          </a:p>
          <a:p>
            <a:r>
              <a:rPr lang="en-US" dirty="0" smtClean="0"/>
              <a:t>In the face of challenges/ complications arising from quackery, the victims are deterred from reporting to appropriate authorities for poverty sake.</a:t>
            </a:r>
          </a:p>
          <a:p>
            <a:r>
              <a:rPr lang="en-US" dirty="0" smtClean="0"/>
              <a:t>Many victims lack the income to pursue the case in the Nigeria’s byzantine legal system.</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pPr>
              <a:buNone/>
            </a:pPr>
            <a:r>
              <a:rPr lang="en-US" b="1" i="1" dirty="0" smtClean="0"/>
              <a:t>S</a:t>
            </a:r>
            <a:r>
              <a:rPr lang="en-US" b="1" i="1" dirty="0" smtClean="0"/>
              <a:t>luggish </a:t>
            </a:r>
            <a:r>
              <a:rPr lang="en-US" b="1" i="1" dirty="0" smtClean="0"/>
              <a:t>judicial system:</a:t>
            </a:r>
          </a:p>
          <a:p>
            <a:r>
              <a:rPr lang="en-US" dirty="0" smtClean="0"/>
              <a:t>The sluggish and administratively challenged judicial system in Nigeria represents a significant institutional barrier.</a:t>
            </a:r>
          </a:p>
          <a:p>
            <a:r>
              <a:rPr lang="en-US" dirty="0" smtClean="0"/>
              <a:t>The situation makes it very hard for NMCN, MDCN and other regulatory bodies to prosecute identified quacks ( </a:t>
            </a:r>
            <a:r>
              <a:rPr lang="en-US" dirty="0" err="1" smtClean="0"/>
              <a:t>Ogunje</a:t>
            </a:r>
            <a:r>
              <a:rPr lang="en-US" dirty="0" smtClean="0"/>
              <a:t>, 2018).</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pPr>
              <a:buNone/>
            </a:pPr>
            <a:r>
              <a:rPr lang="en-US" b="1" i="1" dirty="0" smtClean="0"/>
              <a:t>Doctor- Patient Ratio </a:t>
            </a:r>
            <a:r>
              <a:rPr lang="en-US" dirty="0" smtClean="0"/>
              <a:t>(other health professionals inclusive) – A wide gap.</a:t>
            </a:r>
          </a:p>
          <a:p>
            <a:r>
              <a:rPr lang="en-US" dirty="0" smtClean="0"/>
              <a:t>According to MDCN and NMA, the doctor to patient ratio in Nigeria is 1:6300 which negatively impacts the quality of healthcare, oversight of medical facilities and creates an enabling environment for quacks to flourish ( </a:t>
            </a:r>
            <a:r>
              <a:rPr lang="en-US" dirty="0" err="1" smtClean="0"/>
              <a:t>Shomoye</a:t>
            </a:r>
            <a:r>
              <a:rPr lang="en-US" dirty="0" smtClean="0"/>
              <a:t>, 2018).</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t>Poor license strategy:</a:t>
            </a:r>
          </a:p>
          <a:p>
            <a:r>
              <a:rPr lang="en-US" dirty="0" smtClean="0"/>
              <a:t>Some regulatory councils have not been updating their registry because some of their officials have been embezzling and stealing membership fees.</a:t>
            </a:r>
          </a:p>
          <a:p>
            <a:r>
              <a:rPr lang="en-US" dirty="0" smtClean="0"/>
              <a:t>The inevitable consequence of this larceny is that quacks are able to hide in plain sight masquerading as their bona fide, and  credentialed counterparts ( Sahara Reporters, 2016).</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r>
              <a:rPr lang="en-US" dirty="0" smtClean="0"/>
              <a:t>There is a very urgent need for regulatory bodies  to update and digitalize their registry.</a:t>
            </a:r>
          </a:p>
          <a:p>
            <a:r>
              <a:rPr lang="en-US" dirty="0" smtClean="0"/>
              <a:t>They should make this valuable information an “open data” so that the entire Nigerian public can make data-driven decisions related to their health </a:t>
            </a:r>
            <a:endParaRPr lang="en-US" dirty="0" smtClean="0"/>
          </a:p>
          <a:p>
            <a:pPr>
              <a:buNone/>
            </a:pPr>
            <a:r>
              <a:rPr lang="en-US" dirty="0" smtClean="0"/>
              <a:t>	</a:t>
            </a:r>
            <a:r>
              <a:rPr lang="en-US" dirty="0" smtClean="0"/>
              <a:t>( </a:t>
            </a:r>
            <a:r>
              <a:rPr lang="en-US" dirty="0" smtClean="0"/>
              <a:t>Sahara Reporters, 2016).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pPr>
              <a:buNone/>
            </a:pPr>
            <a:r>
              <a:rPr lang="en-US" b="1" i="1" dirty="0" smtClean="0"/>
              <a:t>Brain drain:</a:t>
            </a:r>
          </a:p>
          <a:p>
            <a:r>
              <a:rPr lang="en-US" dirty="0" smtClean="0"/>
              <a:t>It is also pathetic that brain drain of qualified medical personnel in Nigeria is taking its toll on the country as well as the health of the citizenry and hence created a gap for quacks to operate with impunity ( </a:t>
            </a:r>
            <a:r>
              <a:rPr lang="en-US" dirty="0" err="1" smtClean="0"/>
              <a:t>Shomoye</a:t>
            </a:r>
            <a:r>
              <a:rPr lang="en-US" dirty="0" smtClean="0"/>
              <a:t>, 2018).</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Factors Responsible For Quackery In Nigerian Health System</a:t>
            </a:r>
            <a:endParaRPr lang="en-US" sz="3600" b="1" dirty="0"/>
          </a:p>
        </p:txBody>
      </p:sp>
      <p:sp>
        <p:nvSpPr>
          <p:cNvPr id="3" name="Content Placeholder 2"/>
          <p:cNvSpPr>
            <a:spLocks noGrp="1"/>
          </p:cNvSpPr>
          <p:nvPr>
            <p:ph sz="quarter" idx="1"/>
          </p:nvPr>
        </p:nvSpPr>
        <p:spPr/>
        <p:txBody>
          <a:bodyPr/>
          <a:lstStyle/>
          <a:p>
            <a:pPr>
              <a:buNone/>
            </a:pPr>
            <a:r>
              <a:rPr lang="en-US" b="1" i="1" dirty="0" smtClean="0"/>
              <a:t>Fear of Surgery:</a:t>
            </a:r>
          </a:p>
          <a:p>
            <a:r>
              <a:rPr lang="en-US" dirty="0" smtClean="0"/>
              <a:t>Many Nigerians fear surgery.</a:t>
            </a:r>
          </a:p>
          <a:p>
            <a:r>
              <a:rPr lang="en-US" dirty="0" smtClean="0"/>
              <a:t> Because of this fear and being used to the native doctors, they fall into the hands of those who promise to cure hernias, appendicitis, fibroid and so on without holding a knife.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762000"/>
          </a:xfrm>
        </p:spPr>
        <p:txBody>
          <a:bodyPr>
            <a:normAutofit fontScale="90000"/>
          </a:bodyPr>
          <a:lstStyle/>
          <a:p>
            <a:r>
              <a:rPr lang="en-US" b="1" dirty="0" smtClean="0"/>
              <a:t>Factors Responsible For Quackery In </a:t>
            </a:r>
            <a:r>
              <a:rPr lang="en-US" b="1" dirty="0" smtClean="0"/>
              <a:t>Nigeria’s </a:t>
            </a:r>
            <a:r>
              <a:rPr lang="en-US" b="1" dirty="0" smtClean="0"/>
              <a:t>Health System</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t>Treatment  cost: </a:t>
            </a:r>
          </a:p>
          <a:p>
            <a:r>
              <a:rPr lang="en-US" dirty="0" smtClean="0"/>
              <a:t>There </a:t>
            </a:r>
            <a:r>
              <a:rPr lang="en-US" dirty="0" smtClean="0"/>
              <a:t>are some people who simply cannot afford conventional treatment, and so, seek out a cheaper </a:t>
            </a:r>
            <a:r>
              <a:rPr lang="en-US" dirty="0" smtClean="0"/>
              <a:t>alternative.</a:t>
            </a:r>
            <a:endParaRPr lang="en-US" dirty="0" smtClean="0"/>
          </a:p>
          <a:p>
            <a:r>
              <a:rPr lang="en-US" dirty="0" smtClean="0"/>
              <a:t>The quacks are said to be more accessible and in a society with visible poverty, the ‘consultancy fees’ of the quacks are said to be relatively more affordable.</a:t>
            </a:r>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t>Distance to health facility/ Transportation cost:</a:t>
            </a:r>
          </a:p>
          <a:p>
            <a:r>
              <a:rPr lang="en-US" dirty="0" smtClean="0"/>
              <a:t>Nonconventional practitioners are often situated within a locality. </a:t>
            </a:r>
          </a:p>
          <a:p>
            <a:r>
              <a:rPr lang="en-US" dirty="0" smtClean="0"/>
              <a:t>Getting to their location is often at little or no cost.</a:t>
            </a:r>
          </a:p>
          <a:p>
            <a:r>
              <a:rPr lang="en-US" dirty="0" smtClean="0"/>
              <a:t> This is compounded by reduced access to healthcare facilities.</a:t>
            </a:r>
          </a:p>
          <a:p>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endParaRPr lang="en-US" dirty="0"/>
          </a:p>
        </p:txBody>
      </p:sp>
      <p:pic>
        <p:nvPicPr>
          <p:cNvPr id="51203" name="Picture 3" descr="C:\Users\ihuoma\Desktop\Quackery &amp; Health\MedicalQuackeryImages\f0rk9kqTURBXy9jYjg0ZWNkZGFjNTdkOGMzMmE2M2EyNjFiOTFhNDhmOS5qcGVnkpUDAA3NAoDNAWiTBc0DFM0BvIGhMAE.jpg"/>
          <p:cNvPicPr>
            <a:picLocks noChangeAspect="1" noChangeArrowheads="1"/>
          </p:cNvPicPr>
          <p:nvPr/>
        </p:nvPicPr>
        <p:blipFill>
          <a:blip r:embed="rId2"/>
          <a:srcRect/>
          <a:stretch>
            <a:fillRect/>
          </a:stretch>
        </p:blipFill>
        <p:spPr bwMode="auto">
          <a:xfrm>
            <a:off x="762000" y="1676400"/>
            <a:ext cx="7848600" cy="4419702"/>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a:bodyPr>
          <a:lstStyle/>
          <a:p>
            <a:pPr>
              <a:buNone/>
            </a:pPr>
            <a:r>
              <a:rPr lang="en-US" b="1" i="1" dirty="0" smtClean="0"/>
              <a:t>Poor  health facilities and underfunding, plus poor remuneration of health care professionals:</a:t>
            </a:r>
          </a:p>
          <a:p>
            <a:r>
              <a:rPr lang="en-US" dirty="0" smtClean="0"/>
              <a:t>Continuous under-funding of the health sector, poor facilities in Nigerian hospitals and poor remuneration of health professionals by government  has also contributed to poorly trained medical officers opening clinics to practice quackery.</a:t>
            </a:r>
          </a:p>
          <a:p>
            <a:endParaRPr lang="en-US" dirty="0" smtClean="0"/>
          </a:p>
          <a:p>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lnSpcReduction="10000"/>
          </a:bodyPr>
          <a:lstStyle/>
          <a:p>
            <a:pPr>
              <a:buNone/>
            </a:pPr>
            <a:r>
              <a:rPr lang="en-US" b="1" i="1" dirty="0" smtClean="0"/>
              <a:t>Desperation: </a:t>
            </a:r>
          </a:p>
          <a:p>
            <a:pPr>
              <a:buNone/>
            </a:pPr>
            <a:r>
              <a:rPr lang="en-US" dirty="0" smtClean="0"/>
              <a:t>People </a:t>
            </a:r>
            <a:r>
              <a:rPr lang="en-US" dirty="0" smtClean="0"/>
              <a:t>with serious or terminal disease, or who have been told by their practitioner that their condition is “untreatable”, may out of desperation submit  to any alternative treatment, disregarding the lack of scientific proof for its effectiveness, or even the existence of evidence that the method is ineffective or even dangerous.</a:t>
            </a:r>
          </a:p>
          <a:p>
            <a:r>
              <a:rPr lang="en-US" dirty="0" smtClean="0"/>
              <a:t> Despair may be exacerbated by lack of palliative non-curative-end-of-life care.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a:bodyPr>
          <a:lstStyle/>
          <a:p>
            <a:r>
              <a:rPr lang="en-US" dirty="0" smtClean="0"/>
              <a:t>Any one: the intelligent, well-educated, and well adjusted can fall prey to desperation for cure.</a:t>
            </a:r>
          </a:p>
          <a:p>
            <a:r>
              <a:rPr lang="en-US" dirty="0" smtClean="0"/>
              <a:t>The need to believe in a therapeutic miracle, when medical science is or seems to be failing, can be</a:t>
            </a:r>
          </a:p>
          <a:p>
            <a:pPr>
              <a:buNone/>
            </a:pPr>
            <a:r>
              <a:rPr lang="en-US" dirty="0" smtClean="0"/>
              <a:t>	strong that it drives one's intelligence into twisting the facts to fit emotional necessity.</a:t>
            </a:r>
          </a:p>
          <a:p>
            <a:r>
              <a:rPr lang="en-US" dirty="0" smtClean="0"/>
              <a:t>Under such conditions, arguments can be maintained</a:t>
            </a:r>
          </a:p>
          <a:p>
            <a:pPr>
              <a:buNone/>
            </a:pPr>
            <a:r>
              <a:rPr lang="en-US" dirty="0" smtClean="0"/>
              <a:t>	without too much offense to reason(Bernard, 1965).</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pPr>
              <a:buNone/>
            </a:pPr>
            <a:r>
              <a:rPr lang="en-US" b="1" i="1" dirty="0" smtClean="0"/>
              <a:t>Craze for paper qualification:</a:t>
            </a:r>
          </a:p>
          <a:p>
            <a:r>
              <a:rPr lang="en-US" dirty="0" smtClean="0"/>
              <a:t>Our educational system is battling with compromised standards.</a:t>
            </a:r>
          </a:p>
          <a:p>
            <a:r>
              <a:rPr lang="en-US" dirty="0" smtClean="0"/>
              <a:t>People are no longer prepared by education for jobs but for certificates.</a:t>
            </a:r>
          </a:p>
          <a:p>
            <a:r>
              <a:rPr lang="en-US" dirty="0" smtClean="0"/>
              <a:t>Certificate no longer guarantees acquisition of skill, knowledge, competency and/ or proficiency</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6448"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lstStyle/>
          <a:p>
            <a:pPr>
              <a:buNone/>
            </a:pPr>
            <a:r>
              <a:rPr lang="en-US" b="1" i="1" dirty="0" smtClean="0"/>
              <a:t>Ignorance:</a:t>
            </a:r>
          </a:p>
          <a:p>
            <a:r>
              <a:rPr lang="en-US" dirty="0" smtClean="0"/>
              <a:t>Those who perpetuate quackery may do so to take advantage of ignorance about conventional medical treatments versus alternative treatments, or may themselves be ignorant regarding their own claims. </a:t>
            </a:r>
          </a:p>
          <a:p>
            <a:r>
              <a:rPr lang="en-US" dirty="0" smtClean="0"/>
              <a:t>Mainstream medicine has produced many remarkable advances, so people may tend also to believe groundless claims ( </a:t>
            </a:r>
            <a:r>
              <a:rPr lang="en-US" dirty="0" err="1" smtClean="0"/>
              <a:t>Yahaya</a:t>
            </a:r>
            <a:r>
              <a:rPr lang="en-US" dirty="0" smtClean="0"/>
              <a:t>, 2019).</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p:spPr>
        <p:txBody>
          <a:bodyPr>
            <a:normAutofit fontScale="90000"/>
          </a:bodyPr>
          <a:lstStyle/>
          <a:p>
            <a:r>
              <a:rPr lang="en-US" b="1" dirty="0" smtClean="0"/>
              <a:t>Factors Responsible For Quackery In Nigerian Health System</a:t>
            </a:r>
            <a:endParaRPr lang="en-US" b="1" dirty="0"/>
          </a:p>
        </p:txBody>
      </p:sp>
      <p:sp>
        <p:nvSpPr>
          <p:cNvPr id="3" name="Content Placeholder 2"/>
          <p:cNvSpPr>
            <a:spLocks noGrp="1"/>
          </p:cNvSpPr>
          <p:nvPr>
            <p:ph sz="quarter" idx="1"/>
          </p:nvPr>
        </p:nvSpPr>
        <p:spPr/>
        <p:txBody>
          <a:bodyPr>
            <a:normAutofit/>
          </a:bodyPr>
          <a:lstStyle/>
          <a:p>
            <a:r>
              <a:rPr lang="en-US" dirty="0" smtClean="0"/>
              <a:t>Industrial disputes in the health sector</a:t>
            </a:r>
          </a:p>
          <a:p>
            <a:r>
              <a:rPr lang="en-US" dirty="0" smtClean="0"/>
              <a:t>Unemployment </a:t>
            </a:r>
          </a:p>
          <a:p>
            <a:r>
              <a:rPr lang="en-US" dirty="0" smtClean="0"/>
              <a:t>Fraud</a:t>
            </a:r>
          </a:p>
          <a:p>
            <a:r>
              <a:rPr lang="en-US" dirty="0" smtClean="0"/>
              <a:t>Pride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b="1" dirty="0"/>
          </a:p>
        </p:txBody>
      </p:sp>
      <p:sp>
        <p:nvSpPr>
          <p:cNvPr id="3" name="Content Placeholder 2"/>
          <p:cNvSpPr>
            <a:spLocks noGrp="1"/>
          </p:cNvSpPr>
          <p:nvPr>
            <p:ph sz="quarter" idx="1"/>
          </p:nvPr>
        </p:nvSpPr>
        <p:spPr/>
        <p:txBody>
          <a:bodyPr>
            <a:normAutofit/>
          </a:bodyPr>
          <a:lstStyle/>
          <a:p>
            <a:pPr>
              <a:buNone/>
            </a:pPr>
            <a:r>
              <a:rPr lang="en-US" sz="3200" b="1" dirty="0" smtClean="0"/>
              <a:t>Fake and Counterfeit Drugs</a:t>
            </a:r>
            <a:r>
              <a:rPr lang="en-US" sz="2000" dirty="0" smtClean="0"/>
              <a:t>:</a:t>
            </a:r>
          </a:p>
          <a:p>
            <a:r>
              <a:rPr lang="en-US" dirty="0" smtClean="0"/>
              <a:t>The WHO defines fake and counterfeit medicine as one, which is deliberately and fraudulently mislabeled with respect to identity and/or source. </a:t>
            </a:r>
          </a:p>
          <a:p>
            <a:pPr>
              <a:buFont typeface="Wingdings" pitchFamily="2" charset="2"/>
              <a:buChar char="q"/>
            </a:pPr>
            <a:r>
              <a:rPr lang="en-US" dirty="0" smtClean="0"/>
              <a:t>NAFDAC has identified various forms of </a:t>
            </a:r>
          </a:p>
          <a:p>
            <a:pPr>
              <a:buNone/>
            </a:pPr>
            <a:r>
              <a:rPr lang="en-US" dirty="0" smtClean="0"/>
              <a:t>	fake/counterfeit drugs in Nigeria, which include:</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a:t>
            </a:r>
            <a:r>
              <a:rPr lang="en-US" b="1" dirty="0" smtClean="0"/>
              <a:t>Quackery</a:t>
            </a:r>
            <a:endParaRPr lang="en-US" b="1" dirty="0"/>
          </a:p>
        </p:txBody>
      </p:sp>
      <p:sp>
        <p:nvSpPr>
          <p:cNvPr id="3" name="Content Placeholder 2"/>
          <p:cNvSpPr>
            <a:spLocks noGrp="1"/>
          </p:cNvSpPr>
          <p:nvPr>
            <p:ph sz="quarter" idx="1"/>
          </p:nvPr>
        </p:nvSpPr>
        <p:spPr/>
        <p:txBody>
          <a:bodyPr>
            <a:normAutofit/>
          </a:bodyPr>
          <a:lstStyle/>
          <a:p>
            <a:r>
              <a:rPr lang="en-US" dirty="0" smtClean="0"/>
              <a:t>  </a:t>
            </a:r>
            <a:r>
              <a:rPr lang="en-US" b="1" i="1" dirty="0" smtClean="0"/>
              <a:t>Drugs with no active ingredient(s</a:t>
            </a:r>
            <a:r>
              <a:rPr lang="en-US" dirty="0" smtClean="0"/>
              <a:t>) e.g. having only lactose or even chalk in capsules and tablets, e.g. olive oil in </a:t>
            </a:r>
            <a:r>
              <a:rPr lang="en-US" dirty="0" err="1" smtClean="0"/>
              <a:t>Supradyn</a:t>
            </a:r>
            <a:r>
              <a:rPr lang="en-US" dirty="0" smtClean="0"/>
              <a:t> capsules. </a:t>
            </a:r>
          </a:p>
          <a:p>
            <a:r>
              <a:rPr lang="en-US" b="1" i="1" dirty="0" smtClean="0"/>
              <a:t> Drugs with insufficient active ingredients </a:t>
            </a:r>
            <a:r>
              <a:rPr lang="en-US" dirty="0" smtClean="0"/>
              <a:t>e.g. 41mg </a:t>
            </a:r>
            <a:r>
              <a:rPr lang="en-US" dirty="0" err="1" smtClean="0"/>
              <a:t>Chloroquine</a:t>
            </a:r>
            <a:r>
              <a:rPr lang="en-US" dirty="0" smtClean="0"/>
              <a:t> instead of 200mg ,50mg </a:t>
            </a:r>
            <a:r>
              <a:rPr lang="en-US" dirty="0" err="1" smtClean="0"/>
              <a:t>Ampicillin</a:t>
            </a:r>
            <a:r>
              <a:rPr lang="en-US" dirty="0" smtClean="0"/>
              <a:t> as against 250mg.</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a:t>
            </a:r>
            <a:r>
              <a:rPr lang="en-US" b="1" dirty="0" smtClean="0"/>
              <a:t>Quackery</a:t>
            </a:r>
            <a:endParaRPr lang="en-US" b="1" dirty="0"/>
          </a:p>
        </p:txBody>
      </p:sp>
      <p:sp>
        <p:nvSpPr>
          <p:cNvPr id="3" name="Content Placeholder 2"/>
          <p:cNvSpPr>
            <a:spLocks noGrp="1"/>
          </p:cNvSpPr>
          <p:nvPr>
            <p:ph sz="quarter" idx="1"/>
          </p:nvPr>
        </p:nvSpPr>
        <p:spPr/>
        <p:txBody>
          <a:bodyPr>
            <a:normAutofit lnSpcReduction="10000"/>
          </a:bodyPr>
          <a:lstStyle/>
          <a:p>
            <a:endParaRPr lang="en-US" dirty="0" smtClean="0"/>
          </a:p>
          <a:p>
            <a:r>
              <a:rPr lang="en-US" dirty="0" smtClean="0"/>
              <a:t> </a:t>
            </a:r>
            <a:r>
              <a:rPr lang="en-US" b="1" i="1" dirty="0" smtClean="0"/>
              <a:t>Drugs with active ingredient(s) different  from what is stated on the packages </a:t>
            </a:r>
            <a:r>
              <a:rPr lang="en-US" dirty="0" smtClean="0"/>
              <a:t>e.g. </a:t>
            </a:r>
            <a:r>
              <a:rPr lang="en-US" dirty="0" err="1" smtClean="0"/>
              <a:t>Paracetamol</a:t>
            </a:r>
            <a:r>
              <a:rPr lang="en-US" dirty="0" smtClean="0"/>
              <a:t> tablets packaged and </a:t>
            </a:r>
            <a:r>
              <a:rPr lang="en-US" dirty="0" err="1" smtClean="0"/>
              <a:t>labelled</a:t>
            </a:r>
            <a:r>
              <a:rPr lang="en-US" dirty="0" smtClean="0"/>
              <a:t> as </a:t>
            </a:r>
            <a:r>
              <a:rPr lang="en-US" dirty="0" err="1" smtClean="0"/>
              <a:t>Fansidar</a:t>
            </a:r>
            <a:r>
              <a:rPr lang="en-US" dirty="0" smtClean="0"/>
              <a:t> (</a:t>
            </a:r>
            <a:r>
              <a:rPr lang="en-US" dirty="0" err="1" smtClean="0"/>
              <a:t>Sulphadoxine</a:t>
            </a:r>
            <a:r>
              <a:rPr lang="en-US" dirty="0" smtClean="0"/>
              <a:t> + </a:t>
            </a:r>
            <a:r>
              <a:rPr lang="en-US" dirty="0" err="1" smtClean="0"/>
              <a:t>Pyrimethamine</a:t>
            </a:r>
            <a:r>
              <a:rPr lang="en-US" dirty="0" smtClean="0"/>
              <a:t>).</a:t>
            </a:r>
          </a:p>
          <a:p>
            <a:r>
              <a:rPr lang="en-US" dirty="0" smtClean="0"/>
              <a:t> </a:t>
            </a:r>
            <a:r>
              <a:rPr lang="en-US" b="1" i="1" dirty="0" smtClean="0"/>
              <a:t>Clones of fast moving drugs </a:t>
            </a:r>
            <a:r>
              <a:rPr lang="en-US" dirty="0" smtClean="0"/>
              <a:t>- these are drugs with the same quantity of active ingredients as the genuine original brand. </a:t>
            </a:r>
          </a:p>
          <a:p>
            <a:r>
              <a:rPr lang="en-US" b="1" i="1" dirty="0" smtClean="0"/>
              <a:t>Drugs without full name and address of the manufacturer</a:t>
            </a:r>
            <a:r>
              <a:rPr lang="en-US" dirty="0" smtClean="0"/>
              <a:t>. </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b="1" dirty="0"/>
          </a:p>
        </p:txBody>
      </p:sp>
      <p:sp>
        <p:nvSpPr>
          <p:cNvPr id="3" name="Content Placeholder 2"/>
          <p:cNvSpPr>
            <a:spLocks noGrp="1"/>
          </p:cNvSpPr>
          <p:nvPr>
            <p:ph sz="quarter" idx="1"/>
          </p:nvPr>
        </p:nvSpPr>
        <p:spPr/>
        <p:txBody>
          <a:bodyPr>
            <a:normAutofit/>
          </a:bodyPr>
          <a:lstStyle/>
          <a:p>
            <a:r>
              <a:rPr lang="en-US" b="1" i="1" dirty="0" smtClean="0"/>
              <a:t>Herbal</a:t>
            </a:r>
            <a:r>
              <a:rPr lang="en-US" dirty="0" smtClean="0"/>
              <a:t> </a:t>
            </a:r>
            <a:r>
              <a:rPr lang="en-US" b="1" i="1" dirty="0" smtClean="0"/>
              <a:t>Preparations</a:t>
            </a:r>
            <a:r>
              <a:rPr lang="en-US" dirty="0" smtClean="0"/>
              <a:t> that are toxic, harmful, ineffective or mixed with orthodox medicine.</a:t>
            </a:r>
          </a:p>
          <a:p>
            <a:r>
              <a:rPr lang="en-US" dirty="0" smtClean="0"/>
              <a:t>Expired drugs or </a:t>
            </a:r>
            <a:r>
              <a:rPr lang="en-US" b="1" i="1" dirty="0" smtClean="0"/>
              <a:t>drugs without expiry date</a:t>
            </a:r>
            <a:r>
              <a:rPr lang="en-US" dirty="0" smtClean="0"/>
              <a:t>, or </a:t>
            </a:r>
          </a:p>
          <a:p>
            <a:r>
              <a:rPr lang="en-US" b="1" i="1" dirty="0" smtClean="0"/>
              <a:t>Expired and re-labeled </a:t>
            </a:r>
            <a:r>
              <a:rPr lang="en-US" dirty="0" smtClean="0"/>
              <a:t>with the intention of extending their shelf-life.</a:t>
            </a:r>
          </a:p>
          <a:p>
            <a:r>
              <a:rPr lang="en-US" b="1" i="1" dirty="0" smtClean="0"/>
              <a:t>Drugs not certified and </a:t>
            </a:r>
            <a:r>
              <a:rPr lang="en-US" dirty="0" smtClean="0"/>
              <a:t>registered by NAFDAC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sz="quarter" idx="1"/>
          </p:nvPr>
        </p:nvSpPr>
        <p:spPr/>
        <p:txBody>
          <a:bodyPr>
            <a:normAutofit/>
          </a:bodyPr>
          <a:lstStyle/>
          <a:p>
            <a:r>
              <a:rPr lang="en-US" dirty="0"/>
              <a:t>Health is one of those pertinent factors which can either help or hinder the process of national development</a:t>
            </a:r>
            <a:r>
              <a:rPr lang="en-US" dirty="0" smtClean="0"/>
              <a:t>.</a:t>
            </a:r>
          </a:p>
          <a:p>
            <a:r>
              <a:rPr lang="en-US" dirty="0" smtClean="0"/>
              <a:t>It is a resource that enables every person to realize his or her potential and to contribute to the overall development of society. </a:t>
            </a:r>
          </a:p>
          <a:p>
            <a:r>
              <a:rPr lang="en-US" dirty="0" smtClean="0"/>
              <a:t> </a:t>
            </a:r>
            <a:r>
              <a:rPr lang="en-US" dirty="0"/>
              <a:t>Adequate and efficient health care services are vital to the enhancement of the physical and mental wellbeing of people</a:t>
            </a:r>
            <a:r>
              <a:rPr lang="en-US" dirty="0" smtClean="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a:t>
            </a:r>
            <a:r>
              <a:rPr lang="en-US" b="1" dirty="0" smtClean="0"/>
              <a:t>Quackery</a:t>
            </a:r>
            <a:endParaRPr lang="en-US" b="1" dirty="0"/>
          </a:p>
        </p:txBody>
      </p:sp>
      <p:sp>
        <p:nvSpPr>
          <p:cNvPr id="3" name="Content Placeholder 2"/>
          <p:cNvSpPr>
            <a:spLocks noGrp="1"/>
          </p:cNvSpPr>
          <p:nvPr>
            <p:ph sz="quarter" idx="1"/>
          </p:nvPr>
        </p:nvSpPr>
        <p:spPr/>
        <p:txBody>
          <a:bodyPr>
            <a:normAutofit/>
          </a:bodyPr>
          <a:lstStyle/>
          <a:p>
            <a:pPr>
              <a:buNone/>
            </a:pPr>
            <a:r>
              <a:rPr lang="en-US" sz="3200" b="1" dirty="0" err="1" smtClean="0"/>
              <a:t>TradoMedicines</a:t>
            </a:r>
            <a:r>
              <a:rPr lang="en-US" sz="3200" b="1" dirty="0" smtClean="0"/>
              <a:t> And Herbs:</a:t>
            </a:r>
            <a:endParaRPr lang="en-US" sz="4000" b="1" dirty="0" smtClean="0"/>
          </a:p>
          <a:p>
            <a:r>
              <a:rPr lang="en-US" dirty="0" smtClean="0"/>
              <a:t>Africa is home to an extensive and diverse medicinal plant life. </a:t>
            </a:r>
          </a:p>
          <a:p>
            <a:r>
              <a:rPr lang="en-US" u="sng" dirty="0" smtClean="0">
                <a:hlinkClick r:id="rId2"/>
              </a:rPr>
              <a:t>Up to 80%</a:t>
            </a:r>
            <a:r>
              <a:rPr lang="en-US" dirty="0" smtClean="0"/>
              <a:t> of people in some areas regularly use traditional medicines and consult traditional health practitioners.</a:t>
            </a:r>
          </a:p>
          <a:p>
            <a:r>
              <a:rPr lang="en-US" dirty="0" smtClean="0"/>
              <a:t> In some areas, traditional treatments are </a:t>
            </a:r>
            <a:r>
              <a:rPr lang="en-US" u="sng" dirty="0" smtClean="0">
                <a:hlinkClick r:id="rId3"/>
              </a:rPr>
              <a:t>the main</a:t>
            </a:r>
            <a:r>
              <a:rPr lang="en-US" dirty="0" smtClean="0"/>
              <a:t> or only treatment because they are accessible, affordable and culturally accepted.</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ihuoma\Documents\Traditional African medicine and conventional drugs  friends or enemies_files\file-20180302-65522-t1neoh.jpg"/>
          <p:cNvPicPr>
            <a:picLocks noGrp="1"/>
          </p:cNvPicPr>
          <p:nvPr>
            <p:ph sz="quarter" idx="1"/>
          </p:nvPr>
        </p:nvPicPr>
        <p:blipFill>
          <a:blip r:embed="rId2"/>
          <a:srcRect/>
          <a:stretch>
            <a:fillRect/>
          </a:stretch>
        </p:blipFill>
        <p:spPr bwMode="auto">
          <a:xfrm>
            <a:off x="1321262" y="1600200"/>
            <a:ext cx="6736425" cy="44958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a:t>
            </a:r>
            <a:r>
              <a:rPr lang="en-US" b="1" dirty="0" smtClean="0"/>
              <a:t>Quackery</a:t>
            </a:r>
            <a:endParaRPr lang="en-US" b="1" dirty="0"/>
          </a:p>
        </p:txBody>
      </p:sp>
      <p:sp>
        <p:nvSpPr>
          <p:cNvPr id="3" name="Content Placeholder 2"/>
          <p:cNvSpPr>
            <a:spLocks noGrp="1"/>
          </p:cNvSpPr>
          <p:nvPr>
            <p:ph sz="quarter" idx="1"/>
          </p:nvPr>
        </p:nvSpPr>
        <p:spPr/>
        <p:txBody>
          <a:bodyPr>
            <a:normAutofit/>
          </a:bodyPr>
          <a:lstStyle/>
          <a:p>
            <a:r>
              <a:rPr lang="en-US" dirty="0" smtClean="0"/>
              <a:t>Numerous traditional African medicines are </a:t>
            </a:r>
            <a:r>
              <a:rPr lang="en-US" u="sng" dirty="0" smtClean="0">
                <a:hlinkClick r:id="rId2"/>
              </a:rPr>
              <a:t>undeniably beneficial</a:t>
            </a:r>
            <a:r>
              <a:rPr lang="en-US" dirty="0" smtClean="0"/>
              <a:t> in treating disease or maintaining good health. </a:t>
            </a:r>
          </a:p>
          <a:p>
            <a:r>
              <a:rPr lang="en-US" dirty="0" smtClean="0"/>
              <a:t>Some have even been the source of many prescription medicines.</a:t>
            </a:r>
          </a:p>
          <a:p>
            <a:r>
              <a:rPr lang="en-US" dirty="0" smtClean="0"/>
              <a:t> But there are challenges: many consumers automatically assume “natural equals safe”.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lstStyle/>
          <a:p>
            <a:r>
              <a:rPr lang="en-US" dirty="0" smtClean="0"/>
              <a:t> Nothing indicates to the user that “too much of a good thing” could be dangerous.</a:t>
            </a:r>
          </a:p>
          <a:p>
            <a:endParaRPr lang="en-US" dirty="0" smtClean="0"/>
          </a:p>
          <a:p>
            <a:r>
              <a:rPr lang="en-US" dirty="0" smtClean="0"/>
              <a:t>Another problem arises when people use traditional or herbal remedies together with prescribed medicines. </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Prescriptions of traditional African medicines tend to be secretive. They are based on knowledge passed from generation to generation of traditional healers.</a:t>
            </a:r>
          </a:p>
          <a:p>
            <a:r>
              <a:rPr lang="en-US" dirty="0" smtClean="0"/>
              <a:t> This can result in vague doses. Patients </a:t>
            </a:r>
            <a:r>
              <a:rPr lang="en-US" dirty="0" smtClean="0">
                <a:hlinkClick r:id="rId2"/>
              </a:rPr>
              <a:t>have been known</a:t>
            </a:r>
            <a:r>
              <a:rPr lang="en-US" dirty="0" smtClean="0"/>
              <a:t> to overuse some remedies while self-medicating. </a:t>
            </a:r>
          </a:p>
          <a:p>
            <a:r>
              <a:rPr lang="en-US" dirty="0" smtClean="0"/>
              <a:t>This can have severe health consequences. </a:t>
            </a:r>
            <a:r>
              <a:rPr lang="en-US" dirty="0" smtClean="0">
                <a:hlinkClick r:id="rId3"/>
              </a:rPr>
              <a:t>These include</a:t>
            </a:r>
            <a:r>
              <a:rPr lang="en-US" dirty="0" smtClean="0"/>
              <a:t> stomach upsets, liver damage and even kidney failure ( </a:t>
            </a:r>
            <a:r>
              <a:rPr lang="en-US" dirty="0" err="1" smtClean="0"/>
              <a:t>Gouws</a:t>
            </a:r>
            <a:r>
              <a:rPr lang="en-US" dirty="0" smtClean="0"/>
              <a:t>, 2018).</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a:bodyPr>
          <a:lstStyle/>
          <a:p>
            <a:r>
              <a:rPr lang="en-US" b="1" i="1" dirty="0" smtClean="0"/>
              <a:t>Fraudulent products:</a:t>
            </a:r>
            <a:r>
              <a:rPr lang="en-US" dirty="0" smtClean="0"/>
              <a:t> designed solely to make money.</a:t>
            </a:r>
          </a:p>
          <a:p>
            <a:r>
              <a:rPr lang="en-US" dirty="0" smtClean="0"/>
              <a:t> Fraudulent products usually:</a:t>
            </a:r>
          </a:p>
          <a:p>
            <a:pPr lvl="0"/>
            <a:r>
              <a:rPr lang="en-US" dirty="0" smtClean="0"/>
              <a:t>Promise quick, painless cures or results.</a:t>
            </a:r>
          </a:p>
          <a:p>
            <a:pPr lvl="0"/>
            <a:r>
              <a:rPr lang="en-US" dirty="0" smtClean="0"/>
              <a:t>Claim to be effective for a wide range of ailments.</a:t>
            </a:r>
          </a:p>
          <a:p>
            <a:pPr lvl="0"/>
            <a:r>
              <a:rPr lang="en-US" dirty="0" smtClean="0"/>
              <a:t>Promise weight loss without dieting or exercise.</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lstStyle/>
          <a:p>
            <a:pPr lvl="0"/>
            <a:r>
              <a:rPr lang="en-US" dirty="0" smtClean="0"/>
              <a:t>Claim to be made from a special, secret ingredient.</a:t>
            </a:r>
          </a:p>
          <a:p>
            <a:pPr lvl="0"/>
            <a:r>
              <a:rPr lang="en-US" dirty="0" smtClean="0"/>
              <a:t>Guarantee all results.</a:t>
            </a:r>
          </a:p>
          <a:p>
            <a:pPr lvl="0"/>
            <a:r>
              <a:rPr lang="en-US" dirty="0" smtClean="0"/>
              <a:t>Use testimonials or undocumented case histories from satisfied patients.</a:t>
            </a:r>
          </a:p>
          <a:p>
            <a:pPr lvl="0"/>
            <a:r>
              <a:rPr lang="en-US" dirty="0" smtClean="0"/>
              <a:t>Offer an additional amount of the product as a "special promotion."</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lstStyle/>
          <a:p>
            <a:r>
              <a:rPr lang="en-US" dirty="0" smtClean="0"/>
              <a:t>Phony claims such as these are far more damaging.</a:t>
            </a:r>
          </a:p>
          <a:p>
            <a:r>
              <a:rPr lang="en-US" dirty="0" smtClean="0"/>
              <a:t>This is because such fake remedies often cause people to forego substantive medical care that might actually help ( </a:t>
            </a:r>
            <a:r>
              <a:rPr lang="en-US" dirty="0" err="1" smtClean="0"/>
              <a:t>Seawright</a:t>
            </a:r>
            <a:r>
              <a:rPr lang="en-US" dirty="0" smtClean="0"/>
              <a:t>, 2014).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Nutrition Quackery</a:t>
            </a:r>
          </a:p>
          <a:p>
            <a:r>
              <a:rPr lang="en-US" dirty="0" smtClean="0"/>
              <a:t>Nutrition quackery is one of the most profitable types of quackery.</a:t>
            </a:r>
          </a:p>
          <a:p>
            <a:r>
              <a:rPr lang="en-US" dirty="0" smtClean="0"/>
              <a:t>The  field of  nutrition  appears  to be  particularly  vulnerable  to distortions  into  fads and cults.</a:t>
            </a:r>
          </a:p>
          <a:p>
            <a:r>
              <a:rPr lang="en-US" dirty="0" smtClean="0"/>
              <a:t> Dietary supplements, weight loss products, herbal remedies, and "sports" foods abound.</a:t>
            </a:r>
          </a:p>
          <a:p>
            <a:r>
              <a:rPr lang="en-US" dirty="0" smtClean="0"/>
              <a:t>Their claims always show a strong scientific link between a food substance and a disease or health condition.</a:t>
            </a:r>
          </a:p>
          <a:p>
            <a:pPr>
              <a:buNone/>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a:bodyPr>
          <a:lstStyle/>
          <a:p>
            <a:r>
              <a:rPr lang="en-US" dirty="0" smtClean="0"/>
              <a:t>Fake food cures are perhaps the biggest public health problem in America today( Hilde, 1974,     </a:t>
            </a:r>
            <a:r>
              <a:rPr lang="en-US" dirty="0" err="1" smtClean="0"/>
              <a:t>Seawright</a:t>
            </a:r>
            <a:r>
              <a:rPr lang="en-US" dirty="0" smtClean="0"/>
              <a:t>, 2014).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r>
              <a:rPr lang="en-US" b="1" dirty="0" err="1" smtClean="0"/>
              <a:t>Contd</a:t>
            </a:r>
            <a:r>
              <a:rPr lang="en-US" b="1" dirty="0" smtClean="0"/>
              <a:t>;</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Therefore providing proper health care facilities, respecting the factor of equality of opportunities irrespective of status or location: rich–poor, urban–rural should be in the policy priority of the Government. (Das, 2008; </a:t>
            </a:r>
            <a:r>
              <a:rPr lang="en-US" dirty="0" err="1" smtClean="0"/>
              <a:t>Datta</a:t>
            </a:r>
            <a:r>
              <a:rPr lang="en-US" dirty="0" smtClean="0"/>
              <a:t>, 2013).</a:t>
            </a:r>
          </a:p>
          <a:p>
            <a:r>
              <a:rPr lang="en-US" dirty="0" smtClean="0"/>
              <a:t>In the words of Dr </a:t>
            </a:r>
            <a:r>
              <a:rPr lang="en-US" dirty="0" err="1" smtClean="0"/>
              <a:t>Tedros</a:t>
            </a:r>
            <a:r>
              <a:rPr lang="en-US" dirty="0" smtClean="0"/>
              <a:t> </a:t>
            </a:r>
            <a:r>
              <a:rPr lang="en-US" dirty="0" err="1" smtClean="0"/>
              <a:t>Ghebreyesus</a:t>
            </a:r>
            <a:r>
              <a:rPr lang="en-US" dirty="0" smtClean="0"/>
              <a:t>; DG –WHO “health is a human right. No one should get sick and die just because they are poor, or because they cannot access the health services they need” .</a:t>
            </a:r>
          </a:p>
          <a:p>
            <a:r>
              <a:rPr lang="en-US" dirty="0" smtClean="0"/>
              <a:t>This paper x-rays quackery as a threat to achieving health for all.</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b="1" i="1" dirty="0" smtClean="0"/>
              <a:t>Fake Doctors</a:t>
            </a:r>
            <a:r>
              <a:rPr lang="en-US" b="1" dirty="0" smtClean="0"/>
              <a:t>:</a:t>
            </a:r>
            <a:r>
              <a:rPr lang="en-US" dirty="0" smtClean="0"/>
              <a:t> </a:t>
            </a:r>
            <a:endParaRPr lang="en-US" dirty="0" smtClean="0"/>
          </a:p>
          <a:p>
            <a:pPr>
              <a:buNone/>
            </a:pPr>
            <a:r>
              <a:rPr lang="en-US" dirty="0" smtClean="0"/>
              <a:t>S</a:t>
            </a:r>
            <a:r>
              <a:rPr lang="en-US" dirty="0" smtClean="0"/>
              <a:t>ome </a:t>
            </a:r>
            <a:r>
              <a:rPr lang="en-US" dirty="0" smtClean="0"/>
              <a:t>of the private hospitals are actually being managed by fake doctors who diagnose, treat, prescribe drugs and perform surgeries and abortions on unsuspecting patients.</a:t>
            </a:r>
          </a:p>
          <a:p>
            <a:r>
              <a:rPr lang="en-US" dirty="0" smtClean="0"/>
              <a:t>They peddle death in the place of health and are grave diggers instead of care givers.</a:t>
            </a:r>
          </a:p>
          <a:p>
            <a:r>
              <a:rPr lang="en-US" dirty="0" smtClean="0"/>
              <a:t>The prevalence and pervasiveness of the operations of quacks in the Nigerian health sector are evidently disturbing and a real threat to HFA.</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ihuoma\Desktop\Quackery &amp; Health\index.jpg"/>
          <p:cNvPicPr>
            <a:picLocks noGrp="1" noChangeAspect="1" noChangeArrowheads="1"/>
          </p:cNvPicPr>
          <p:nvPr>
            <p:ph sz="quarter" idx="1"/>
          </p:nvPr>
        </p:nvPicPr>
        <p:blipFill>
          <a:blip r:embed="rId2"/>
          <a:srcRect/>
          <a:stretch>
            <a:fillRect/>
          </a:stretch>
        </p:blipFill>
        <p:spPr bwMode="auto">
          <a:xfrm>
            <a:off x="1447800" y="1143000"/>
            <a:ext cx="6808420" cy="38482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a:bodyPr>
          <a:lstStyle/>
          <a:p>
            <a:r>
              <a:rPr lang="en-US" dirty="0" smtClean="0"/>
              <a:t>Training of auxiliary nurses by some private hospital doctors (and nurses).</a:t>
            </a:r>
          </a:p>
          <a:p>
            <a:r>
              <a:rPr lang="en-US" dirty="0" smtClean="0"/>
              <a:t>Substitution of Registered Nurses with Auxiliary nurses in private hospitals as cheap labour to maximize profit at the expense of quality care.</a:t>
            </a:r>
          </a:p>
          <a:p>
            <a:r>
              <a:rPr lang="en-US" dirty="0" smtClean="0"/>
              <a:t>Because, experience by an Auxiliary nurse  does not and cannot equate to a certified  Nurse (</a:t>
            </a:r>
            <a:r>
              <a:rPr lang="en-US" dirty="0" err="1" smtClean="0"/>
              <a:t>Kpee</a:t>
            </a:r>
            <a:r>
              <a:rPr lang="en-US" dirty="0" smtClean="0"/>
              <a:t>, 2009).</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Users\ihuoma\Desktop\Quackery &amp; Health\MedicalQuackeryImages\maxresdefault (1).jpg"/>
          <p:cNvPicPr>
            <a:picLocks noGrp="1" noChangeAspect="1" noChangeArrowheads="1"/>
          </p:cNvPicPr>
          <p:nvPr>
            <p:ph sz="quarter" idx="1"/>
          </p:nvPr>
        </p:nvPicPr>
        <p:blipFill>
          <a:blip r:embed="rId2"/>
          <a:srcRect/>
          <a:stretch>
            <a:fillRect/>
          </a:stretch>
        </p:blipFill>
        <p:spPr bwMode="auto">
          <a:xfrm>
            <a:off x="990600" y="1676400"/>
            <a:ext cx="4206848" cy="4495800"/>
          </a:xfrm>
          <a:prstGeom prst="rect">
            <a:avLst/>
          </a:prstGeom>
          <a:noFill/>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lstStyle/>
          <a:p>
            <a:r>
              <a:rPr lang="en-US" dirty="0" smtClean="0"/>
              <a:t>Government’s recognition of traditional birth attendants (TBAs) as a stop gap to make up for the shortage of trained and licensed midwives. </a:t>
            </a:r>
          </a:p>
          <a:p>
            <a:r>
              <a:rPr lang="en-US" dirty="0" smtClean="0"/>
              <a:t>Traditional birth attendants always take on more than what they should do.</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Dimensions Of Quackery</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Homeopathy:</a:t>
            </a:r>
            <a:endParaRPr lang="en-US" b="1" dirty="0" smtClean="0"/>
          </a:p>
          <a:p>
            <a:r>
              <a:rPr lang="en-US" dirty="0" smtClean="0"/>
              <a:t>The so called alternative/natural health practice has particularly assumed great popularity lately and the Federal Government seems to turn the other way in spite of their unsubstantiated, largely placebo 'Cures'.</a:t>
            </a:r>
          </a:p>
          <a:p>
            <a:r>
              <a:rPr lang="en-US" dirty="0" smtClean="0"/>
              <a:t> Homeopathy, in particular, is a medical quackery per excellence and should be banned ( </a:t>
            </a:r>
            <a:r>
              <a:rPr lang="en-US" dirty="0" err="1" smtClean="0"/>
              <a:t>Ndububa</a:t>
            </a:r>
            <a:r>
              <a:rPr lang="en-US" dirty="0" smtClean="0"/>
              <a:t>, 2007).</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Quackery </a:t>
            </a:r>
            <a:r>
              <a:rPr lang="en-US" b="1" dirty="0" smtClean="0"/>
              <a:t>And Health </a:t>
            </a:r>
            <a:r>
              <a:rPr lang="en-US" b="1" dirty="0" smtClean="0"/>
              <a:t>For All</a:t>
            </a:r>
            <a:endParaRPr lang="en-US" b="1" dirty="0"/>
          </a:p>
        </p:txBody>
      </p:sp>
      <p:sp>
        <p:nvSpPr>
          <p:cNvPr id="3" name="Content Placeholder 2"/>
          <p:cNvSpPr>
            <a:spLocks noGrp="1"/>
          </p:cNvSpPr>
          <p:nvPr>
            <p:ph sz="quarter" idx="1"/>
          </p:nvPr>
        </p:nvSpPr>
        <p:spPr/>
        <p:txBody>
          <a:bodyPr>
            <a:normAutofit/>
          </a:bodyPr>
          <a:lstStyle/>
          <a:p>
            <a:r>
              <a:rPr lang="en-US" dirty="0" smtClean="0"/>
              <a:t>Quackery is not only a big business but also a real threat to HFA. The threat could be :</a:t>
            </a:r>
          </a:p>
          <a:p>
            <a:r>
              <a:rPr lang="en-US" dirty="0" smtClean="0"/>
              <a:t>Physical harm or injury to organs / systems.</a:t>
            </a:r>
          </a:p>
          <a:p>
            <a:r>
              <a:rPr lang="en-US" dirty="0" smtClean="0"/>
              <a:t>Economic drain from purchase and/ or managing of complications of quackery.</a:t>
            </a:r>
          </a:p>
          <a:p>
            <a:r>
              <a:rPr lang="en-US" dirty="0" smtClean="0"/>
              <a:t> Socially, individuals, families and society suffer the burden from quackery.</a:t>
            </a:r>
          </a:p>
          <a:p>
            <a:r>
              <a:rPr lang="en-US" dirty="0" smtClean="0"/>
              <a:t>It impairs developmental advancement of the people and the nation.</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Quackery </a:t>
            </a:r>
            <a:r>
              <a:rPr lang="en-US" b="1" dirty="0" smtClean="0"/>
              <a:t>And </a:t>
            </a:r>
            <a:r>
              <a:rPr lang="en-US" b="1" dirty="0" smtClean="0"/>
              <a:t>Health For All</a:t>
            </a:r>
            <a:endParaRPr lang="en-US" b="1" dirty="0"/>
          </a:p>
        </p:txBody>
      </p:sp>
      <p:sp>
        <p:nvSpPr>
          <p:cNvPr id="3" name="Content Placeholder 2"/>
          <p:cNvSpPr>
            <a:spLocks noGrp="1"/>
          </p:cNvSpPr>
          <p:nvPr>
            <p:ph sz="quarter" idx="1"/>
          </p:nvPr>
        </p:nvSpPr>
        <p:spPr/>
        <p:txBody>
          <a:bodyPr>
            <a:normAutofit/>
          </a:bodyPr>
          <a:lstStyle/>
          <a:p>
            <a:r>
              <a:rPr lang="en-US" dirty="0" smtClean="0"/>
              <a:t>The consequences of fake and counterfeit drugs as captured by </a:t>
            </a:r>
            <a:r>
              <a:rPr lang="en-US" dirty="0" err="1" smtClean="0"/>
              <a:t>Akunyili</a:t>
            </a:r>
            <a:r>
              <a:rPr lang="en-US" dirty="0" smtClean="0"/>
              <a:t> (2004) which is almost applicable to other dimensions of quackery summarizes the threat of quackery to the achievement of HFA.</a:t>
            </a:r>
          </a:p>
          <a:p>
            <a:r>
              <a:rPr lang="en-US" dirty="0" smtClean="0"/>
              <a:t>Due to poor reporting system, cases of worsening disease conditions or deaths due to fake drugs (quackery) abound, but unfortunately we don't have statistics to support them.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Quackery </a:t>
            </a:r>
            <a:r>
              <a:rPr lang="en-US" b="1" dirty="0" smtClean="0"/>
              <a:t>And </a:t>
            </a:r>
            <a:r>
              <a:rPr lang="en-US" b="1" dirty="0" smtClean="0"/>
              <a:t>Health For All</a:t>
            </a:r>
            <a:endParaRPr lang="en-US" b="1" dirty="0"/>
          </a:p>
        </p:txBody>
      </p:sp>
      <p:sp>
        <p:nvSpPr>
          <p:cNvPr id="3" name="Content Placeholder 2"/>
          <p:cNvSpPr>
            <a:spLocks noGrp="1"/>
          </p:cNvSpPr>
          <p:nvPr>
            <p:ph sz="quarter" idx="1"/>
          </p:nvPr>
        </p:nvSpPr>
        <p:spPr/>
        <p:txBody>
          <a:bodyPr>
            <a:normAutofit/>
          </a:bodyPr>
          <a:lstStyle/>
          <a:p>
            <a:r>
              <a:rPr lang="en-US" dirty="0" smtClean="0"/>
              <a:t>In addition, due to cultural cleavages, deaths are sometimes attributed to witchcrafts from the "wicked ones" or "enemies". This again does not help  our reporting system </a:t>
            </a:r>
          </a:p>
          <a:p>
            <a:r>
              <a:rPr lang="en-US" dirty="0" smtClean="0"/>
              <a:t> Fake drugs have</a:t>
            </a:r>
          </a:p>
          <a:p>
            <a:r>
              <a:rPr lang="en-US" dirty="0" smtClean="0"/>
              <a:t>embarrassed our healthcare providers and eroded the confidence of the public on our healthcare delivery system.  </a:t>
            </a:r>
          </a:p>
          <a:p>
            <a:r>
              <a:rPr lang="en-US" dirty="0" smtClean="0"/>
              <a:t>(Akunyili,2004).</a:t>
            </a:r>
          </a:p>
          <a:p>
            <a:endParaRPr lang="en-US"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Quackery </a:t>
            </a:r>
            <a:r>
              <a:rPr lang="en-US" b="1" dirty="0" smtClean="0"/>
              <a:t>And </a:t>
            </a:r>
            <a:r>
              <a:rPr lang="en-US" b="1" dirty="0" smtClean="0"/>
              <a:t>Health For All</a:t>
            </a:r>
            <a:endParaRPr lang="en-US" b="1" dirty="0"/>
          </a:p>
        </p:txBody>
      </p:sp>
      <p:sp>
        <p:nvSpPr>
          <p:cNvPr id="3" name="Content Placeholder 2"/>
          <p:cNvSpPr>
            <a:spLocks noGrp="1"/>
          </p:cNvSpPr>
          <p:nvPr>
            <p:ph sz="quarter" idx="1"/>
          </p:nvPr>
        </p:nvSpPr>
        <p:spPr/>
        <p:txBody>
          <a:bodyPr>
            <a:normAutofit/>
          </a:bodyPr>
          <a:lstStyle/>
          <a:p>
            <a:r>
              <a:rPr lang="en-US" dirty="0" smtClean="0"/>
              <a:t>Fake drugs (quackery) have:</a:t>
            </a:r>
          </a:p>
          <a:p>
            <a:r>
              <a:rPr lang="en-US" dirty="0" smtClean="0"/>
              <a:t>led to treatment failures, organ dysfunction/</a:t>
            </a:r>
          </a:p>
          <a:p>
            <a:pPr>
              <a:buNone/>
            </a:pPr>
            <a:r>
              <a:rPr lang="en-US" dirty="0" smtClean="0"/>
              <a:t>	damage, worsening of chronic disease conditions and the death of many Nigerians. </a:t>
            </a:r>
          </a:p>
          <a:p>
            <a:r>
              <a:rPr lang="en-US" dirty="0" smtClean="0"/>
              <a:t>The situation has become so bad that even when patients are treated with genuine antibiotics, they no longer respond positively due to resistance induced by previous intake of fake/counterfeit antibiotics.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for Presentation</a:t>
            </a:r>
            <a:endParaRPr lang="en-US" b="1" dirty="0"/>
          </a:p>
        </p:txBody>
      </p:sp>
      <p:sp>
        <p:nvSpPr>
          <p:cNvPr id="3" name="Content Placeholder 2"/>
          <p:cNvSpPr>
            <a:spLocks noGrp="1"/>
          </p:cNvSpPr>
          <p:nvPr>
            <p:ph sz="quarter" idx="1"/>
          </p:nvPr>
        </p:nvSpPr>
        <p:spPr/>
        <p:txBody>
          <a:bodyPr>
            <a:normAutofit fontScale="85000" lnSpcReduction="10000"/>
          </a:bodyPr>
          <a:lstStyle/>
          <a:p>
            <a:r>
              <a:rPr lang="en-US" dirty="0" smtClean="0"/>
              <a:t>Introduction </a:t>
            </a:r>
          </a:p>
          <a:p>
            <a:r>
              <a:rPr lang="en-US" dirty="0" smtClean="0"/>
              <a:t>Nigeria’s Health Situation</a:t>
            </a:r>
          </a:p>
          <a:p>
            <a:r>
              <a:rPr lang="en-US" dirty="0" smtClean="0"/>
              <a:t>Concept of Health For All</a:t>
            </a:r>
          </a:p>
          <a:p>
            <a:r>
              <a:rPr lang="en-US" dirty="0" smtClean="0"/>
              <a:t>Concept of Quackery</a:t>
            </a:r>
          </a:p>
          <a:p>
            <a:r>
              <a:rPr lang="en-US" dirty="0" smtClean="0"/>
              <a:t>Incidence of Quackery in Nigeria’s Health Sector</a:t>
            </a:r>
          </a:p>
          <a:p>
            <a:r>
              <a:rPr lang="en-US" dirty="0" smtClean="0"/>
              <a:t>Factors responsible for Quackery in Nigeria’s health sector</a:t>
            </a:r>
          </a:p>
          <a:p>
            <a:r>
              <a:rPr lang="en-US" dirty="0" smtClean="0"/>
              <a:t>Dimensions of Quackery</a:t>
            </a:r>
          </a:p>
          <a:p>
            <a:r>
              <a:rPr lang="en-US" dirty="0" smtClean="0"/>
              <a:t>Quackery and Health for All</a:t>
            </a:r>
          </a:p>
          <a:p>
            <a:r>
              <a:rPr lang="en-US" dirty="0" smtClean="0"/>
              <a:t>How to check Quackery in Nigeria’s Health sector</a:t>
            </a:r>
          </a:p>
          <a:p>
            <a:r>
              <a:rPr lang="en-US" dirty="0" smtClean="0"/>
              <a:t>Conclusion</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Quackery </a:t>
            </a:r>
            <a:r>
              <a:rPr lang="en-US" b="1" dirty="0" smtClean="0"/>
              <a:t>And Health </a:t>
            </a:r>
            <a:r>
              <a:rPr lang="en-US" b="1" dirty="0" smtClean="0"/>
              <a:t>For All</a:t>
            </a:r>
            <a:endParaRPr lang="en-US" b="1" dirty="0"/>
          </a:p>
        </p:txBody>
      </p:sp>
      <p:sp>
        <p:nvSpPr>
          <p:cNvPr id="3" name="Content Placeholder 2"/>
          <p:cNvSpPr>
            <a:spLocks noGrp="1"/>
          </p:cNvSpPr>
          <p:nvPr>
            <p:ph sz="quarter" idx="1"/>
          </p:nvPr>
        </p:nvSpPr>
        <p:spPr/>
        <p:txBody>
          <a:bodyPr/>
          <a:lstStyle/>
          <a:p>
            <a:r>
              <a:rPr lang="en-US" dirty="0" smtClean="0"/>
              <a:t>Counterfeiting of medicines ( and foods) is the greatest evil of our time and the highest weapon of terrorism against public health, as well as an act of economic sabotage. </a:t>
            </a:r>
          </a:p>
          <a:p>
            <a:r>
              <a:rPr lang="en-US" dirty="0" smtClean="0"/>
              <a:t>it is clear that quacks have become indispensable part of our health care system especially the rural health care system</a:t>
            </a:r>
          </a:p>
          <a:p>
            <a:r>
              <a:rPr lang="en-US" dirty="0" smtClean="0"/>
              <a:t>Quackery is an ill wind that blows nobody good.</a:t>
            </a:r>
          </a:p>
          <a:p>
            <a:r>
              <a:rPr lang="en-US" dirty="0" smtClean="0"/>
              <a:t>A real threat to achieving Health For All!</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a:t>
            </a:r>
            <a:r>
              <a:rPr lang="en-US" b="1" dirty="0" smtClean="0"/>
              <a:t>Check </a:t>
            </a:r>
            <a:r>
              <a:rPr lang="en-US" b="1" dirty="0" smtClean="0"/>
              <a:t>Quackery in Nigeria’s Health Sector</a:t>
            </a:r>
            <a:endParaRPr lang="en-US" b="1" dirty="0"/>
          </a:p>
        </p:txBody>
      </p:sp>
      <p:sp>
        <p:nvSpPr>
          <p:cNvPr id="3" name="Content Placeholder 2"/>
          <p:cNvSpPr>
            <a:spLocks noGrp="1"/>
          </p:cNvSpPr>
          <p:nvPr>
            <p:ph sz="quarter" idx="1"/>
          </p:nvPr>
        </p:nvSpPr>
        <p:spPr/>
        <p:txBody>
          <a:bodyPr/>
          <a:lstStyle/>
          <a:p>
            <a:r>
              <a:rPr lang="en-US" dirty="0" smtClean="0"/>
              <a:t>One of the cardinal responsibilities of any Government is the provision of adequate healthcare services to the citizens. These include:</a:t>
            </a:r>
          </a:p>
          <a:p>
            <a:r>
              <a:rPr lang="en-US" dirty="0" smtClean="0"/>
              <a:t>Establishment of functional health care </a:t>
            </a:r>
            <a:r>
              <a:rPr lang="en-US" dirty="0" err="1" smtClean="0"/>
              <a:t>centres</a:t>
            </a:r>
            <a:endParaRPr lang="en-US" dirty="0" smtClean="0"/>
          </a:p>
          <a:p>
            <a:r>
              <a:rPr lang="en-US" dirty="0" smtClean="0"/>
              <a:t>Employment of qualified medical personnel</a:t>
            </a:r>
          </a:p>
          <a:p>
            <a:r>
              <a:rPr lang="en-US" dirty="0" smtClean="0"/>
              <a:t>Provision of equipment among other facilities needed for effective health care delivery.</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a:t>
            </a:r>
            <a:r>
              <a:rPr lang="en-US" b="1" dirty="0" smtClean="0"/>
              <a:t>Check </a:t>
            </a:r>
            <a:r>
              <a:rPr lang="en-US" b="1" dirty="0" smtClean="0"/>
              <a:t>Quackery </a:t>
            </a:r>
            <a:r>
              <a:rPr lang="en-US" b="1" dirty="0" smtClean="0"/>
              <a:t>In </a:t>
            </a:r>
            <a:r>
              <a:rPr lang="en-US" b="1" dirty="0" smtClean="0"/>
              <a:t>Nigeria Health Sector</a:t>
            </a:r>
            <a:endParaRPr lang="en-US" b="1" dirty="0"/>
          </a:p>
        </p:txBody>
      </p:sp>
      <p:sp>
        <p:nvSpPr>
          <p:cNvPr id="3" name="Content Placeholder 2"/>
          <p:cNvSpPr>
            <a:spLocks noGrp="1"/>
          </p:cNvSpPr>
          <p:nvPr>
            <p:ph sz="quarter" idx="1"/>
          </p:nvPr>
        </p:nvSpPr>
        <p:spPr/>
        <p:txBody>
          <a:bodyPr>
            <a:normAutofit/>
          </a:bodyPr>
          <a:lstStyle/>
          <a:p>
            <a:r>
              <a:rPr lang="en-US" b="1" dirty="0" smtClean="0"/>
              <a:t>Establishment Of  Functional Healthcare </a:t>
            </a:r>
            <a:r>
              <a:rPr lang="en-US" b="1" dirty="0" err="1" smtClean="0"/>
              <a:t>Centres</a:t>
            </a:r>
            <a:r>
              <a:rPr lang="en-US" b="1" dirty="0" smtClean="0"/>
              <a:t>:</a:t>
            </a:r>
          </a:p>
          <a:p>
            <a:r>
              <a:rPr lang="en-US" dirty="0" smtClean="0"/>
              <a:t>There is the need for the establishment of functional health centers.</a:t>
            </a:r>
          </a:p>
          <a:p>
            <a:r>
              <a:rPr lang="en-US" dirty="0" smtClean="0"/>
              <a:t> It is said that one-third of over 700 health facilities have been destroyed in the country and </a:t>
            </a:r>
          </a:p>
          <a:p>
            <a:r>
              <a:rPr lang="en-US" dirty="0" smtClean="0"/>
              <a:t>An estimated 3.7 million people are in need of health assistance (leadership.ng; 2019). </a:t>
            </a:r>
          </a:p>
          <a:p>
            <a:endParaRPr lang="en-US"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a:t>
            </a:r>
            <a:r>
              <a:rPr lang="en-US" b="1" dirty="0" smtClean="0"/>
              <a:t>Check </a:t>
            </a:r>
            <a:r>
              <a:rPr lang="en-US" b="1" dirty="0" smtClean="0"/>
              <a:t>Quackery </a:t>
            </a:r>
            <a:r>
              <a:rPr lang="en-US" b="1" dirty="0" smtClean="0"/>
              <a:t>In </a:t>
            </a:r>
            <a:r>
              <a:rPr lang="en-US" b="1" dirty="0" smtClean="0"/>
              <a:t>Nigeria Health Sector</a:t>
            </a:r>
            <a:endParaRPr lang="en-US" b="1" dirty="0"/>
          </a:p>
        </p:txBody>
      </p:sp>
      <p:sp>
        <p:nvSpPr>
          <p:cNvPr id="3" name="Content Placeholder 2"/>
          <p:cNvSpPr>
            <a:spLocks noGrp="1"/>
          </p:cNvSpPr>
          <p:nvPr>
            <p:ph sz="quarter" idx="1"/>
          </p:nvPr>
        </p:nvSpPr>
        <p:spPr/>
        <p:txBody>
          <a:bodyPr>
            <a:normAutofit/>
          </a:bodyPr>
          <a:lstStyle/>
          <a:p>
            <a:r>
              <a:rPr lang="en-US" b="1" i="1" dirty="0" smtClean="0"/>
              <a:t>Employment of qualified medical personnel:</a:t>
            </a:r>
          </a:p>
          <a:p>
            <a:r>
              <a:rPr lang="en-US" dirty="0" smtClean="0"/>
              <a:t>Quacks are in operation in the health sector because of the gap created by the inadequate number of qualified medical personnel as a number of them are leaving in droves to better organized economies of the world to practice their trade in a trend commonly referred to as </a:t>
            </a:r>
            <a:r>
              <a:rPr lang="en-US" b="1" i="1" dirty="0" smtClean="0"/>
              <a:t>brain-drain </a:t>
            </a:r>
            <a:r>
              <a:rPr lang="en-US" dirty="0" smtClean="0"/>
              <a:t>( The Pointer, 2019).</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a:t>
            </a:r>
            <a:r>
              <a:rPr lang="en-US" b="1" dirty="0" smtClean="0"/>
              <a:t>In </a:t>
            </a:r>
            <a:r>
              <a:rPr lang="en-US" b="1" dirty="0" smtClean="0"/>
              <a:t>Nigeria Health Sector</a:t>
            </a:r>
            <a:endParaRPr lang="en-US" b="1" dirty="0"/>
          </a:p>
        </p:txBody>
      </p:sp>
      <p:sp>
        <p:nvSpPr>
          <p:cNvPr id="3" name="Content Placeholder 2"/>
          <p:cNvSpPr>
            <a:spLocks noGrp="1"/>
          </p:cNvSpPr>
          <p:nvPr>
            <p:ph sz="quarter" idx="1"/>
          </p:nvPr>
        </p:nvSpPr>
        <p:spPr/>
        <p:txBody>
          <a:bodyPr>
            <a:normAutofit fontScale="92500"/>
          </a:bodyPr>
          <a:lstStyle/>
          <a:p>
            <a:r>
              <a:rPr lang="en-US" b="1" i="1" dirty="0" smtClean="0"/>
              <a:t>Reduce cost of healthcare services</a:t>
            </a:r>
          </a:p>
          <a:p>
            <a:r>
              <a:rPr lang="en-US" dirty="0" smtClean="0"/>
              <a:t>We should not over charge the poor people and thereby push them to the quacks. </a:t>
            </a:r>
          </a:p>
          <a:p>
            <a:r>
              <a:rPr lang="en-US" dirty="0" smtClean="0"/>
              <a:t>However, if Health Insurance Scheme and Universal Health Coverage becomes  fully operational, where the health bills of contributors are paid from the common pool of funds contributed by the participants of the Scheme,  it will limit this problem because all health outfits both at the federal, state and local government levels would enroll in the scheme.</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a:t>
            </a:r>
            <a:r>
              <a:rPr lang="en-US" b="1" dirty="0" smtClean="0"/>
              <a:t>In </a:t>
            </a:r>
            <a:r>
              <a:rPr lang="en-US" b="1" dirty="0" smtClean="0"/>
              <a:t>Nigeria Health Sector</a:t>
            </a:r>
            <a:endParaRPr lang="en-US" b="1" dirty="0"/>
          </a:p>
        </p:txBody>
      </p:sp>
      <p:sp>
        <p:nvSpPr>
          <p:cNvPr id="3" name="Content Placeholder 2"/>
          <p:cNvSpPr>
            <a:spLocks noGrp="1"/>
          </p:cNvSpPr>
          <p:nvPr>
            <p:ph sz="quarter" idx="1"/>
          </p:nvPr>
        </p:nvSpPr>
        <p:spPr/>
        <p:txBody>
          <a:bodyPr/>
          <a:lstStyle/>
          <a:p>
            <a:r>
              <a:rPr lang="en-US" b="1" i="1" dirty="0" smtClean="0"/>
              <a:t>Sustained  public enlightenment</a:t>
            </a:r>
            <a:r>
              <a:rPr lang="en-US" dirty="0" smtClean="0"/>
              <a:t> in both the rural and urban areas to enable health seekers to know what to look out for in making up their minds on where to go for diagnosis, treatment and/or  to undergo surgery.</a:t>
            </a:r>
          </a:p>
          <a:p>
            <a:r>
              <a:rPr lang="en-US" dirty="0" smtClean="0"/>
              <a:t>Patients should know their rights and their responsibilities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a:t>
            </a:r>
            <a:r>
              <a:rPr lang="en-US" b="1" dirty="0" smtClean="0"/>
              <a:t>Check </a:t>
            </a:r>
            <a:r>
              <a:rPr lang="en-US" b="1" dirty="0" smtClean="0"/>
              <a:t>Quackery </a:t>
            </a:r>
            <a:r>
              <a:rPr lang="en-US" b="1" dirty="0" smtClean="0"/>
              <a:t>In </a:t>
            </a:r>
            <a:r>
              <a:rPr lang="en-US" b="1" dirty="0" smtClean="0"/>
              <a:t>Nigeria Health Sector</a:t>
            </a:r>
            <a:endParaRPr lang="en-US" b="1" dirty="0"/>
          </a:p>
        </p:txBody>
      </p:sp>
      <p:sp>
        <p:nvSpPr>
          <p:cNvPr id="3" name="Content Placeholder 2"/>
          <p:cNvSpPr>
            <a:spLocks noGrp="1"/>
          </p:cNvSpPr>
          <p:nvPr>
            <p:ph sz="quarter" idx="1"/>
          </p:nvPr>
        </p:nvSpPr>
        <p:spPr/>
        <p:txBody>
          <a:bodyPr>
            <a:normAutofit/>
          </a:bodyPr>
          <a:lstStyle/>
          <a:p>
            <a:r>
              <a:rPr lang="en-US" dirty="0" smtClean="0"/>
              <a:t> Government  should address the problems of poverty, ignorance and illiteracy;</a:t>
            </a:r>
          </a:p>
          <a:p>
            <a:r>
              <a:rPr lang="en-US" dirty="0" smtClean="0"/>
              <a:t>All Doctors and Nurses in private practice must display their certificates and current registration licenses to practice for all to see.</a:t>
            </a:r>
          </a:p>
          <a:p>
            <a:r>
              <a:rPr lang="en-US" dirty="0" smtClean="0"/>
              <a:t> NMCN and other health professional licensing boards should go all out to address the problem of quackery. </a:t>
            </a:r>
          </a:p>
          <a:p>
            <a:r>
              <a:rPr lang="en-US" dirty="0" smtClean="0"/>
              <a:t>They should press for “Anti-Quackery Bill”.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Regulatory Councils should be adequately funded to play their regulatory and supervisory roles, particularly in the areas of training, inspection and monitoring of services provider centers.</a:t>
            </a:r>
          </a:p>
          <a:p>
            <a:r>
              <a:rPr lang="en-US" dirty="0" smtClean="0"/>
              <a:t> They should go beyond operation “ show your certificates and licenses”.</a:t>
            </a:r>
          </a:p>
          <a:p>
            <a:r>
              <a:rPr lang="en-US" dirty="0" smtClean="0"/>
              <a:t>Medical and Health Sciences schools should consider the embossment of pictures of qualified professionals on their certificates as a way out of this quagmire.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normAutofit/>
          </a:bodyPr>
          <a:lstStyle/>
          <a:p>
            <a:r>
              <a:rPr lang="en-US" dirty="0" smtClean="0"/>
              <a:t>Regulatory bodies should adopt  anti- quackery strategies such as stamps and seals that will distinguish trained personnel from quacks.</a:t>
            </a:r>
          </a:p>
          <a:p>
            <a:r>
              <a:rPr lang="en-US" dirty="0" smtClean="0"/>
              <a:t>Record of membership death, disability, and immigration etc should be kept and monitored.</a:t>
            </a:r>
          </a:p>
          <a:p>
            <a:r>
              <a:rPr lang="en-US" dirty="0" smtClean="0"/>
              <a:t>Offenders, with those who aid and abate this criminality should be promptly and diligently prosecuted.</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lstStyle/>
          <a:p>
            <a:r>
              <a:rPr lang="en-US" dirty="0" smtClean="0"/>
              <a:t>The Federal and State governments  will do well by addressing the causes of industrial action in the Health Institutions. </a:t>
            </a:r>
          </a:p>
          <a:p>
            <a:r>
              <a:rPr lang="en-US" dirty="0" smtClean="0"/>
              <a:t>They should bring affordable, accessible health care delivery to the doorstep of the masses through the expansion of NHIS and UHC.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Nigeria’s Health Situation </a:t>
            </a:r>
            <a:endParaRPr lang="en-US" b="1" dirty="0"/>
          </a:p>
        </p:txBody>
      </p:sp>
      <p:sp>
        <p:nvSpPr>
          <p:cNvPr id="3" name="Content Placeholder 2"/>
          <p:cNvSpPr>
            <a:spLocks noGrp="1"/>
          </p:cNvSpPr>
          <p:nvPr>
            <p:ph sz="quarter" idx="1"/>
          </p:nvPr>
        </p:nvSpPr>
        <p:spPr/>
        <p:txBody>
          <a:bodyPr>
            <a:normAutofit/>
          </a:bodyPr>
          <a:lstStyle/>
          <a:p>
            <a:r>
              <a:rPr lang="en-US" dirty="0" smtClean="0"/>
              <a:t>The World Health Organization (WHO) ranks Nigeria 187th out of 191 countries in terms of health care delivery.</a:t>
            </a:r>
          </a:p>
          <a:p>
            <a:r>
              <a:rPr lang="en-US" dirty="0" smtClean="0"/>
              <a:t> It is said that one-third of over 700 health facilities have been destroyed in the country and an estimated 3.7 million people are in need of health assistance. </a:t>
            </a:r>
          </a:p>
          <a:p>
            <a:r>
              <a:rPr lang="en-US" dirty="0" smtClean="0"/>
              <a:t>WHO also noted that the life expectancy at birth in 2016 dropped to 55/56 years in the country.</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lstStyle/>
          <a:p>
            <a:r>
              <a:rPr lang="en-US" dirty="0" smtClean="0"/>
              <a:t>Appropriate authorities should ensure mandatory renewal of hospital and medical laboratory licenses with a view to close down unregistered ones.</a:t>
            </a:r>
          </a:p>
          <a:p>
            <a:r>
              <a:rPr lang="en-US" dirty="0" smtClean="0"/>
              <a:t>Stringent measures should be put in place to ensure that only private hospitals that meet the stipulated  standards are approved . </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normAutofit/>
          </a:bodyPr>
          <a:lstStyle/>
          <a:p>
            <a:r>
              <a:rPr lang="en-US" dirty="0" smtClean="0"/>
              <a:t>Government should deploy policy initiatives to reduce brain drain in the health sector and discourage the growing trend of medical tourism which is depleting the nation’s economic reserves. </a:t>
            </a:r>
          </a:p>
          <a:p>
            <a:r>
              <a:rPr lang="en-US" dirty="0" smtClean="0"/>
              <a:t>They should improve regulation around traditional medicines, include them in the country’s adverse drug reaction reporting system and ensure effective monitoring.</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lstStyle/>
          <a:p>
            <a:r>
              <a:rPr lang="en-US" dirty="0" smtClean="0"/>
              <a:t>Ensure an adequate level of spending on health.</a:t>
            </a:r>
          </a:p>
          <a:p>
            <a:r>
              <a:rPr lang="en-US" dirty="0" smtClean="0"/>
              <a:t>Financial resources and the distribution of spending on health should reflect  the country’s health needs at National and sub-national levels to ensure  equal access to health care and reduce inequalities.</a:t>
            </a:r>
          </a:p>
          <a:p>
            <a:r>
              <a:rPr lang="en-US" dirty="0" smtClean="0"/>
              <a:t>Our national budget on health should meet the 15% as agreed to during the 2001 AU Summit at Abuja.</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lstStyle/>
          <a:p>
            <a:r>
              <a:rPr lang="en-US" dirty="0" smtClean="0"/>
              <a:t>Recruitment and retention of well-trained and sufficiently motivated health workers to cope with the increasing burden on the healthcare system. This is a fundamental feature of UHC.</a:t>
            </a:r>
          </a:p>
          <a:p>
            <a:r>
              <a:rPr lang="en-US" dirty="0" smtClean="0"/>
              <a:t>Otherwise, less time will be spent with patients which can jeopardize  their safety and the quality of care.</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Check Quackery In Nigeria Health Sector</a:t>
            </a:r>
            <a:endParaRPr lang="en-US" dirty="0"/>
          </a:p>
        </p:txBody>
      </p:sp>
      <p:sp>
        <p:nvSpPr>
          <p:cNvPr id="3" name="Content Placeholder 2"/>
          <p:cNvSpPr>
            <a:spLocks noGrp="1"/>
          </p:cNvSpPr>
          <p:nvPr>
            <p:ph sz="quarter" idx="1"/>
          </p:nvPr>
        </p:nvSpPr>
        <p:spPr/>
        <p:txBody>
          <a:bodyPr/>
          <a:lstStyle/>
          <a:p>
            <a:r>
              <a:rPr lang="en-US" dirty="0" smtClean="0"/>
              <a:t>Ensure food security and safety in tandem with the theme of  WHO World Health Day 2015: From Farm To Plate, Make food safe.</a:t>
            </a:r>
          </a:p>
          <a:p>
            <a:r>
              <a:rPr lang="en-US" dirty="0" smtClean="0"/>
              <a:t>There is the need to educate the populace to make food their medicine i.e. eating right and healthy because the first and best hospital is the kitchen.</a:t>
            </a:r>
          </a:p>
          <a:p>
            <a:endParaRPr lang="en-US" dirty="0" smtClean="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World Health Day 2018 marked the 70</a:t>
            </a:r>
            <a:r>
              <a:rPr lang="en-US" baseline="30000" dirty="0" smtClean="0"/>
              <a:t>th</a:t>
            </a:r>
            <a:r>
              <a:rPr lang="en-US" dirty="0" smtClean="0"/>
              <a:t> birthday of WHO with the theme “Universal Health Coverage (UHC): Everyone, Everywhere”.</a:t>
            </a:r>
          </a:p>
          <a:p>
            <a:r>
              <a:rPr lang="en-US" dirty="0" smtClean="0"/>
              <a:t> The slogan: “Health For All” has been WHO’s guiding vision for these seven decades because the World Health Organization was founded on the principle that all people should be able to realize their right to the highest possible level of health. </a:t>
            </a:r>
          </a:p>
          <a:p>
            <a:r>
              <a:rPr lang="en-US" dirty="0" smtClean="0"/>
              <a:t>“Health for all” is also the impetus behind the current organization-wide drive to support countries in moving towards Universal Health Coverage (UHC). </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t>
            </a:r>
            <a:endParaRPr lang="en-US" b="1" dirty="0"/>
          </a:p>
        </p:txBody>
      </p:sp>
      <p:sp>
        <p:nvSpPr>
          <p:cNvPr id="3" name="Content Placeholder 2"/>
          <p:cNvSpPr>
            <a:spLocks noGrp="1"/>
          </p:cNvSpPr>
          <p:nvPr>
            <p:ph sz="quarter" idx="1"/>
          </p:nvPr>
        </p:nvSpPr>
        <p:spPr/>
        <p:txBody>
          <a:bodyPr/>
          <a:lstStyle/>
          <a:p>
            <a:r>
              <a:rPr lang="en-US" dirty="0" smtClean="0"/>
              <a:t>Therefore, the dream of achieving HFA in Nigeria will remain  a mirage unless quackery is checked in the country’s health sector.</a:t>
            </a:r>
          </a:p>
          <a:p>
            <a:r>
              <a:rPr lang="en-US" dirty="0" smtClean="0"/>
              <a:t>Such therefore requires an active collaboration among health care providers, their regulatory bodies and the law enforcement agencies.</a:t>
            </a:r>
          </a:p>
          <a:p>
            <a:r>
              <a:rPr lang="en-US" dirty="0" smtClean="0"/>
              <a:t>There is no better time to do this than now! </a:t>
            </a:r>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C:\Users\ihuoma\Desktop\Quackery &amp; Health\images2.jpg"/>
          <p:cNvPicPr>
            <a:picLocks noGrp="1" noChangeAspect="1" noChangeArrowheads="1"/>
          </p:cNvPicPr>
          <p:nvPr>
            <p:ph sz="quarter" idx="1"/>
          </p:nvPr>
        </p:nvPicPr>
        <p:blipFill>
          <a:blip r:embed="rId2"/>
          <a:srcRect/>
          <a:stretch>
            <a:fillRect/>
          </a:stretch>
        </p:blipFill>
        <p:spPr bwMode="auto">
          <a:xfrm>
            <a:off x="228600" y="1066800"/>
            <a:ext cx="8534400" cy="4267200"/>
          </a:xfrm>
          <a:prstGeom prst="rect">
            <a:avLst/>
          </a:prstGeom>
          <a:noFill/>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2362200"/>
          </a:xfrm>
        </p:spPr>
        <p:txBody>
          <a:bodyPr>
            <a:normAutofit fontScale="77500" lnSpcReduction="20000"/>
          </a:bodyPr>
          <a:lstStyle/>
          <a:p>
            <a:pPr algn="ctr">
              <a:buNone/>
            </a:pPr>
            <a:endParaRPr lang="en-US" sz="11500" dirty="0" smtClean="0"/>
          </a:p>
          <a:p>
            <a:pPr algn="ctr">
              <a:buNone/>
            </a:pPr>
            <a:r>
              <a:rPr lang="en-US" sz="11500" dirty="0" smtClean="0"/>
              <a:t>Thank You</a:t>
            </a:r>
            <a:endParaRPr lang="en-US" sz="115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sz="quarter" idx="1"/>
          </p:nvPr>
        </p:nvSpPr>
        <p:spPr/>
        <p:txBody>
          <a:bodyPr>
            <a:normAutofit/>
          </a:bodyPr>
          <a:lstStyle/>
          <a:p>
            <a:r>
              <a:rPr lang="en-US" sz="2000" dirty="0" smtClean="0"/>
              <a:t> </a:t>
            </a:r>
            <a:r>
              <a:rPr lang="en-US" sz="2000" dirty="0" err="1" smtClean="0"/>
              <a:t>Abubakar</a:t>
            </a:r>
            <a:r>
              <a:rPr lang="en-US" sz="2000" dirty="0" smtClean="0"/>
              <a:t>, F (ND) NMCN Goes Tough On Quacks. Nurses Got Talent. </a:t>
            </a:r>
            <a:r>
              <a:rPr lang="en-US" sz="2000" dirty="0" smtClean="0"/>
              <a:t>	</a:t>
            </a:r>
            <a:r>
              <a:rPr lang="en-US" sz="2000" u="sng" dirty="0" smtClean="0">
                <a:hlinkClick r:id="rId2"/>
              </a:rPr>
              <a:t>www.nursesgottalent.com</a:t>
            </a:r>
            <a:r>
              <a:rPr lang="en-US" sz="2000" dirty="0" smtClean="0"/>
              <a:t> </a:t>
            </a:r>
            <a:r>
              <a:rPr lang="en-US" sz="2000" dirty="0" smtClean="0"/>
              <a:t>Retrieved on 6/4/19 </a:t>
            </a:r>
          </a:p>
          <a:p>
            <a:r>
              <a:rPr lang="en-US" sz="2000" dirty="0" err="1" smtClean="0"/>
              <a:t>Adesugba</a:t>
            </a:r>
            <a:r>
              <a:rPr lang="en-US" sz="2000" dirty="0" smtClean="0"/>
              <a:t>, A. (2015) Dealing With Quack Doctors. </a:t>
            </a:r>
            <a:r>
              <a:rPr lang="en-US" sz="2000" dirty="0" smtClean="0"/>
              <a:t>	</a:t>
            </a:r>
            <a:r>
              <a:rPr lang="en-US" sz="2000" u="sng" dirty="0" smtClean="0">
                <a:hlinkClick r:id="rId3"/>
              </a:rPr>
              <a:t>www.thenationonlineng.net</a:t>
            </a:r>
            <a:r>
              <a:rPr lang="en-US" sz="2000" dirty="0" smtClean="0"/>
              <a:t> </a:t>
            </a:r>
            <a:r>
              <a:rPr lang="en-US" sz="2000" dirty="0" smtClean="0"/>
              <a:t>Retrieved 29/3/i9</a:t>
            </a:r>
          </a:p>
          <a:p>
            <a:r>
              <a:rPr lang="en-US" sz="2000" dirty="0" err="1" smtClean="0"/>
              <a:t>Akinyandenu</a:t>
            </a:r>
            <a:r>
              <a:rPr lang="en-US" sz="2000" dirty="0" smtClean="0"/>
              <a:t>, O. (2013) Counterfeit Drugs In Nigeria: A Threat To Public </a:t>
            </a:r>
            <a:r>
              <a:rPr lang="en-US" sz="2000" dirty="0" smtClean="0"/>
              <a:t>	Health</a:t>
            </a:r>
            <a:r>
              <a:rPr lang="en-US" sz="2000" dirty="0" smtClean="0"/>
              <a:t>. African Journal of Pharmacy and </a:t>
            </a:r>
            <a:r>
              <a:rPr lang="en-US" sz="2000" dirty="0" err="1" smtClean="0"/>
              <a:t>Pharmacology.AJPP</a:t>
            </a:r>
            <a:r>
              <a:rPr lang="en-US" sz="2000" dirty="0" smtClean="0"/>
              <a:t>  7(36) </a:t>
            </a:r>
            <a:r>
              <a:rPr lang="en-US" sz="2000" dirty="0" smtClean="0"/>
              <a:t>	2571-2576.www.academicjournal.Retrieved </a:t>
            </a:r>
            <a:r>
              <a:rPr lang="en-US" sz="2000" dirty="0" smtClean="0"/>
              <a:t>16/4/19</a:t>
            </a:r>
            <a:r>
              <a:rPr lang="en-US" sz="2000" dirty="0" smtClean="0"/>
              <a:t>.</a:t>
            </a:r>
          </a:p>
          <a:p>
            <a:r>
              <a:rPr lang="en-US" sz="2000" dirty="0" err="1" smtClean="0"/>
              <a:t>Akunyili</a:t>
            </a:r>
            <a:r>
              <a:rPr lang="en-US" sz="2000" dirty="0" smtClean="0"/>
              <a:t> ,D. (2004) Fake And Counterfeit Drugs In The Health Sector: The </a:t>
            </a:r>
            <a:r>
              <a:rPr lang="en-US" sz="2000" dirty="0" smtClean="0"/>
              <a:t>	Role </a:t>
            </a:r>
            <a:r>
              <a:rPr lang="en-US" sz="2000" dirty="0" smtClean="0"/>
              <a:t>Of  Medical Doctors. </a:t>
            </a:r>
            <a:r>
              <a:rPr lang="en-US" sz="2000" u="sng" dirty="0" smtClean="0">
                <a:hlinkClick r:id="rId4"/>
              </a:rPr>
              <a:t>www.indexmedicus.afro.who.int.Retrieved</a:t>
            </a:r>
            <a:r>
              <a:rPr lang="en-US" sz="2000" dirty="0" smtClean="0"/>
              <a:t> </a:t>
            </a:r>
            <a:r>
              <a:rPr lang="en-US" sz="2000" dirty="0" smtClean="0"/>
              <a:t>	15/4/19</a:t>
            </a:r>
            <a:r>
              <a:rPr lang="en-US" sz="2000" dirty="0" smtClean="0"/>
              <a:t>.</a:t>
            </a:r>
          </a:p>
          <a:p>
            <a:r>
              <a:rPr lang="en-US" sz="2000" dirty="0" err="1" smtClean="0"/>
              <a:t>Ayadomola</a:t>
            </a:r>
            <a:r>
              <a:rPr lang="en-US" sz="2000" dirty="0" smtClean="0"/>
              <a:t>, O &amp; </a:t>
            </a:r>
            <a:r>
              <a:rPr lang="en-US" sz="2000" dirty="0" err="1" smtClean="0"/>
              <a:t>Adebowale</a:t>
            </a:r>
            <a:r>
              <a:rPr lang="en-US" sz="2000" dirty="0" smtClean="0"/>
              <a:t>, N (2019)  What We Are Doing To Check </a:t>
            </a:r>
            <a:r>
              <a:rPr lang="en-US" sz="2000" dirty="0" smtClean="0"/>
              <a:t>	Medical </a:t>
            </a:r>
            <a:r>
              <a:rPr lang="en-US" sz="2000" dirty="0" smtClean="0"/>
              <a:t>Quackery In Nigeria- NMA President </a:t>
            </a:r>
            <a:r>
              <a:rPr lang="en-US" sz="2000" dirty="0" err="1" smtClean="0"/>
              <a:t>Ogirima</a:t>
            </a:r>
            <a:r>
              <a:rPr lang="en-US" sz="2000" dirty="0" smtClean="0"/>
              <a:t>. Premium </a:t>
            </a:r>
            <a:r>
              <a:rPr lang="en-US" sz="2000" dirty="0" smtClean="0"/>
              <a:t>	Times</a:t>
            </a:r>
            <a:r>
              <a:rPr lang="en-US" sz="2000" dirty="0" smtClean="0"/>
              <a:t>. </a:t>
            </a:r>
            <a:r>
              <a:rPr lang="en-US" sz="2000" u="sng" dirty="0" smtClean="0">
                <a:hlinkClick r:id="rId5"/>
              </a:rPr>
              <a:t>https://www.premiumtimesng.com.Retrieved</a:t>
            </a:r>
            <a:r>
              <a:rPr lang="en-US" sz="2000" dirty="0" smtClean="0"/>
              <a:t> 22/4/19</a:t>
            </a:r>
          </a:p>
          <a:p>
            <a:endParaRPr lang="en-US" sz="2000" dirty="0" smtClean="0"/>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Nigeria’s Health Situation </a:t>
            </a:r>
            <a:endParaRPr lang="en-US" b="1" dirty="0"/>
          </a:p>
        </p:txBody>
      </p:sp>
      <p:sp>
        <p:nvSpPr>
          <p:cNvPr id="3" name="Content Placeholder 2"/>
          <p:cNvSpPr>
            <a:spLocks noGrp="1"/>
          </p:cNvSpPr>
          <p:nvPr>
            <p:ph sz="quarter" idx="1"/>
          </p:nvPr>
        </p:nvSpPr>
        <p:spPr/>
        <p:txBody>
          <a:bodyPr>
            <a:normAutofit/>
          </a:bodyPr>
          <a:lstStyle/>
          <a:p>
            <a:r>
              <a:rPr lang="en-US" dirty="0" smtClean="0"/>
              <a:t>Also of concern is the increasing level of medical tourism in the country.</a:t>
            </a:r>
          </a:p>
          <a:p>
            <a:r>
              <a:rPr lang="en-US" dirty="0" smtClean="0"/>
              <a:t> Nigerians are said to spend N359.2 billion on medical tourism yearly (2019 health budget is N340.45 billion</a:t>
            </a:r>
            <a:r>
              <a:rPr lang="en-US" dirty="0" smtClean="0"/>
              <a:t>).</a:t>
            </a:r>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b="1" dirty="0" err="1" smtClean="0"/>
              <a:t>contd</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dirty="0" err="1" smtClean="0"/>
              <a:t>Barret</a:t>
            </a:r>
            <a:r>
              <a:rPr lang="en-US" dirty="0" smtClean="0"/>
              <a:t>, S &amp; Jarvis, W ( 2001) Quackery Fraud And “Alternative” </a:t>
            </a:r>
            <a:r>
              <a:rPr lang="en-US" dirty="0" smtClean="0"/>
              <a:t>	Methods: </a:t>
            </a:r>
            <a:r>
              <a:rPr lang="en-US" dirty="0" smtClean="0"/>
              <a:t>Important Definitions. </a:t>
            </a:r>
            <a:r>
              <a:rPr lang="en-US" u="sng" dirty="0" smtClean="0">
                <a:hlinkClick r:id="rId2"/>
              </a:rPr>
              <a:t>https://www.quackwatch.org</a:t>
            </a:r>
            <a:r>
              <a:rPr lang="en-US" dirty="0" smtClean="0"/>
              <a:t> </a:t>
            </a:r>
            <a:r>
              <a:rPr lang="en-US" dirty="0" smtClean="0"/>
              <a:t>	</a:t>
            </a:r>
            <a:r>
              <a:rPr lang="en-US" dirty="0" err="1" smtClean="0"/>
              <a:t>Retieved</a:t>
            </a:r>
            <a:r>
              <a:rPr lang="en-US" dirty="0" smtClean="0"/>
              <a:t> 4/4/19</a:t>
            </a:r>
            <a:endParaRPr lang="en-US" dirty="0" smtClean="0"/>
          </a:p>
          <a:p>
            <a:r>
              <a:rPr lang="en-US" dirty="0" smtClean="0"/>
              <a:t>Bassett, M (2006) Health For All In The 21</a:t>
            </a:r>
            <a:r>
              <a:rPr lang="en-US" baseline="30000" dirty="0" smtClean="0"/>
              <a:t>st</a:t>
            </a:r>
            <a:r>
              <a:rPr lang="en-US" dirty="0" smtClean="0"/>
              <a:t> Century. American </a:t>
            </a:r>
            <a:r>
              <a:rPr lang="en-US" dirty="0" smtClean="0"/>
              <a:t>	Journal </a:t>
            </a:r>
            <a:r>
              <a:rPr lang="en-US" dirty="0" smtClean="0"/>
              <a:t>Of Public Health  AJPH 96 (1): 2089. </a:t>
            </a:r>
            <a:r>
              <a:rPr lang="en-US" dirty="0" smtClean="0"/>
              <a:t>	www.ncbi.nlm.nih.gov/pmc</a:t>
            </a:r>
            <a:r>
              <a:rPr lang="en-US" dirty="0" smtClean="0"/>
              <a:t>/</a:t>
            </a:r>
          </a:p>
          <a:p>
            <a:r>
              <a:rPr lang="en-US" dirty="0" smtClean="0"/>
              <a:t>Bernard, V (1965) Why People Become The Victims Of Medical </a:t>
            </a:r>
            <a:r>
              <a:rPr lang="en-US" dirty="0" smtClean="0"/>
              <a:t>	Quackery</a:t>
            </a:r>
            <a:r>
              <a:rPr lang="en-US" dirty="0" smtClean="0"/>
              <a:t>. AJPH Vol 55 No. 8 </a:t>
            </a:r>
          </a:p>
          <a:p>
            <a:r>
              <a:rPr lang="en-US" dirty="0" smtClean="0"/>
              <a:t>Business Insider by Pulse (2017) Quack Doctors Dominate The </a:t>
            </a:r>
            <a:r>
              <a:rPr lang="en-US" dirty="0" smtClean="0"/>
              <a:t>	Nigerian </a:t>
            </a:r>
            <a:r>
              <a:rPr lang="en-US" dirty="0" smtClean="0"/>
              <a:t>Healthcare System. </a:t>
            </a:r>
            <a:r>
              <a:rPr lang="en-US" u="sng" dirty="0" smtClean="0">
                <a:hlinkClick r:id="rId3"/>
              </a:rPr>
              <a:t>https://www.pulse.ng.Retrieved</a:t>
            </a:r>
            <a:r>
              <a:rPr lang="en-US" dirty="0" smtClean="0"/>
              <a:t> 2 </a:t>
            </a:r>
            <a:r>
              <a:rPr lang="en-US" dirty="0" smtClean="0"/>
              <a:t>	2/4/19</a:t>
            </a:r>
            <a:r>
              <a:rPr lang="en-US" dirty="0" smtClean="0"/>
              <a:t>.</a:t>
            </a:r>
          </a:p>
          <a:p>
            <a:r>
              <a:rPr lang="en-US" dirty="0" smtClean="0"/>
              <a:t>Das ,T. (2008) Quacks: Their Role In Health Sector. Department Of </a:t>
            </a:r>
            <a:r>
              <a:rPr lang="en-US" dirty="0" smtClean="0"/>
              <a:t>	Economics</a:t>
            </a:r>
            <a:r>
              <a:rPr lang="en-US" dirty="0" smtClean="0"/>
              <a:t>, </a:t>
            </a:r>
            <a:r>
              <a:rPr lang="en-US" dirty="0" err="1" smtClean="0"/>
              <a:t>Jadavpur</a:t>
            </a:r>
            <a:r>
              <a:rPr lang="en-US" dirty="0" smtClean="0"/>
              <a:t> University, Kolkata 700032, India.</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b="1" dirty="0" err="1" smtClean="0"/>
              <a:t>contd</a:t>
            </a:r>
            <a:endParaRPr lang="en-US" dirty="0"/>
          </a:p>
        </p:txBody>
      </p:sp>
      <p:sp>
        <p:nvSpPr>
          <p:cNvPr id="3" name="Content Placeholder 2"/>
          <p:cNvSpPr>
            <a:spLocks noGrp="1"/>
          </p:cNvSpPr>
          <p:nvPr>
            <p:ph sz="quarter" idx="1"/>
          </p:nvPr>
        </p:nvSpPr>
        <p:spPr/>
        <p:txBody>
          <a:bodyPr>
            <a:normAutofit/>
          </a:bodyPr>
          <a:lstStyle/>
          <a:p>
            <a:r>
              <a:rPr lang="en-US" sz="2000" dirty="0" err="1" smtClean="0"/>
              <a:t>Datta</a:t>
            </a:r>
            <a:r>
              <a:rPr lang="en-US" sz="2000" dirty="0" smtClean="0"/>
              <a:t>, R. (2013) The World Of Quacks: A Parallel Health Care </a:t>
            </a:r>
            <a:r>
              <a:rPr lang="en-US" sz="2000" dirty="0" smtClean="0"/>
              <a:t>	System </a:t>
            </a:r>
            <a:r>
              <a:rPr lang="en-US" sz="2000" dirty="0" smtClean="0"/>
              <a:t>In </a:t>
            </a:r>
            <a:r>
              <a:rPr lang="en-US" sz="2000" dirty="0" smtClean="0"/>
              <a:t>Rural </a:t>
            </a:r>
            <a:r>
              <a:rPr lang="en-US" sz="2000" dirty="0" smtClean="0"/>
              <a:t>West Bengal. IOSR .Journal Of </a:t>
            </a:r>
            <a:r>
              <a:rPr lang="en-US" sz="2000" dirty="0" smtClean="0"/>
              <a:t>Humanities And </a:t>
            </a:r>
            <a:r>
              <a:rPr lang="en-US" sz="2000" dirty="0" smtClean="0"/>
              <a:t>Social </a:t>
            </a:r>
            <a:r>
              <a:rPr lang="en-US" sz="2000" dirty="0" smtClean="0"/>
              <a:t>	Science IOSR-JHSS 14</a:t>
            </a:r>
            <a:r>
              <a:rPr lang="en-US" sz="2000" dirty="0" smtClean="0"/>
              <a:t>, 2 </a:t>
            </a:r>
            <a:r>
              <a:rPr lang="en-US" sz="2000" dirty="0" smtClean="0"/>
              <a:t>Jul-Aug, 44-53</a:t>
            </a:r>
            <a:r>
              <a:rPr lang="en-US" sz="2000" dirty="0" smtClean="0"/>
              <a:t>. </a:t>
            </a:r>
            <a:r>
              <a:rPr lang="en-US" sz="2000" dirty="0" smtClean="0"/>
              <a:t>	</a:t>
            </a:r>
            <a:r>
              <a:rPr lang="en-US" sz="2000" u="sng" dirty="0" smtClean="0">
                <a:hlinkClick r:id="rId2"/>
              </a:rPr>
              <a:t>www.iosrjournals.org.Retrieved</a:t>
            </a:r>
            <a:r>
              <a:rPr lang="en-US" sz="2000" u="sng" dirty="0" smtClean="0"/>
              <a:t> </a:t>
            </a:r>
            <a:r>
              <a:rPr lang="en-US" sz="2000" dirty="0" smtClean="0"/>
              <a:t>13/4/19.</a:t>
            </a:r>
            <a:endParaRPr lang="en-US" sz="2000" dirty="0" smtClean="0"/>
          </a:p>
          <a:p>
            <a:r>
              <a:rPr lang="en-US" sz="2000" dirty="0" smtClean="0"/>
              <a:t>Dickson, A (2019) Universal Health Coverage For Nigerians. </a:t>
            </a:r>
            <a:r>
              <a:rPr lang="en-US" sz="2000" dirty="0" smtClean="0"/>
              <a:t>	</a:t>
            </a:r>
            <a:r>
              <a:rPr lang="en-US" sz="2000" u="sng" dirty="0" smtClean="0">
                <a:hlinkClick r:id="rId3"/>
              </a:rPr>
              <a:t>https</a:t>
            </a:r>
            <a:r>
              <a:rPr lang="en-US" sz="2000" u="sng" dirty="0" smtClean="0">
                <a:hlinkClick r:id="rId3"/>
              </a:rPr>
              <a:t>://leadership.ng/2019/01/02</a:t>
            </a:r>
            <a:r>
              <a:rPr lang="en-US" sz="2000" dirty="0" smtClean="0"/>
              <a:t> Retrieved </a:t>
            </a:r>
            <a:r>
              <a:rPr lang="en-US" sz="2000" dirty="0" smtClean="0"/>
              <a:t>2/4/19</a:t>
            </a:r>
            <a:endParaRPr lang="en-US" sz="2000" dirty="0" smtClean="0"/>
          </a:p>
          <a:p>
            <a:r>
              <a:rPr lang="en-US" sz="2000" dirty="0" err="1" smtClean="0"/>
              <a:t>Gouws</a:t>
            </a:r>
            <a:r>
              <a:rPr lang="en-US" sz="2000" dirty="0" smtClean="0"/>
              <a:t>, C. (2018) Traditional African Medicine And Conventional </a:t>
            </a:r>
            <a:r>
              <a:rPr lang="en-US" sz="2000" dirty="0" smtClean="0"/>
              <a:t>Drugs</a:t>
            </a:r>
            <a:r>
              <a:rPr lang="en-US" sz="2000" dirty="0" smtClean="0"/>
              <a:t>: </a:t>
            </a:r>
            <a:r>
              <a:rPr lang="en-US" sz="2000" dirty="0" smtClean="0"/>
              <a:t>	Friends </a:t>
            </a:r>
            <a:r>
              <a:rPr lang="en-US" sz="2000" dirty="0" smtClean="0"/>
              <a:t>Or Enemies? The Conversation. </a:t>
            </a:r>
            <a:r>
              <a:rPr lang="en-US" sz="2000" dirty="0" smtClean="0"/>
              <a:t>	</a:t>
            </a:r>
            <a:r>
              <a:rPr lang="en-US" sz="2000" u="sng" dirty="0" smtClean="0">
                <a:hlinkClick r:id="rId4"/>
              </a:rPr>
              <a:t>https</a:t>
            </a:r>
            <a:r>
              <a:rPr lang="en-US" sz="2000" u="sng" dirty="0" smtClean="0">
                <a:hlinkClick r:id="rId4"/>
              </a:rPr>
              <a:t>://theconversation.com.Retrieved</a:t>
            </a:r>
            <a:r>
              <a:rPr lang="en-US" sz="2000" dirty="0" smtClean="0"/>
              <a:t> 20/4/19.</a:t>
            </a:r>
          </a:p>
          <a:p>
            <a:r>
              <a:rPr lang="en-US" sz="2000" dirty="0" smtClean="0"/>
              <a:t>Hilde, B. (1974) The Allure Of Food Cults And Nutrition Quackery. </a:t>
            </a:r>
            <a:r>
              <a:rPr lang="en-US" sz="2000" dirty="0" smtClean="0"/>
              <a:t>	</a:t>
            </a:r>
            <a:r>
              <a:rPr lang="en-US" sz="2000" u="sng" dirty="0" smtClean="0">
                <a:hlinkClick r:id="rId5"/>
              </a:rPr>
              <a:t>https</a:t>
            </a:r>
            <a:r>
              <a:rPr lang="en-US" sz="2000" u="sng" dirty="0" smtClean="0">
                <a:hlinkClick r:id="rId5"/>
              </a:rPr>
              <a:t>://onlinelibrary.wiley.com.Retrieved</a:t>
            </a:r>
            <a:r>
              <a:rPr lang="en-US" sz="2000" dirty="0" smtClean="0"/>
              <a:t> 18/4/19.</a:t>
            </a:r>
          </a:p>
          <a:p>
            <a:endParaRPr lang="en-US" sz="20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b="1" dirty="0" err="1" smtClean="0"/>
              <a:t>contd</a:t>
            </a:r>
            <a:endParaRPr lang="en-US" dirty="0"/>
          </a:p>
        </p:txBody>
      </p:sp>
      <p:sp>
        <p:nvSpPr>
          <p:cNvPr id="3" name="Content Placeholder 2"/>
          <p:cNvSpPr>
            <a:spLocks noGrp="1"/>
          </p:cNvSpPr>
          <p:nvPr>
            <p:ph sz="quarter" idx="1"/>
          </p:nvPr>
        </p:nvSpPr>
        <p:spPr/>
        <p:txBody>
          <a:bodyPr>
            <a:normAutofit/>
          </a:bodyPr>
          <a:lstStyle/>
          <a:p>
            <a:r>
              <a:rPr lang="en-US" sz="2000" dirty="0" err="1" smtClean="0"/>
              <a:t>Kpee</a:t>
            </a:r>
            <a:r>
              <a:rPr lang="en-US" sz="2000" dirty="0" smtClean="0"/>
              <a:t>,  J (2009) Assessing The Non-Licensed (Auxiliary) Nursing And The </a:t>
            </a:r>
            <a:r>
              <a:rPr lang="en-US" sz="2000" dirty="0" smtClean="0"/>
              <a:t>	Professional </a:t>
            </a:r>
            <a:r>
              <a:rPr lang="en-US" sz="2000" dirty="0" smtClean="0"/>
              <a:t>(Standard) Nursing Practice In Private Clinics Using </a:t>
            </a:r>
            <a:r>
              <a:rPr lang="en-US" sz="2000" dirty="0" smtClean="0"/>
              <a:t>	</a:t>
            </a:r>
            <a:r>
              <a:rPr lang="en-US" sz="2000" dirty="0" err="1" smtClean="0"/>
              <a:t>Portharcourt</a:t>
            </a:r>
            <a:r>
              <a:rPr lang="en-US" sz="2000" dirty="0" smtClean="0"/>
              <a:t> </a:t>
            </a:r>
            <a:r>
              <a:rPr lang="en-US" sz="2000" dirty="0" smtClean="0"/>
              <a:t>Metropolis As A Case Study. Nursing Extra 2, 2, 24-36</a:t>
            </a:r>
          </a:p>
          <a:p>
            <a:r>
              <a:rPr lang="en-US" sz="2000" dirty="0" smtClean="0"/>
              <a:t>Mahler, H. (1981) The Meaning Of Health For All By The Year 2000.  </a:t>
            </a:r>
            <a:r>
              <a:rPr lang="en-US" sz="2000" dirty="0" smtClean="0"/>
              <a:t>	World </a:t>
            </a:r>
            <a:r>
              <a:rPr lang="en-US" sz="2000" dirty="0" smtClean="0"/>
              <a:t>Health Forum, Vol 2.No1. www//alphapublications.org. </a:t>
            </a:r>
            <a:r>
              <a:rPr lang="en-US" sz="2000" dirty="0" smtClean="0"/>
              <a:t>	Retrieved </a:t>
            </a:r>
            <a:r>
              <a:rPr lang="en-US" sz="2000" dirty="0" smtClean="0"/>
              <a:t>28/3/19.</a:t>
            </a:r>
          </a:p>
          <a:p>
            <a:r>
              <a:rPr lang="en-US" sz="2000" dirty="0" err="1" smtClean="0"/>
              <a:t>Ndububa</a:t>
            </a:r>
            <a:r>
              <a:rPr lang="en-US" sz="2000" dirty="0" smtClean="0"/>
              <a:t>, V (2007) Medical Quackery In Nigeria: Why The Silence. </a:t>
            </a:r>
            <a:r>
              <a:rPr lang="en-US" sz="2000" dirty="0" smtClean="0"/>
              <a:t>	</a:t>
            </a:r>
            <a:r>
              <a:rPr lang="en-US" sz="2000" u="sng" dirty="0" smtClean="0">
                <a:hlinkClick r:id="rId2"/>
              </a:rPr>
              <a:t>https</a:t>
            </a:r>
            <a:r>
              <a:rPr lang="en-US" sz="2000" u="sng" dirty="0" smtClean="0">
                <a:hlinkClick r:id="rId2"/>
              </a:rPr>
              <a:t>://www.researchgate.net.Retrieved</a:t>
            </a:r>
            <a:r>
              <a:rPr lang="en-US" sz="2000" dirty="0" smtClean="0"/>
              <a:t> 2/4/19</a:t>
            </a:r>
          </a:p>
          <a:p>
            <a:r>
              <a:rPr lang="en-US" sz="2000" dirty="0" err="1" smtClean="0"/>
              <a:t>Ogunje,V</a:t>
            </a:r>
            <a:r>
              <a:rPr lang="en-US" sz="2000" dirty="0" smtClean="0"/>
              <a:t> (2018) NMA Tasks Police On Quackery In Medical Profession. </a:t>
            </a:r>
            <a:r>
              <a:rPr lang="en-US" sz="2000" dirty="0" smtClean="0"/>
              <a:t>	</a:t>
            </a:r>
            <a:r>
              <a:rPr lang="en-US" sz="2000" u="sng" dirty="0" smtClean="0">
                <a:hlinkClick r:id="rId3"/>
              </a:rPr>
              <a:t>www.thisdaylive.com</a:t>
            </a:r>
            <a:r>
              <a:rPr lang="en-US" sz="2000" dirty="0" smtClean="0"/>
              <a:t>. Retrieved on 4/4/19 </a:t>
            </a:r>
          </a:p>
          <a:p>
            <a:r>
              <a:rPr lang="en-US" sz="2000" dirty="0" err="1" smtClean="0"/>
              <a:t>Olabisi</a:t>
            </a:r>
            <a:r>
              <a:rPr lang="en-US" sz="2000" dirty="0" smtClean="0"/>
              <a:t>, D (2016) Doctors Also Contribute To Medical Quackery. </a:t>
            </a:r>
            <a:r>
              <a:rPr lang="en-US" sz="2000" dirty="0" smtClean="0"/>
              <a:t>	</a:t>
            </a:r>
            <a:r>
              <a:rPr lang="en-US" sz="2000" u="sng" dirty="0" smtClean="0">
                <a:hlinkClick r:id="rId4"/>
              </a:rPr>
              <a:t>www.tribuneonline</a:t>
            </a:r>
            <a:r>
              <a:rPr lang="en-US" sz="2000" dirty="0" smtClean="0"/>
              <a:t> </a:t>
            </a:r>
            <a:r>
              <a:rPr lang="en-US" sz="2000" dirty="0" smtClean="0"/>
              <a:t>ng.com </a:t>
            </a:r>
          </a:p>
          <a:p>
            <a:endParaRPr lang="en-US" sz="20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b="1" dirty="0" err="1" smtClean="0"/>
              <a:t>contd</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Sahara Reporters New York (2016) Hiding In Plain Sight: How Poverty And </a:t>
            </a:r>
            <a:r>
              <a:rPr lang="en-US" dirty="0" smtClean="0"/>
              <a:t>	Corruption </a:t>
            </a:r>
            <a:r>
              <a:rPr lang="en-US" dirty="0" smtClean="0"/>
              <a:t>Aid Quackery In Nigeria. </a:t>
            </a:r>
            <a:r>
              <a:rPr lang="en-US" dirty="0" smtClean="0"/>
              <a:t>	</a:t>
            </a:r>
            <a:r>
              <a:rPr lang="en-US" u="sng" dirty="0" smtClean="0">
                <a:hlinkClick r:id="rId2"/>
              </a:rPr>
              <a:t>www.saharareporters.com.Retrieved</a:t>
            </a:r>
            <a:r>
              <a:rPr lang="en-US" dirty="0" smtClean="0"/>
              <a:t> </a:t>
            </a:r>
            <a:r>
              <a:rPr lang="en-US" dirty="0" smtClean="0"/>
              <a:t>2/4/19.</a:t>
            </a:r>
          </a:p>
          <a:p>
            <a:r>
              <a:rPr lang="en-US" dirty="0" err="1" smtClean="0"/>
              <a:t>Seawright</a:t>
            </a:r>
            <a:r>
              <a:rPr lang="en-US" dirty="0" smtClean="0"/>
              <a:t>, B. (2014) Whole Foods Quackery/Above the Market. </a:t>
            </a:r>
            <a:r>
              <a:rPr lang="en-US" dirty="0" smtClean="0"/>
              <a:t>	</a:t>
            </a:r>
            <a:r>
              <a:rPr lang="en-US" u="sng" dirty="0" smtClean="0">
                <a:hlinkClick r:id="rId3"/>
              </a:rPr>
              <a:t>https</a:t>
            </a:r>
            <a:r>
              <a:rPr lang="en-US" u="sng" dirty="0" smtClean="0">
                <a:hlinkClick r:id="rId3"/>
              </a:rPr>
              <a:t>://rpseawright.wordpress.com.Rettrieved</a:t>
            </a:r>
            <a:r>
              <a:rPr lang="en-US" dirty="0" smtClean="0"/>
              <a:t> 18/4/19.</a:t>
            </a:r>
          </a:p>
          <a:p>
            <a:r>
              <a:rPr lang="en-US" dirty="0" err="1" smtClean="0"/>
              <a:t>Shiel</a:t>
            </a:r>
            <a:r>
              <a:rPr lang="en-US" dirty="0" smtClean="0"/>
              <a:t>, W (ND) Medical Definition Of  Health For All. </a:t>
            </a:r>
            <a:r>
              <a:rPr lang="en-US" u="sng" dirty="0" smtClean="0">
                <a:hlinkClick r:id="rId4"/>
              </a:rPr>
              <a:t>www.medicinenet.com</a:t>
            </a:r>
            <a:r>
              <a:rPr lang="en-US" dirty="0" smtClean="0"/>
              <a:t>. </a:t>
            </a:r>
            <a:r>
              <a:rPr lang="en-US" dirty="0" smtClean="0"/>
              <a:t>	Retrieved </a:t>
            </a:r>
            <a:r>
              <a:rPr lang="en-US" dirty="0" smtClean="0"/>
              <a:t>28/3/19</a:t>
            </a:r>
          </a:p>
          <a:p>
            <a:r>
              <a:rPr lang="en-US" dirty="0" err="1" smtClean="0"/>
              <a:t>Shomoye</a:t>
            </a:r>
            <a:r>
              <a:rPr lang="en-US" dirty="0" smtClean="0"/>
              <a:t>, A. 	(2018) Curbing Quackery In Medical Practice. 	</a:t>
            </a:r>
            <a:r>
              <a:rPr lang="en-US" u="sng" dirty="0" smtClean="0">
                <a:hlinkClick r:id="rId5"/>
              </a:rPr>
              <a:t>www.radionigeriaibadan.org.ng.Retrieved</a:t>
            </a:r>
            <a:r>
              <a:rPr lang="en-US" dirty="0" smtClean="0"/>
              <a:t> 2/4/19.</a:t>
            </a:r>
          </a:p>
          <a:p>
            <a:r>
              <a:rPr lang="en-US" dirty="0" smtClean="0"/>
              <a:t>Singh, A .&amp; Singh, S. (2004) The Goal; Health For all, The Commitment: All </a:t>
            </a:r>
            <a:r>
              <a:rPr lang="en-US" dirty="0" smtClean="0"/>
              <a:t>	For </a:t>
            </a:r>
            <a:r>
              <a:rPr lang="en-US" dirty="0" smtClean="0"/>
              <a:t>Health. </a:t>
            </a:r>
            <a:r>
              <a:rPr lang="en-US" u="sng" dirty="0" smtClean="0">
                <a:hlinkClick r:id="rId6"/>
              </a:rPr>
              <a:t>www.ncbi.nlm.nih.gov.Retrieved</a:t>
            </a:r>
            <a:r>
              <a:rPr lang="en-US" dirty="0" smtClean="0"/>
              <a:t> 11/4/19.</a:t>
            </a:r>
          </a:p>
          <a:p>
            <a:r>
              <a:rPr lang="en-US" dirty="0" smtClean="0"/>
              <a:t>The Pointer (2019) Quacks In The Health Sector. </a:t>
            </a:r>
            <a:r>
              <a:rPr lang="en-US" dirty="0" smtClean="0"/>
              <a:t>	</a:t>
            </a:r>
            <a:r>
              <a:rPr lang="en-US" u="sng" dirty="0" smtClean="0">
                <a:hlinkClick r:id="rId7"/>
              </a:rPr>
              <a:t>https</a:t>
            </a:r>
            <a:r>
              <a:rPr lang="en-US" u="sng" dirty="0" smtClean="0">
                <a:hlinkClick r:id="rId7"/>
              </a:rPr>
              <a:t>://thepointernewsonline.com</a:t>
            </a:r>
            <a:r>
              <a:rPr lang="en-US" dirty="0" smtClean="0"/>
              <a:t> .Retrieved 22/4/19.</a:t>
            </a:r>
          </a:p>
          <a:p>
            <a:r>
              <a:rPr lang="en-US" dirty="0" smtClean="0"/>
              <a:t>Tribune (2016) Doctors Also Contribute To Medical Quackery. </a:t>
            </a:r>
            <a:r>
              <a:rPr lang="en-US" dirty="0" smtClean="0"/>
              <a:t>	</a:t>
            </a:r>
            <a:r>
              <a:rPr lang="en-US" u="sng" dirty="0" smtClean="0">
                <a:hlinkClick r:id="rId8"/>
              </a:rPr>
              <a:t>www.tribuneonlineng.com</a:t>
            </a:r>
            <a:r>
              <a:rPr lang="en-US" dirty="0" smtClean="0"/>
              <a:t> </a:t>
            </a:r>
            <a:r>
              <a:rPr lang="en-US" dirty="0" smtClean="0"/>
              <a:t>/6403/.Retrieved 23/4/19.</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 </a:t>
            </a:r>
            <a:r>
              <a:rPr lang="en-US" b="1" dirty="0" err="1" smtClean="0"/>
              <a:t>contd</a:t>
            </a:r>
            <a:endParaRPr lang="en-US" dirty="0"/>
          </a:p>
        </p:txBody>
      </p:sp>
      <p:sp>
        <p:nvSpPr>
          <p:cNvPr id="3" name="Content Placeholder 2"/>
          <p:cNvSpPr>
            <a:spLocks noGrp="1"/>
          </p:cNvSpPr>
          <p:nvPr>
            <p:ph sz="quarter" idx="1"/>
          </p:nvPr>
        </p:nvSpPr>
        <p:spPr/>
        <p:txBody>
          <a:bodyPr>
            <a:normAutofit/>
          </a:bodyPr>
          <a:lstStyle/>
          <a:p>
            <a:r>
              <a:rPr lang="en-US" sz="2000" dirty="0" err="1" smtClean="0"/>
              <a:t>Yahaya</a:t>
            </a:r>
            <a:r>
              <a:rPr lang="en-US" sz="2000" dirty="0" smtClean="0"/>
              <a:t>, A. (2019) The Menace Of Quackery In The Nursing Profession. </a:t>
            </a:r>
            <a:r>
              <a:rPr lang="en-US" sz="2000" dirty="0" smtClean="0"/>
              <a:t>	</a:t>
            </a:r>
            <a:r>
              <a:rPr lang="en-US" sz="2000" u="sng" dirty="0" smtClean="0">
                <a:hlinkClick r:id="rId2"/>
              </a:rPr>
              <a:t>www.mediaclworldnigeria.com.Retrieved</a:t>
            </a:r>
            <a:r>
              <a:rPr lang="en-US" sz="2000" dirty="0" smtClean="0"/>
              <a:t> </a:t>
            </a:r>
            <a:r>
              <a:rPr lang="en-US" sz="2000" dirty="0" smtClean="0"/>
              <a:t>9/4/19.</a:t>
            </a:r>
          </a:p>
          <a:p>
            <a:r>
              <a:rPr lang="en-US" sz="2000" dirty="0" smtClean="0"/>
              <a:t>World Health Organization (1998) Health For All. Executive Summary. </a:t>
            </a:r>
            <a:r>
              <a:rPr lang="en-US" sz="2000" u="sng" dirty="0" smtClean="0">
                <a:hlinkClick r:id="rId3"/>
              </a:rPr>
              <a:t>	ww.who.int/</a:t>
            </a:r>
            <a:r>
              <a:rPr lang="en-US" sz="2000" u="sng" dirty="0" err="1" smtClean="0">
                <a:hlinkClick r:id="rId3"/>
              </a:rPr>
              <a:t>whr</a:t>
            </a:r>
            <a:r>
              <a:rPr lang="en-US" sz="2000" u="sng" dirty="0" smtClean="0">
                <a:hlinkClick r:id="rId3"/>
              </a:rPr>
              <a:t>/1998/media-</a:t>
            </a:r>
            <a:r>
              <a:rPr lang="en-US" sz="2000" u="sng" dirty="0" err="1" smtClean="0">
                <a:hlinkClick r:id="rId3"/>
              </a:rPr>
              <a:t>centre.Retrieved</a:t>
            </a:r>
            <a:r>
              <a:rPr lang="en-US" sz="2000" dirty="0" smtClean="0"/>
              <a:t> </a:t>
            </a:r>
            <a:r>
              <a:rPr lang="en-US" sz="2000" dirty="0" smtClean="0"/>
              <a:t>10/4/19.</a:t>
            </a:r>
          </a:p>
          <a:p>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3844</TotalTime>
  <Words>4719</Words>
  <Application>Microsoft Office PowerPoint</Application>
  <PresentationFormat>On-screen Show (4:3)</PresentationFormat>
  <Paragraphs>368</Paragraphs>
  <Slides>94</Slides>
  <Notes>2</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Median</vt:lpstr>
      <vt:lpstr>Quackery:  A Threat To Achieving Health For All</vt:lpstr>
      <vt:lpstr>Introduction </vt:lpstr>
      <vt:lpstr>Introduction </vt:lpstr>
      <vt:lpstr>Slide 4</vt:lpstr>
      <vt:lpstr>Introduction </vt:lpstr>
      <vt:lpstr>Introduction Contd;</vt:lpstr>
      <vt:lpstr>Outline for Presentation</vt:lpstr>
      <vt:lpstr>Nigeria’s Health Situation </vt:lpstr>
      <vt:lpstr>Nigeria’s Health Situation </vt:lpstr>
      <vt:lpstr>Nigeria’s Health Situation </vt:lpstr>
      <vt:lpstr>Nigeria’s Health Situation </vt:lpstr>
      <vt:lpstr>Nigeria’s Health Situation </vt:lpstr>
      <vt:lpstr>Nigeria’s Health Situation </vt:lpstr>
      <vt:lpstr>Concept Of Health For All</vt:lpstr>
      <vt:lpstr>Concept Of Health For All</vt:lpstr>
      <vt:lpstr>Concept Of Health For All</vt:lpstr>
      <vt:lpstr>Concept Of Health For All</vt:lpstr>
      <vt:lpstr>Concept Of Health For All</vt:lpstr>
      <vt:lpstr>Concept Of Health For All</vt:lpstr>
      <vt:lpstr>Concept Of Health For All</vt:lpstr>
      <vt:lpstr>Concept Of Health For All</vt:lpstr>
      <vt:lpstr>Concept Of Quackery</vt:lpstr>
      <vt:lpstr>Concept of Quackery</vt:lpstr>
      <vt:lpstr>Concept Of Quackery</vt:lpstr>
      <vt:lpstr>Concept Of Quackery</vt:lpstr>
      <vt:lpstr>Concept Of Quackery</vt:lpstr>
      <vt:lpstr>Slide 27</vt:lpstr>
      <vt:lpstr>Concept Of Quackery</vt:lpstr>
      <vt:lpstr>Incidence Of Quackery In Nigeria’s Health Sector</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Nigeria’s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Factors Responsible For Quackery In Nigerian Health System</vt:lpstr>
      <vt:lpstr>Dimensions Of Quackery</vt:lpstr>
      <vt:lpstr>Dimensions Of Quackery</vt:lpstr>
      <vt:lpstr>Dimensions Of Quackery</vt:lpstr>
      <vt:lpstr>Dimensions Of Quackery</vt:lpstr>
      <vt:lpstr>Dimensions Of Quackery</vt:lpstr>
      <vt:lpstr>Slide 51</vt:lpstr>
      <vt:lpstr>Dimensions Of Quackery</vt:lpstr>
      <vt:lpstr>Dimensions Of Quackery</vt:lpstr>
      <vt:lpstr>Dimensions Of Quackery</vt:lpstr>
      <vt:lpstr>Dimensions Of Quackery</vt:lpstr>
      <vt:lpstr>Dimensions Of Quackery</vt:lpstr>
      <vt:lpstr>Dimensions Of Quackery</vt:lpstr>
      <vt:lpstr>Dimensions Of Quackery</vt:lpstr>
      <vt:lpstr>Dimensions Of Quackery</vt:lpstr>
      <vt:lpstr>Dimensions Of Quackery</vt:lpstr>
      <vt:lpstr>Slide 61</vt:lpstr>
      <vt:lpstr>Dimensions Of Quackery</vt:lpstr>
      <vt:lpstr>Slide 63</vt:lpstr>
      <vt:lpstr>Dimensions Of Quackery</vt:lpstr>
      <vt:lpstr>Dimensions Of Quackery</vt:lpstr>
      <vt:lpstr>Quackery And Health For All</vt:lpstr>
      <vt:lpstr>Quackery And Health For All</vt:lpstr>
      <vt:lpstr>Quackery And Health For All</vt:lpstr>
      <vt:lpstr>Quackery And Health For All</vt:lpstr>
      <vt:lpstr>Quackery And Health For All</vt:lpstr>
      <vt:lpstr>How To Check Quackery in Nigeria’s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How To Check Quackery In Nigeria Health Sector</vt:lpstr>
      <vt:lpstr>Conclusion </vt:lpstr>
      <vt:lpstr>Conclusion </vt:lpstr>
      <vt:lpstr>Slide 87</vt:lpstr>
      <vt:lpstr>Slide 88</vt:lpstr>
      <vt:lpstr>References</vt:lpstr>
      <vt:lpstr>References contd</vt:lpstr>
      <vt:lpstr>References contd</vt:lpstr>
      <vt:lpstr>References contd</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Quackery: A Threat To Achieving Health For All</dc:title>
  <dc:creator>ihuoma</dc:creator>
  <cp:lastModifiedBy>ihuoma</cp:lastModifiedBy>
  <cp:revision>317</cp:revision>
  <dcterms:created xsi:type="dcterms:W3CDTF">2019-04-13T13:45:26Z</dcterms:created>
  <dcterms:modified xsi:type="dcterms:W3CDTF">2019-05-05T14:33:57Z</dcterms:modified>
</cp:coreProperties>
</file>