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2" r:id="rId4"/>
    <p:sldId id="258" r:id="rId5"/>
    <p:sldId id="263" r:id="rId6"/>
    <p:sldId id="264" r:id="rId7"/>
    <p:sldId id="259" r:id="rId8"/>
    <p:sldId id="265" r:id="rId9"/>
    <p:sldId id="266" r:id="rId10"/>
    <p:sldId id="267" r:id="rId11"/>
    <p:sldId id="269" r:id="rId12"/>
    <p:sldId id="268" r:id="rId13"/>
    <p:sldId id="260" r:id="rId14"/>
    <p:sldId id="272" r:id="rId15"/>
    <p:sldId id="271" r:id="rId16"/>
    <p:sldId id="270" r:id="rId17"/>
    <p:sldId id="261"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24"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55EB39E-F6BA-4579-9540-FA3188F9D4CA}" type="datetimeFigureOut">
              <a:rPr lang="en-GB" smtClean="0"/>
              <a:t>15/12/2015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C57A34-5B6A-4F45-8304-B23D263838AA}"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advClick="0" advTm="6000">
        <p14:switch dir="r"/>
      </p:transition>
    </mc:Choice>
    <mc:Fallback xmlns="">
      <p:transition spd="slow" advClick="0" advTm="6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5EB39E-F6BA-4579-9540-FA3188F9D4CA}" type="datetimeFigureOut">
              <a:rPr lang="en-GB" smtClean="0"/>
              <a:t>15/12/2015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C57A34-5B6A-4F45-8304-B23D263838AA}"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advClick="0" advTm="6000">
        <p14:switch dir="r"/>
      </p:transition>
    </mc:Choice>
    <mc:Fallback xmlns="">
      <p:transition spd="slow" advClick="0" advTm="6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5EB39E-F6BA-4579-9540-FA3188F9D4CA}" type="datetimeFigureOut">
              <a:rPr lang="en-GB" smtClean="0"/>
              <a:t>15/12/2015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C57A34-5B6A-4F45-8304-B23D263838AA}"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advClick="0" advTm="6000">
        <p14:switch dir="r"/>
      </p:transition>
    </mc:Choice>
    <mc:Fallback xmlns="">
      <p:transition spd="slow" advClick="0" advTm="6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EB39E-F6BA-4579-9540-FA3188F9D4CA}" type="datetimeFigureOut">
              <a:rPr lang="en-GB" smtClean="0"/>
              <a:t>15/12/2015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C57A34-5B6A-4F45-8304-B23D263838AA}"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advClick="0" advTm="6000">
        <p14:switch dir="r"/>
      </p:transition>
    </mc:Choice>
    <mc:Fallback xmlns="">
      <p:transition spd="slow" advClick="0" advTm="6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D55EB39E-F6BA-4579-9540-FA3188F9D4CA}" type="datetimeFigureOut">
              <a:rPr lang="en-GB" smtClean="0"/>
              <a:t>15/12/2015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C57A34-5B6A-4F45-8304-B23D263838AA}"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advClick="0" advTm="6000">
        <p14:switch dir="r"/>
      </p:transition>
    </mc:Choice>
    <mc:Fallback xmlns="">
      <p:transition spd="slow" advClick="0" advTm="6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EB39E-F6BA-4579-9540-FA3188F9D4CA}" type="datetimeFigureOut">
              <a:rPr lang="en-GB" smtClean="0"/>
              <a:t>15/12/2015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C57A34-5B6A-4F45-8304-B23D263838AA}"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advClick="0" advTm="6000">
        <p14:switch dir="r"/>
      </p:transition>
    </mc:Choice>
    <mc:Fallback xmlns="">
      <p:transition spd="slow" advClick="0" advTm="6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EB39E-F6BA-4579-9540-FA3188F9D4CA}" type="datetimeFigureOut">
              <a:rPr lang="en-GB" smtClean="0"/>
              <a:t>15/12/2015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C57A34-5B6A-4F45-8304-B23D263838AA}"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advClick="0" advTm="6000">
        <p14:switch dir="r"/>
      </p:transition>
    </mc:Choice>
    <mc:Fallback xmlns="">
      <p:transition spd="slow" advClick="0" advTm="6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5EB39E-F6BA-4579-9540-FA3188F9D4CA}" type="datetimeFigureOut">
              <a:rPr lang="en-GB" smtClean="0"/>
              <a:t>15/12/2015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C57A34-5B6A-4F45-8304-B23D263838AA}"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advClick="0" advTm="6000">
        <p14:switch dir="r"/>
      </p:transition>
    </mc:Choice>
    <mc:Fallback xmlns="">
      <p:transition spd="slow" advClick="0" advTm="6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EB39E-F6BA-4579-9540-FA3188F9D4CA}" type="datetimeFigureOut">
              <a:rPr lang="en-GB" smtClean="0"/>
              <a:t>15/12/2015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C57A34-5B6A-4F45-8304-B23D263838AA}"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advClick="0" advTm="6000">
        <p14:switch dir="r"/>
      </p:transition>
    </mc:Choice>
    <mc:Fallback xmlns="">
      <p:transition spd="slow" advClick="0" advTm="6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55EB39E-F6BA-4579-9540-FA3188F9D4CA}" type="datetimeFigureOut">
              <a:rPr lang="en-GB" smtClean="0"/>
              <a:t>15/12/2015</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2C57A34-5B6A-4F45-8304-B23D263838AA}"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advClick="0" advTm="6000">
        <p14:switch dir="r"/>
      </p:transition>
    </mc:Choice>
    <mc:Fallback xmlns="">
      <p:transition spd="slow" advClick="0" advTm="6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EB39E-F6BA-4579-9540-FA3188F9D4CA}" type="datetimeFigureOut">
              <a:rPr lang="en-GB" smtClean="0"/>
              <a:t>15/12/2015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C57A34-5B6A-4F45-8304-B23D263838AA}"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advClick="0" advTm="6000">
        <p14:switch dir="r"/>
      </p:transition>
    </mc:Choice>
    <mc:Fallback xmlns="">
      <p:transition spd="slow" advClick="0" advTm="6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55EB39E-F6BA-4579-9540-FA3188F9D4CA}" type="datetimeFigureOut">
              <a:rPr lang="en-GB" smtClean="0"/>
              <a:t>15/12/2015</a:t>
            </a:fld>
            <a:endParaRPr lang="en-GB"/>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2C57A34-5B6A-4F45-8304-B23D263838AA}"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advClick="0" advTm="6000">
        <p14:switch dir="r"/>
      </p:transition>
    </mc:Choice>
    <mc:Fallback xmlns="">
      <p:transition spd="slow" advClick="0" advTm="6000">
        <p:fade/>
      </p:transition>
    </mc:Fallback>
  </mc:AlternateConten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83568" y="-171400"/>
            <a:ext cx="7772400" cy="2736304"/>
          </a:xfrm>
        </p:spPr>
        <p:txBody>
          <a:bodyPr>
            <a:normAutofit/>
          </a:bodyPr>
          <a:lstStyle/>
          <a:p>
            <a:pPr algn="ctr"/>
            <a:r>
              <a:rPr lang="en-GB" sz="3200" b="1" dirty="0" smtClean="0"/>
              <a:t>THE CONSTITUTION OF THE NATIONAL ASSOCIATION OF NIGERIA NURSES AND MIDWIVES (NANNM): APPRECIATION AND APPLICATION.</a:t>
            </a:r>
            <a:endParaRPr lang="en-GB" sz="3200" b="1" dirty="0"/>
          </a:p>
        </p:txBody>
      </p:sp>
      <p:sp>
        <p:nvSpPr>
          <p:cNvPr id="7" name="Title 3"/>
          <p:cNvSpPr txBox="1">
            <a:spLocks/>
          </p:cNvSpPr>
          <p:nvPr/>
        </p:nvSpPr>
        <p:spPr>
          <a:xfrm>
            <a:off x="2483768" y="3501008"/>
            <a:ext cx="3960440" cy="648072"/>
          </a:xfrm>
          <a:prstGeom prst="rect">
            <a:avLst/>
          </a:prstGeom>
        </p:spPr>
        <p:txBody>
          <a:bodyPr vert="horz" lIns="91440" tIns="45720" rIns="91440" bIns="9144" rtlCol="0" anchor="b">
            <a:normAutofit/>
          </a:bodyPr>
          <a:lstStyle>
            <a:lvl1pPr algn="l" defTabSz="914400" rtl="0" eaLnBrk="1" latinLnBrk="0" hangingPunct="1">
              <a:spcBef>
                <a:spcPct val="0"/>
              </a:spcBef>
              <a:buNone/>
              <a:defRPr sz="3200" kern="1200" cap="all" baseline="0">
                <a:solidFill>
                  <a:schemeClr val="tx1"/>
                </a:solidFill>
                <a:latin typeface="+mj-lt"/>
                <a:ea typeface="+mj-ea"/>
                <a:cs typeface="+mj-cs"/>
              </a:defRPr>
            </a:lvl1pPr>
          </a:lstStyle>
          <a:p>
            <a:pPr algn="ctr"/>
            <a:r>
              <a:rPr lang="en-GB" b="1" dirty="0" smtClean="0"/>
              <a:t>Presentation </a:t>
            </a:r>
            <a:endParaRPr lang="en-GB" b="1" dirty="0"/>
          </a:p>
        </p:txBody>
      </p:sp>
      <p:sp>
        <p:nvSpPr>
          <p:cNvPr id="8" name="Title 3"/>
          <p:cNvSpPr txBox="1">
            <a:spLocks/>
          </p:cNvSpPr>
          <p:nvPr/>
        </p:nvSpPr>
        <p:spPr>
          <a:xfrm>
            <a:off x="3383868" y="4697313"/>
            <a:ext cx="2448272" cy="648072"/>
          </a:xfrm>
          <a:prstGeom prst="rect">
            <a:avLst/>
          </a:prstGeom>
        </p:spPr>
        <p:txBody>
          <a:bodyPr vert="horz" lIns="91440" tIns="45720" rIns="91440" bIns="9144" rtlCol="0" anchor="b">
            <a:normAutofit/>
          </a:bodyPr>
          <a:lstStyle>
            <a:lvl1pPr algn="l" defTabSz="914400" rtl="0" eaLnBrk="1" latinLnBrk="0" hangingPunct="1">
              <a:spcBef>
                <a:spcPct val="0"/>
              </a:spcBef>
              <a:buNone/>
              <a:defRPr sz="3200" kern="1200" cap="all" baseline="0">
                <a:solidFill>
                  <a:schemeClr val="tx1"/>
                </a:solidFill>
                <a:latin typeface="+mj-lt"/>
                <a:ea typeface="+mj-ea"/>
                <a:cs typeface="+mj-cs"/>
              </a:defRPr>
            </a:lvl1pPr>
          </a:lstStyle>
          <a:p>
            <a:pPr algn="ctr"/>
            <a:r>
              <a:rPr lang="en-GB" b="1" dirty="0" smtClean="0"/>
              <a:t>by</a:t>
            </a:r>
            <a:endParaRPr lang="en-GB" b="1" dirty="0"/>
          </a:p>
        </p:txBody>
      </p:sp>
      <p:sp>
        <p:nvSpPr>
          <p:cNvPr id="9" name="Title 3"/>
          <p:cNvSpPr txBox="1">
            <a:spLocks/>
          </p:cNvSpPr>
          <p:nvPr/>
        </p:nvSpPr>
        <p:spPr>
          <a:xfrm>
            <a:off x="1403648" y="5589240"/>
            <a:ext cx="6408712" cy="576064"/>
          </a:xfrm>
          <a:prstGeom prst="rect">
            <a:avLst/>
          </a:prstGeom>
        </p:spPr>
        <p:txBody>
          <a:bodyPr vert="horz" lIns="91440" tIns="45720" rIns="91440" bIns="9144" rtlCol="0" anchor="b">
            <a:normAutofit/>
          </a:bodyPr>
          <a:lstStyle>
            <a:lvl1pPr algn="l" defTabSz="914400" rtl="0" eaLnBrk="1" latinLnBrk="0" hangingPunct="1">
              <a:spcBef>
                <a:spcPct val="0"/>
              </a:spcBef>
              <a:buNone/>
              <a:defRPr sz="3200" kern="1200" cap="all" baseline="0">
                <a:solidFill>
                  <a:schemeClr val="tx1"/>
                </a:solidFill>
                <a:latin typeface="+mj-lt"/>
                <a:ea typeface="+mj-ea"/>
                <a:cs typeface="+mj-cs"/>
              </a:defRPr>
            </a:lvl1pPr>
          </a:lstStyle>
          <a:p>
            <a:pPr algn="ctr"/>
            <a:r>
              <a:rPr lang="en-GB" b="1" dirty="0" smtClean="0"/>
              <a:t>Comrade </a:t>
            </a:r>
            <a:r>
              <a:rPr lang="en-GB" b="1" dirty="0" err="1" smtClean="0"/>
              <a:t>emma</a:t>
            </a:r>
            <a:r>
              <a:rPr lang="en-GB" b="1" dirty="0" smtClean="0"/>
              <a:t> .u. </a:t>
            </a:r>
            <a:r>
              <a:rPr lang="en-GB" b="1" dirty="0" err="1" smtClean="0"/>
              <a:t>egwuatu</a:t>
            </a:r>
            <a:endParaRPr lang="en-GB" b="1" dirty="0"/>
          </a:p>
        </p:txBody>
      </p:sp>
    </p:spTree>
    <p:extLst>
      <p:ext uri="{BB962C8B-B14F-4D97-AF65-F5344CB8AC3E}">
        <p14:creationId xmlns:p14="http://schemas.microsoft.com/office/powerpoint/2010/main" val="386490361"/>
      </p:ext>
    </p:extLst>
  </p:cSld>
  <p:clrMapOvr>
    <a:masterClrMapping/>
  </p:clrMapOvr>
  <mc:AlternateContent xmlns:mc="http://schemas.openxmlformats.org/markup-compatibility/2006" xmlns:p14="http://schemas.microsoft.com/office/powerpoint/2010/main">
    <mc:Choice Requires="p14">
      <p:transition spd="slow" advClick="0" advTm="6000">
        <p14:switch dir="r"/>
      </p:transition>
    </mc:Choice>
    <mc:Fallback xmlns="">
      <p:transition spd="slow" advClick="0" advTm="6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42" presetClass="entr" presetSubtype="0" fill="hold" grpId="0"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000"/>
                                        <p:tgtEl>
                                          <p:spTgt spid="4"/>
                                        </p:tgtEl>
                                      </p:cBhvr>
                                    </p:animEffect>
                                    <p:anim calcmode="lin" valueType="num">
                                      <p:cBhvr>
                                        <p:cTn id="11" dur="1000" fill="hold"/>
                                        <p:tgtEl>
                                          <p:spTgt spid="4"/>
                                        </p:tgtEl>
                                        <p:attrNameLst>
                                          <p:attrName>ppt_x</p:attrName>
                                        </p:attrNameLst>
                                      </p:cBhvr>
                                      <p:tavLst>
                                        <p:tav tm="0">
                                          <p:val>
                                            <p:strVal val="#ppt_x"/>
                                          </p:val>
                                        </p:tav>
                                        <p:tav tm="100000">
                                          <p:val>
                                            <p:strVal val="#ppt_x"/>
                                          </p:val>
                                        </p:tav>
                                      </p:tavLst>
                                    </p:anim>
                                    <p:anim calcmode="lin" valueType="num">
                                      <p:cBhvr>
                                        <p:cTn id="12" dur="1000" fill="hold"/>
                                        <p:tgtEl>
                                          <p:spTgt spid="4"/>
                                        </p:tgtEl>
                                        <p:attrNameLst>
                                          <p:attrName>ppt_y</p:attrName>
                                        </p:attrNameLst>
                                      </p:cBhvr>
                                      <p:tavLst>
                                        <p:tav tm="0">
                                          <p:val>
                                            <p:strVal val="#ppt_y+.1"/>
                                          </p:val>
                                        </p:tav>
                                        <p:tav tm="100000">
                                          <p:val>
                                            <p:strVal val="#ppt_y"/>
                                          </p:val>
                                        </p:tav>
                                      </p:tavLst>
                                    </p:anim>
                                  </p:childTnLst>
                                </p:cTn>
                              </p:par>
                            </p:childTnLst>
                          </p:cTn>
                        </p:par>
                        <p:par>
                          <p:cTn id="13" fill="hold">
                            <p:stCondLst>
                              <p:cond delay="1000"/>
                            </p:stCondLst>
                            <p:childTnLst>
                              <p:par>
                                <p:cTn id="14" presetID="1" presetClass="entr" presetSubtype="0" fill="hold" grpId="0" nodeType="afterEffect">
                                  <p:stCondLst>
                                    <p:cond delay="0"/>
                                  </p:stCondLst>
                                  <p:childTnLst>
                                    <p:set>
                                      <p:cBhvr>
                                        <p:cTn id="15" dur="1" fill="hold">
                                          <p:stCondLst>
                                            <p:cond delay="999"/>
                                          </p:stCondLst>
                                        </p:cTn>
                                        <p:tgtEl>
                                          <p:spTgt spid="7"/>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9"/>
                                          </p:stCondLst>
                                        </p:cTn>
                                        <p:tgtEl>
                                          <p:spTgt spid="8"/>
                                        </p:tgtEl>
                                        <p:attrNameLst>
                                          <p:attrName>style.visibility</p:attrName>
                                        </p:attrNameLst>
                                      </p:cBhvr>
                                      <p:to>
                                        <p:strVal val="visible"/>
                                      </p:to>
                                    </p:set>
                                  </p:childTnLst>
                                </p:cTn>
                              </p:par>
                            </p:childTnLst>
                          </p:cTn>
                        </p:par>
                        <p:par>
                          <p:cTn id="19" fill="hold">
                            <p:stCondLst>
                              <p:cond delay="2010"/>
                            </p:stCondLst>
                            <p:childTnLst>
                              <p:par>
                                <p:cTn id="20" presetID="1" presetClass="entr" presetSubtype="0" fill="hold" grpId="0" nodeType="afterEffect">
                                  <p:stCondLst>
                                    <p:cond delay="0"/>
                                  </p:stCondLst>
                                  <p:childTnLst>
                                    <p:set>
                                      <p:cBhvr>
                                        <p:cTn id="21" dur="1" fill="hold">
                                          <p:stCondLst>
                                            <p:cond delay="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7" grpId="0"/>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975008"/>
          </a:xfrm>
        </p:spPr>
        <p:txBody>
          <a:bodyPr/>
          <a:lstStyle/>
          <a:p>
            <a:r>
              <a:rPr lang="en-GB" sz="3600" b="1" dirty="0" smtClean="0">
                <a:latin typeface="Aldine401 BT" pitchFamily="18" charset="0"/>
              </a:rPr>
              <a:t/>
            </a:r>
            <a:br>
              <a:rPr lang="en-GB" sz="3600" b="1" dirty="0" smtClean="0">
                <a:latin typeface="Aldine401 BT" pitchFamily="18" charset="0"/>
              </a:rPr>
            </a:br>
            <a:r>
              <a:rPr lang="en-GB" sz="3600" b="1" dirty="0" smtClean="0">
                <a:latin typeface="Aldine401 BT" pitchFamily="18" charset="0"/>
              </a:rPr>
              <a:t>FUNCTIONS </a:t>
            </a:r>
            <a:r>
              <a:rPr lang="en-GB" sz="3600" b="1" dirty="0">
                <a:latin typeface="Aldine401 BT" pitchFamily="18" charset="0"/>
              </a:rPr>
              <a:t>OF THE ELECTED OFFICERS </a:t>
            </a:r>
            <a:br>
              <a:rPr lang="en-GB" sz="3600" b="1" dirty="0">
                <a:latin typeface="Aldine401 BT" pitchFamily="18" charset="0"/>
              </a:rPr>
            </a:br>
            <a:endParaRPr lang="en-US" b="1" dirty="0"/>
          </a:p>
        </p:txBody>
      </p:sp>
      <p:sp>
        <p:nvSpPr>
          <p:cNvPr id="3" name="Content Placeholder 2"/>
          <p:cNvSpPr>
            <a:spLocks noGrp="1"/>
          </p:cNvSpPr>
          <p:nvPr>
            <p:ph idx="1"/>
          </p:nvPr>
        </p:nvSpPr>
        <p:spPr>
          <a:xfrm>
            <a:off x="827584" y="1556792"/>
            <a:ext cx="7520940" cy="4320480"/>
          </a:xfrm>
        </p:spPr>
        <p:txBody>
          <a:bodyPr>
            <a:normAutofit fontScale="92500" lnSpcReduction="10000"/>
          </a:bodyPr>
          <a:lstStyle/>
          <a:p>
            <a:pPr marL="279400" indent="0" algn="just"/>
            <a:r>
              <a:rPr lang="en-GB" sz="3500" dirty="0" smtClean="0">
                <a:latin typeface="Aldine401 BT" pitchFamily="18" charset="0"/>
              </a:rPr>
              <a:t>NATIONAL </a:t>
            </a:r>
            <a:r>
              <a:rPr lang="en-GB" sz="3500" dirty="0">
                <a:latin typeface="Aldine401 BT" pitchFamily="18" charset="0"/>
              </a:rPr>
              <a:t>PRESIDENTS</a:t>
            </a:r>
          </a:p>
          <a:p>
            <a:pPr marL="279400" indent="0" algn="just"/>
            <a:r>
              <a:rPr lang="en-GB" sz="3500" dirty="0">
                <a:latin typeface="Aldine401 BT" pitchFamily="18" charset="0"/>
              </a:rPr>
              <a:t>There is an overall National President who is the Political head of the association. He is assisted by:</a:t>
            </a:r>
          </a:p>
          <a:p>
            <a:pPr marL="565150" indent="-285750" algn="just">
              <a:buFont typeface="Arial" pitchFamily="34" charset="0"/>
              <a:buChar char="•"/>
            </a:pPr>
            <a:r>
              <a:rPr lang="en-GB" sz="3500" dirty="0">
                <a:latin typeface="Aldine401 BT" pitchFamily="18" charset="0"/>
              </a:rPr>
              <a:t>One Deputy President and </a:t>
            </a:r>
          </a:p>
          <a:p>
            <a:pPr marL="565150" indent="-285750" algn="just">
              <a:buFont typeface="Arial" pitchFamily="34" charset="0"/>
              <a:buChar char="•"/>
            </a:pPr>
            <a:r>
              <a:rPr lang="en-GB" sz="3500" dirty="0">
                <a:latin typeface="Aldine401 BT" pitchFamily="18" charset="0"/>
              </a:rPr>
              <a:t>Three (3) Vice President </a:t>
            </a:r>
          </a:p>
          <a:p>
            <a:pPr marL="279400" algn="just"/>
            <a:r>
              <a:rPr lang="en-GB" sz="3500" dirty="0">
                <a:latin typeface="Aldine401 BT" pitchFamily="18" charset="0"/>
              </a:rPr>
              <a:t>The Functions of these officers are also clearly stated in the constitution </a:t>
            </a:r>
          </a:p>
          <a:p>
            <a:endParaRPr lang="en-US" dirty="0"/>
          </a:p>
        </p:txBody>
      </p:sp>
    </p:spTree>
    <p:extLst>
      <p:ext uri="{BB962C8B-B14F-4D97-AF65-F5344CB8AC3E}">
        <p14:creationId xmlns:p14="http://schemas.microsoft.com/office/powerpoint/2010/main" val="3749252689"/>
      </p:ext>
    </p:extLst>
  </p:cSld>
  <p:clrMapOvr>
    <a:masterClrMapping/>
  </p:clrMapOvr>
  <mc:AlternateContent xmlns:mc="http://schemas.openxmlformats.org/markup-compatibility/2006" xmlns:p14="http://schemas.microsoft.com/office/powerpoint/2010/main">
    <mc:Choice Requires="p14">
      <p:transition spd="slow" advClick="0" advTm="6000">
        <p14:switch dir="r"/>
      </p:transition>
    </mc:Choice>
    <mc:Fallback xmlns="">
      <p:transition spd="slow" advClick="0" advTm="6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ldine401 BT" pitchFamily="18" charset="0"/>
              </a:rPr>
              <a:t/>
            </a:r>
            <a:br>
              <a:rPr lang="en-GB" dirty="0" smtClean="0">
                <a:latin typeface="Aldine401 BT" pitchFamily="18" charset="0"/>
              </a:rPr>
            </a:br>
            <a:r>
              <a:rPr lang="en-GB" sz="3600" b="1" dirty="0" smtClean="0">
                <a:latin typeface="Aldine401 BT" pitchFamily="18" charset="0"/>
              </a:rPr>
              <a:t>STATE </a:t>
            </a:r>
            <a:r>
              <a:rPr lang="en-GB" sz="3600" b="1" dirty="0">
                <a:latin typeface="Aldine401 BT" pitchFamily="18" charset="0"/>
              </a:rPr>
              <a:t>ELECTED OFFICERS </a:t>
            </a:r>
            <a:br>
              <a:rPr lang="en-GB" sz="3600" b="1" dirty="0">
                <a:latin typeface="Aldine401 BT" pitchFamily="18" charset="0"/>
              </a:rPr>
            </a:br>
            <a:endParaRPr lang="en-US" b="1" dirty="0"/>
          </a:p>
        </p:txBody>
      </p:sp>
      <p:sp>
        <p:nvSpPr>
          <p:cNvPr id="3" name="Content Placeholder 2"/>
          <p:cNvSpPr>
            <a:spLocks noGrp="1"/>
          </p:cNvSpPr>
          <p:nvPr>
            <p:ph idx="1"/>
          </p:nvPr>
        </p:nvSpPr>
        <p:spPr>
          <a:xfrm>
            <a:off x="395536" y="1100628"/>
            <a:ext cx="8280920" cy="5136684"/>
          </a:xfrm>
        </p:spPr>
        <p:txBody>
          <a:bodyPr>
            <a:normAutofit fontScale="92500" lnSpcReduction="10000"/>
          </a:bodyPr>
          <a:lstStyle/>
          <a:p>
            <a:pPr marL="279400"/>
            <a:r>
              <a:rPr lang="en-GB" sz="3000" dirty="0" smtClean="0">
                <a:latin typeface="Aldine401 BT" pitchFamily="18" charset="0"/>
              </a:rPr>
              <a:t>Same </a:t>
            </a:r>
            <a:r>
              <a:rPr lang="en-GB" sz="3000" dirty="0">
                <a:latin typeface="Aldine401 BT" pitchFamily="18" charset="0"/>
              </a:rPr>
              <a:t>as </a:t>
            </a:r>
            <a:r>
              <a:rPr lang="en-GB" sz="3000" dirty="0" smtClean="0">
                <a:latin typeface="Aldine401 BT" pitchFamily="18" charset="0"/>
              </a:rPr>
              <a:t>National </a:t>
            </a:r>
            <a:r>
              <a:rPr lang="en-GB" sz="3000" dirty="0">
                <a:latin typeface="Aldine401 BT" pitchFamily="18" charset="0"/>
              </a:rPr>
              <a:t>but limited in scope</a:t>
            </a:r>
          </a:p>
          <a:p>
            <a:pPr marL="279400"/>
            <a:endParaRPr lang="en-GB" sz="1300" dirty="0">
              <a:latin typeface="Aldine401 BT" pitchFamily="18" charset="0"/>
            </a:endParaRPr>
          </a:p>
          <a:p>
            <a:pPr marL="279400"/>
            <a:r>
              <a:rPr lang="en-GB" sz="3000" dirty="0">
                <a:latin typeface="Aldine401 BT" pitchFamily="18" charset="0"/>
              </a:rPr>
              <a:t>FINANCE:</a:t>
            </a:r>
          </a:p>
          <a:p>
            <a:pPr marL="279400"/>
            <a:r>
              <a:rPr lang="en-GB" sz="3000" dirty="0">
                <a:latin typeface="Aldine401 BT" pitchFamily="18" charset="0"/>
              </a:rPr>
              <a:t>Finance is  very crucial in the life of every organization. During the early years of Unionism in Nigeria, workers decided to come together to work for:</a:t>
            </a:r>
          </a:p>
          <a:p>
            <a:pPr marL="565150" indent="-285750">
              <a:buFont typeface="Arial" pitchFamily="34" charset="0"/>
              <a:buChar char="•"/>
            </a:pPr>
            <a:r>
              <a:rPr lang="en-GB" sz="3000" dirty="0">
                <a:latin typeface="Aldine401 BT" pitchFamily="18" charset="0"/>
              </a:rPr>
              <a:t>Their common good </a:t>
            </a:r>
          </a:p>
          <a:p>
            <a:pPr marL="565150" indent="-285750">
              <a:buFont typeface="Arial" pitchFamily="34" charset="0"/>
              <a:buChar char="•"/>
            </a:pPr>
            <a:r>
              <a:rPr lang="en-GB" sz="3000" dirty="0">
                <a:latin typeface="Aldine401 BT" pitchFamily="18" charset="0"/>
              </a:rPr>
              <a:t>Protect their interests </a:t>
            </a:r>
          </a:p>
          <a:p>
            <a:pPr marL="565150" indent="-285750">
              <a:buFont typeface="Arial" pitchFamily="34" charset="0"/>
              <a:buChar char="•"/>
            </a:pPr>
            <a:r>
              <a:rPr lang="en-GB" sz="3000" dirty="0">
                <a:latin typeface="Aldine401 BT" pitchFamily="18" charset="0"/>
              </a:rPr>
              <a:t>Promote their interests</a:t>
            </a:r>
          </a:p>
          <a:p>
            <a:pPr marL="565150" indent="-285750">
              <a:buFont typeface="Arial" pitchFamily="34" charset="0"/>
              <a:buChar char="•"/>
            </a:pPr>
            <a:r>
              <a:rPr lang="en-GB" sz="3000" dirty="0">
                <a:latin typeface="Aldine401 BT" pitchFamily="18" charset="0"/>
              </a:rPr>
              <a:t>Make contributions to achieve the above.</a:t>
            </a:r>
          </a:p>
          <a:p>
            <a:endParaRPr lang="en-US" dirty="0"/>
          </a:p>
        </p:txBody>
      </p:sp>
    </p:spTree>
    <p:extLst>
      <p:ext uri="{BB962C8B-B14F-4D97-AF65-F5344CB8AC3E}">
        <p14:creationId xmlns:p14="http://schemas.microsoft.com/office/powerpoint/2010/main" val="1975883684"/>
      </p:ext>
    </p:extLst>
  </p:cSld>
  <p:clrMapOvr>
    <a:masterClrMapping/>
  </p:clrMapOvr>
  <mc:AlternateContent xmlns:mc="http://schemas.openxmlformats.org/markup-compatibility/2006" xmlns:p14="http://schemas.microsoft.com/office/powerpoint/2010/main">
    <mc:Choice Requires="p14">
      <p:transition spd="slow" advClick="0" advTm="6000">
        <p14:switch dir="r"/>
      </p:transition>
    </mc:Choice>
    <mc:Fallback xmlns="">
      <p:transition spd="slow" advClick="0" advTm="6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60648"/>
            <a:ext cx="8064896" cy="6264696"/>
          </a:xfrm>
        </p:spPr>
        <p:txBody>
          <a:bodyPr>
            <a:noAutofit/>
          </a:bodyPr>
          <a:lstStyle/>
          <a:p>
            <a:pPr marL="279400"/>
            <a:endParaRPr lang="en-GB" sz="1400" dirty="0" smtClean="0">
              <a:latin typeface="Aldine401 BT" pitchFamily="18" charset="0"/>
            </a:endParaRPr>
          </a:p>
          <a:p>
            <a:pPr marL="279400"/>
            <a:r>
              <a:rPr lang="en-GB" sz="2800" dirty="0" smtClean="0">
                <a:latin typeface="Aldine401 BT" pitchFamily="18" charset="0"/>
              </a:rPr>
              <a:t>However</a:t>
            </a:r>
            <a:r>
              <a:rPr lang="en-GB" sz="2800" dirty="0">
                <a:latin typeface="Aldine401 BT" pitchFamily="18" charset="0"/>
              </a:rPr>
              <a:t>, their resources could not take them far. As a result, International bodies and nations started making donations thus, exerting much influence on the workers in lines of LEFT, RIGHT AND CENTRE.</a:t>
            </a:r>
          </a:p>
          <a:p>
            <a:pPr marL="279400"/>
            <a:r>
              <a:rPr lang="en-GB" sz="2800" dirty="0">
                <a:latin typeface="Aldine401 BT" pitchFamily="18" charset="0"/>
              </a:rPr>
              <a:t>When the Federal Military Government of General </a:t>
            </a:r>
            <a:r>
              <a:rPr lang="en-GB" sz="2800" dirty="0" err="1">
                <a:latin typeface="Aldine401 BT" pitchFamily="18" charset="0"/>
              </a:rPr>
              <a:t>Murtala</a:t>
            </a:r>
            <a:r>
              <a:rPr lang="en-GB" sz="2800" dirty="0">
                <a:latin typeface="Aldine401 BT" pitchFamily="18" charset="0"/>
              </a:rPr>
              <a:t> Mohammed realized the influence of this international organisations on the workers of Nigeria, they decided to stop such influence, by ensuring that finances were made available to the leadership of the Unions. Hence Decree 2 of 1978 which introduced the check-off </a:t>
            </a:r>
            <a:r>
              <a:rPr lang="en-GB" sz="2800" dirty="0" smtClean="0">
                <a:latin typeface="Aldine401 BT" pitchFamily="18" charset="0"/>
              </a:rPr>
              <a:t>dues system</a:t>
            </a:r>
            <a:r>
              <a:rPr lang="en-GB" sz="2800" dirty="0">
                <a:latin typeface="Aldine401 BT" pitchFamily="18" charset="0"/>
              </a:rPr>
              <a:t>. The decree:</a:t>
            </a:r>
          </a:p>
          <a:p>
            <a:endParaRPr lang="en-US" sz="2400" dirty="0"/>
          </a:p>
        </p:txBody>
      </p:sp>
    </p:spTree>
    <p:extLst>
      <p:ext uri="{BB962C8B-B14F-4D97-AF65-F5344CB8AC3E}">
        <p14:creationId xmlns:p14="http://schemas.microsoft.com/office/powerpoint/2010/main" val="3783864165"/>
      </p:ext>
    </p:extLst>
  </p:cSld>
  <p:clrMapOvr>
    <a:masterClrMapping/>
  </p:clrMapOvr>
  <mc:AlternateContent xmlns:mc="http://schemas.openxmlformats.org/markup-compatibility/2006" xmlns:p14="http://schemas.microsoft.com/office/powerpoint/2010/main">
    <mc:Choice Requires="p14">
      <p:transition spd="slow" advClick="0" advTm="6000">
        <p14:switch dir="r"/>
      </p:transition>
    </mc:Choice>
    <mc:Fallback xmlns="">
      <p:transition spd="slow" advClick="0" advTm="600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260648"/>
            <a:ext cx="8784976" cy="6555641"/>
          </a:xfrm>
          <a:prstGeom prst="rect">
            <a:avLst/>
          </a:prstGeom>
        </p:spPr>
        <p:txBody>
          <a:bodyPr wrap="square">
            <a:spAutoFit/>
          </a:bodyPr>
          <a:lstStyle/>
          <a:p>
            <a:pPr marL="279400"/>
            <a:endParaRPr lang="en-GB" sz="2800" dirty="0" smtClean="0">
              <a:latin typeface="Aldine401 BT" pitchFamily="18" charset="0"/>
            </a:endParaRPr>
          </a:p>
          <a:p>
            <a:pPr marL="565150" indent="-285750" algn="just">
              <a:buFont typeface="Arial" pitchFamily="34" charset="0"/>
              <a:buChar char="•"/>
            </a:pPr>
            <a:r>
              <a:rPr lang="en-GB" sz="2800" dirty="0" smtClean="0">
                <a:latin typeface="Aldine401 BT" pitchFamily="18" charset="0"/>
              </a:rPr>
              <a:t>Compulsorily Unionized the Workers </a:t>
            </a:r>
          </a:p>
          <a:p>
            <a:pPr marL="565150" indent="-285750" algn="just">
              <a:buFont typeface="Arial" pitchFamily="34" charset="0"/>
              <a:buChar char="•"/>
            </a:pPr>
            <a:r>
              <a:rPr lang="en-GB" sz="2800" dirty="0" smtClean="0">
                <a:latin typeface="Aldine401 BT" pitchFamily="18" charset="0"/>
              </a:rPr>
              <a:t>Authorized Immediate Deduction of a percentage of their salaries  for the Unions.</a:t>
            </a:r>
          </a:p>
          <a:p>
            <a:pPr marL="279400" algn="just"/>
            <a:r>
              <a:rPr lang="en-GB" sz="2800" dirty="0" smtClean="0">
                <a:latin typeface="Aldine401 BT" pitchFamily="18" charset="0"/>
              </a:rPr>
              <a:t>It is in view of this that NANNM has fashioned its own check-off dues as contained in the Article V  </a:t>
            </a:r>
          </a:p>
          <a:p>
            <a:pPr marL="279400" algn="just"/>
            <a:endParaRPr lang="en-GB" sz="2800" b="1" dirty="0">
              <a:latin typeface="Aldine401 BT" pitchFamily="18" charset="0"/>
            </a:endParaRPr>
          </a:p>
          <a:p>
            <a:pPr marL="279400" algn="just"/>
            <a:r>
              <a:rPr lang="en-GB" sz="2800" b="1" dirty="0" smtClean="0">
                <a:latin typeface="Aldine401 BT" pitchFamily="18" charset="0"/>
              </a:rPr>
              <a:t>ARTICLE V:</a:t>
            </a:r>
          </a:p>
          <a:p>
            <a:pPr marL="622300" indent="-342900" algn="just">
              <a:buAutoNum type="alphaLcParenBoth"/>
            </a:pPr>
            <a:r>
              <a:rPr lang="en-GB" sz="2800" dirty="0" smtClean="0">
                <a:latin typeface="Aldine401 BT" pitchFamily="18" charset="0"/>
              </a:rPr>
              <a:t> 	Every member of the Association shall pay monthly check off dues of 3% of monthly basic Salary out of 	which 1% is professional fees and 2% actual check – off dues. </a:t>
            </a:r>
          </a:p>
          <a:p>
            <a:pPr marL="279400"/>
            <a:endParaRPr lang="en-GB" sz="2800" dirty="0" smtClean="0">
              <a:latin typeface="Aldine401 BT" pitchFamily="18" charset="0"/>
            </a:endParaRPr>
          </a:p>
          <a:p>
            <a:pPr marL="279400"/>
            <a:endParaRPr lang="en-GB" sz="2800" dirty="0" smtClean="0">
              <a:latin typeface="Aldine401 BT" pitchFamily="18" charset="0"/>
            </a:endParaRPr>
          </a:p>
          <a:p>
            <a:pPr marL="279400" indent="0"/>
            <a:endParaRPr lang="en-GB" sz="2800" b="1" dirty="0">
              <a:latin typeface="Aldine401 BT" pitchFamily="18" charset="0"/>
            </a:endParaRPr>
          </a:p>
        </p:txBody>
      </p:sp>
    </p:spTree>
    <p:extLst>
      <p:ext uri="{BB962C8B-B14F-4D97-AF65-F5344CB8AC3E}">
        <p14:creationId xmlns:p14="http://schemas.microsoft.com/office/powerpoint/2010/main" val="1287268366"/>
      </p:ext>
    </p:extLst>
  </p:cSld>
  <p:clrMapOvr>
    <a:masterClrMapping/>
  </p:clrMapOvr>
  <mc:AlternateContent xmlns:mc="http://schemas.openxmlformats.org/markup-compatibility/2006" xmlns:p14="http://schemas.microsoft.com/office/powerpoint/2010/main">
    <mc:Choice Requires="p14">
      <p:transition spd="slow" advClick="0" advTm="6000">
        <p14:switch dir="r"/>
      </p:transition>
    </mc:Choice>
    <mc:Fallback xmlns="">
      <p:transition spd="slow" advClick="0" advTm="6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xit" presetSubtype="32" fill="hold" grpId="0" nodeType="afterEffect">
                                  <p:stCondLst>
                                    <p:cond delay="0"/>
                                  </p:stCondLst>
                                  <p:childTnLst>
                                    <p:anim calcmode="lin" valueType="num">
                                      <p:cBhvr>
                                        <p:cTn id="6" dur="500"/>
                                        <p:tgtEl>
                                          <p:spTgt spid="4"/>
                                        </p:tgtEl>
                                        <p:attrNameLst>
                                          <p:attrName>ppt_w</p:attrName>
                                        </p:attrNameLst>
                                      </p:cBhvr>
                                      <p:tavLst>
                                        <p:tav tm="0">
                                          <p:val>
                                            <p:strVal val="ppt_w"/>
                                          </p:val>
                                        </p:tav>
                                        <p:tav tm="100000">
                                          <p:val>
                                            <p:fltVal val="0"/>
                                          </p:val>
                                        </p:tav>
                                      </p:tavLst>
                                    </p:anim>
                                    <p:anim calcmode="lin" valueType="num">
                                      <p:cBhvr>
                                        <p:cTn id="7" dur="500"/>
                                        <p:tgtEl>
                                          <p:spTgt spid="4"/>
                                        </p:tgtEl>
                                        <p:attrNameLst>
                                          <p:attrName>ppt_h</p:attrName>
                                        </p:attrNameLst>
                                      </p:cBhvr>
                                      <p:tavLst>
                                        <p:tav tm="0">
                                          <p:val>
                                            <p:strVal val="ppt_h"/>
                                          </p:val>
                                        </p:tav>
                                        <p:tav tm="100000">
                                          <p:val>
                                            <p:fltVal val="0"/>
                                          </p:val>
                                        </p:tav>
                                      </p:tavLst>
                                    </p:anim>
                                    <p:animEffect transition="out" filter="fade">
                                      <p:cBhvr>
                                        <p:cTn id="8" dur="500"/>
                                        <p:tgtEl>
                                          <p:spTgt spid="4"/>
                                        </p:tgtEl>
                                      </p:cBhvr>
                                    </p:animEffect>
                                    <p:set>
                                      <p:cBhvr>
                                        <p:cTn id="9"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424936" cy="5904656"/>
          </a:xfrm>
        </p:spPr>
        <p:txBody>
          <a:bodyPr lIns="0" rIns="0">
            <a:noAutofit/>
          </a:bodyPr>
          <a:lstStyle/>
          <a:p>
            <a:pPr marL="450850" indent="-514350" defTabSz="893763">
              <a:buAutoNum type="alphaLcParenBoth" startAt="2"/>
            </a:pPr>
            <a:r>
              <a:rPr lang="en-GB" sz="2800" dirty="0" smtClean="0">
                <a:latin typeface="Aldine401 BT" pitchFamily="18" charset="0"/>
              </a:rPr>
              <a:t>Any </a:t>
            </a:r>
            <a:r>
              <a:rPr lang="en-GB" sz="2800" dirty="0">
                <a:latin typeface="Aldine401 BT" pitchFamily="18" charset="0"/>
              </a:rPr>
              <a:t>member of the Association who is in arrears of his/her subscriptions for more than three months shall forfeit his/her 	right of membership but may be reinstated on application to the State Secretary after full payment of his / her </a:t>
            </a:r>
            <a:r>
              <a:rPr lang="en-GB" sz="2800" dirty="0" smtClean="0">
                <a:latin typeface="Aldine401 BT" pitchFamily="18" charset="0"/>
              </a:rPr>
              <a:t>outstanding </a:t>
            </a:r>
            <a:r>
              <a:rPr lang="en-GB" sz="2800" dirty="0">
                <a:latin typeface="Aldine401 BT" pitchFamily="18" charset="0"/>
              </a:rPr>
              <a:t>arrears of subscriptions</a:t>
            </a:r>
            <a:r>
              <a:rPr lang="en-GB" sz="2800" dirty="0" smtClean="0">
                <a:latin typeface="Aldine401 BT" pitchFamily="18" charset="0"/>
              </a:rPr>
              <a:t>.</a:t>
            </a:r>
          </a:p>
          <a:p>
            <a:pPr marL="0" indent="0" defTabSz="893763"/>
            <a:endParaRPr lang="en-GB" sz="2800" dirty="0">
              <a:latin typeface="Aldine401 BT" pitchFamily="18" charset="0"/>
            </a:endParaRPr>
          </a:p>
          <a:p>
            <a:pPr marL="622300">
              <a:buAutoNum type="alphaLcParenBoth" startAt="3"/>
            </a:pPr>
            <a:r>
              <a:rPr lang="en-GB" sz="2800" dirty="0" smtClean="0">
                <a:latin typeface="Aldine401 BT" pitchFamily="18" charset="0"/>
              </a:rPr>
              <a:t>  </a:t>
            </a:r>
            <a:r>
              <a:rPr lang="en-GB" sz="2800" dirty="0">
                <a:latin typeface="Aldine401 BT" pitchFamily="18" charset="0"/>
              </a:rPr>
              <a:t>	The National Executive Council of the Association shall have the power to review the exiting rates of </a:t>
            </a:r>
            <a:r>
              <a:rPr lang="en-GB" sz="2800" dirty="0" smtClean="0">
                <a:latin typeface="Aldine401 BT" pitchFamily="18" charset="0"/>
              </a:rPr>
              <a:t> check-off </a:t>
            </a:r>
            <a:r>
              <a:rPr lang="en-GB" sz="2800" dirty="0">
                <a:latin typeface="Aldine401 BT" pitchFamily="18" charset="0"/>
              </a:rPr>
              <a:t>dues 	from time to time and shall submit same to the National Delegates Conference in session for ramification.</a:t>
            </a:r>
          </a:p>
          <a:p>
            <a:pPr marL="279400" indent="0"/>
            <a:endParaRPr lang="en-US" sz="2800" dirty="0"/>
          </a:p>
        </p:txBody>
      </p:sp>
    </p:spTree>
    <p:extLst>
      <p:ext uri="{BB962C8B-B14F-4D97-AF65-F5344CB8AC3E}">
        <p14:creationId xmlns:p14="http://schemas.microsoft.com/office/powerpoint/2010/main" val="4126277908"/>
      </p:ext>
    </p:extLst>
  </p:cSld>
  <p:clrMapOvr>
    <a:masterClrMapping/>
  </p:clrMapOvr>
  <mc:AlternateContent xmlns:mc="http://schemas.openxmlformats.org/markup-compatibility/2006" xmlns:p14="http://schemas.microsoft.com/office/powerpoint/2010/main">
    <mc:Choice Requires="p14">
      <p:transition spd="slow" advClick="0" advTm="6000">
        <p14:switch dir="r"/>
      </p:transition>
    </mc:Choice>
    <mc:Fallback xmlns="">
      <p:transition spd="slow" advClick="0" advTm="600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7992888" cy="5904656"/>
          </a:xfrm>
        </p:spPr>
        <p:txBody>
          <a:bodyPr>
            <a:noAutofit/>
          </a:bodyPr>
          <a:lstStyle/>
          <a:p>
            <a:pPr marL="279400" indent="0" algn="just"/>
            <a:endParaRPr lang="en-GB" sz="2800" dirty="0" smtClean="0">
              <a:latin typeface="Aldine401 BT" pitchFamily="18" charset="0"/>
            </a:endParaRPr>
          </a:p>
          <a:p>
            <a:pPr marL="279400" indent="0" algn="just"/>
            <a:r>
              <a:rPr lang="en-GB" sz="2800" dirty="0" smtClean="0">
                <a:latin typeface="Aldine401 BT" pitchFamily="18" charset="0"/>
              </a:rPr>
              <a:t>(d)	The </a:t>
            </a:r>
            <a:r>
              <a:rPr lang="en-GB" sz="2800" dirty="0">
                <a:latin typeface="Aldine401 BT" pitchFamily="18" charset="0"/>
              </a:rPr>
              <a:t>State Council Chairman and State Secretary shall be responsible for collection of check –off dues </a:t>
            </a:r>
            <a:r>
              <a:rPr lang="en-GB" sz="2800" dirty="0" smtClean="0">
                <a:latin typeface="Aldine401 BT" pitchFamily="18" charset="0"/>
              </a:rPr>
              <a:t>from </a:t>
            </a:r>
            <a:r>
              <a:rPr lang="en-GB" sz="2800" dirty="0">
                <a:latin typeface="Aldine401 BT" pitchFamily="18" charset="0"/>
              </a:rPr>
              <a:t>all employers and deposit same into the National Account in the State and inform the financial officers for their </a:t>
            </a:r>
            <a:r>
              <a:rPr lang="en-GB" sz="2800" dirty="0" smtClean="0">
                <a:latin typeface="Aldine401 BT" pitchFamily="18" charset="0"/>
              </a:rPr>
              <a:t>records</a:t>
            </a:r>
            <a:r>
              <a:rPr lang="en-GB" sz="2800" dirty="0">
                <a:latin typeface="Aldine401 BT" pitchFamily="18" charset="0"/>
              </a:rPr>
              <a:t>. </a:t>
            </a:r>
          </a:p>
          <a:p>
            <a:pPr marL="622300" algn="just">
              <a:buAutoNum type="alphaLcParenBoth" startAt="5"/>
            </a:pPr>
            <a:r>
              <a:rPr lang="en-GB" sz="2800" dirty="0" smtClean="0">
                <a:latin typeface="Aldine401 BT" pitchFamily="18" charset="0"/>
              </a:rPr>
              <a:t>Any </a:t>
            </a:r>
            <a:r>
              <a:rPr lang="en-GB" sz="2800" dirty="0">
                <a:latin typeface="Aldine401 BT" pitchFamily="18" charset="0"/>
              </a:rPr>
              <a:t>breach of </a:t>
            </a:r>
            <a:r>
              <a:rPr lang="en-GB" sz="2800" dirty="0" smtClean="0">
                <a:latin typeface="Aldine401 BT" pitchFamily="18" charset="0"/>
              </a:rPr>
              <a:t>sub-section</a:t>
            </a:r>
          </a:p>
          <a:p>
            <a:pPr marL="279400" algn="just" defTabSz="893763"/>
            <a:r>
              <a:rPr lang="en-GB" sz="2800" dirty="0" smtClean="0">
                <a:latin typeface="Aldine401 BT" pitchFamily="18" charset="0"/>
              </a:rPr>
              <a:t>	(f)   Above </a:t>
            </a:r>
            <a:r>
              <a:rPr lang="en-GB" sz="2800" dirty="0">
                <a:latin typeface="Aldine401 BT" pitchFamily="18" charset="0"/>
              </a:rPr>
              <a:t>for a consecutive period of three months, shall lead to the suspension of the State Chairman and full time State 	Secretary by the National Executive Council in-session after the investigation and proof of </a:t>
            </a:r>
            <a:r>
              <a:rPr lang="en-GB" sz="2800" dirty="0" smtClean="0">
                <a:latin typeface="Aldine401 BT" pitchFamily="18" charset="0"/>
              </a:rPr>
              <a:t>collection</a:t>
            </a:r>
            <a:endParaRPr lang="en-GB" sz="2800" dirty="0">
              <a:latin typeface="Aldine401 BT" pitchFamily="18" charset="0"/>
            </a:endParaRPr>
          </a:p>
        </p:txBody>
      </p:sp>
    </p:spTree>
    <p:extLst>
      <p:ext uri="{BB962C8B-B14F-4D97-AF65-F5344CB8AC3E}">
        <p14:creationId xmlns:p14="http://schemas.microsoft.com/office/powerpoint/2010/main" val="1945067646"/>
      </p:ext>
    </p:extLst>
  </p:cSld>
  <p:clrMapOvr>
    <a:masterClrMapping/>
  </p:clrMapOvr>
  <mc:AlternateContent xmlns:mc="http://schemas.openxmlformats.org/markup-compatibility/2006" xmlns:p14="http://schemas.microsoft.com/office/powerpoint/2010/main">
    <mc:Choice Requires="p14">
      <p:transition spd="slow" advClick="0" advTm="6000">
        <p14:switch dir="r"/>
      </p:transition>
    </mc:Choice>
    <mc:Fallback xmlns="">
      <p:transition spd="slow" advClick="0" advTm="600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260648"/>
            <a:ext cx="8064896" cy="5760640"/>
          </a:xfrm>
        </p:spPr>
        <p:txBody>
          <a:bodyPr>
            <a:noAutofit/>
          </a:bodyPr>
          <a:lstStyle/>
          <a:p>
            <a:pPr marL="279400" indent="0"/>
            <a:endParaRPr lang="en-GB" sz="2800" dirty="0" smtClean="0">
              <a:latin typeface="Aldine401 BT" pitchFamily="18" charset="0"/>
            </a:endParaRPr>
          </a:p>
          <a:p>
            <a:pPr marL="279400" indent="0"/>
            <a:r>
              <a:rPr lang="en-GB" sz="2800" dirty="0" smtClean="0">
                <a:latin typeface="Aldine401 BT" pitchFamily="18" charset="0"/>
              </a:rPr>
              <a:t>(</a:t>
            </a:r>
            <a:r>
              <a:rPr lang="en-GB" sz="2800" dirty="0">
                <a:latin typeface="Aldine401 BT" pitchFamily="18" charset="0"/>
              </a:rPr>
              <a:t>g)  All information about the collection and remittance of check-off dues, subscription and levies shall be 	made available to the State Financial Secretary and Treasurer for their records.</a:t>
            </a:r>
          </a:p>
          <a:p>
            <a:pPr marL="279400" indent="0"/>
            <a:endParaRPr lang="en-GB" sz="2800" dirty="0" smtClean="0">
              <a:latin typeface="Aldine401 BT" pitchFamily="18" charset="0"/>
            </a:endParaRPr>
          </a:p>
          <a:p>
            <a:pPr marL="279400" indent="0"/>
            <a:r>
              <a:rPr lang="en-GB" sz="2800" dirty="0" smtClean="0">
                <a:latin typeface="Aldine401 BT" pitchFamily="18" charset="0"/>
              </a:rPr>
              <a:t>(</a:t>
            </a:r>
            <a:r>
              <a:rPr lang="en-GB" sz="2800" dirty="0">
                <a:latin typeface="Aldine401 BT" pitchFamily="18" charset="0"/>
              </a:rPr>
              <a:t>h)  The State Treasurer and Financial Secretary produce records of check-off dues, levies, subscriptions etc., upon demand 	by the State of National Board of Trustees without prejudice to function of Auditors</a:t>
            </a:r>
            <a:r>
              <a:rPr lang="en-GB" sz="2800" dirty="0" smtClean="0">
                <a:latin typeface="Aldine401 BT" pitchFamily="18" charset="0"/>
              </a:rPr>
              <a:t>.</a:t>
            </a:r>
            <a:endParaRPr lang="en-GB" sz="2800" dirty="0">
              <a:latin typeface="Aldine401 BT" pitchFamily="18" charset="0"/>
            </a:endParaRPr>
          </a:p>
        </p:txBody>
      </p:sp>
    </p:spTree>
    <p:extLst>
      <p:ext uri="{BB962C8B-B14F-4D97-AF65-F5344CB8AC3E}">
        <p14:creationId xmlns:p14="http://schemas.microsoft.com/office/powerpoint/2010/main" val="3246069670"/>
      </p:ext>
    </p:extLst>
  </p:cSld>
  <p:clrMapOvr>
    <a:masterClrMapping/>
  </p:clrMapOvr>
  <mc:AlternateContent xmlns:mc="http://schemas.openxmlformats.org/markup-compatibility/2006" xmlns:p14="http://schemas.microsoft.com/office/powerpoint/2010/main">
    <mc:Choice Requires="p14">
      <p:transition spd="slow" advClick="0" advTm="6000">
        <p14:switch dir="r"/>
      </p:transition>
    </mc:Choice>
    <mc:Fallback xmlns="">
      <p:transition spd="slow" advClick="0" advTm="600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260648"/>
            <a:ext cx="8784976" cy="307777"/>
          </a:xfrm>
          <a:prstGeom prst="rect">
            <a:avLst/>
          </a:prstGeom>
        </p:spPr>
        <p:txBody>
          <a:bodyPr wrap="square">
            <a:spAutoFit/>
          </a:bodyPr>
          <a:lstStyle/>
          <a:p>
            <a:pPr marL="279400" indent="0" algn="ctr"/>
            <a:endParaRPr lang="en-GB" sz="1400" dirty="0" smtClean="0">
              <a:latin typeface="Aldine401 BT" pitchFamily="18" charset="0"/>
            </a:endParaRPr>
          </a:p>
        </p:txBody>
      </p:sp>
      <p:sp>
        <p:nvSpPr>
          <p:cNvPr id="8" name="Rectangle 7"/>
          <p:cNvSpPr/>
          <p:nvPr/>
        </p:nvSpPr>
        <p:spPr>
          <a:xfrm>
            <a:off x="251520" y="260648"/>
            <a:ext cx="8712968" cy="6124754"/>
          </a:xfrm>
          <a:prstGeom prst="rect">
            <a:avLst/>
          </a:prstGeom>
        </p:spPr>
        <p:txBody>
          <a:bodyPr wrap="square">
            <a:spAutoFit/>
          </a:bodyPr>
          <a:lstStyle/>
          <a:p>
            <a:pPr marL="279400"/>
            <a:r>
              <a:rPr lang="en-GB" sz="2800" b="1" dirty="0" smtClean="0">
                <a:latin typeface="Aldine401 BT" pitchFamily="18" charset="0"/>
              </a:rPr>
              <a:t> </a:t>
            </a:r>
            <a:r>
              <a:rPr lang="en-GB" sz="2800" dirty="0" smtClean="0">
                <a:latin typeface="Aldine401 BT" pitchFamily="18" charset="0"/>
              </a:rPr>
              <a:t>2</a:t>
            </a:r>
            <a:r>
              <a:rPr lang="en-GB" sz="2800" dirty="0">
                <a:latin typeface="Aldine401 BT" pitchFamily="18" charset="0"/>
              </a:rPr>
              <a:t>. 	LEVIES:</a:t>
            </a:r>
          </a:p>
          <a:p>
            <a:pPr marL="279400"/>
            <a:r>
              <a:rPr lang="en-GB" sz="2800" dirty="0">
                <a:latin typeface="Aldine401 BT" pitchFamily="18" charset="0"/>
              </a:rPr>
              <a:t>(a)	The Association can impose levies on members (Section II refers) </a:t>
            </a:r>
          </a:p>
          <a:p>
            <a:pPr marL="279400"/>
            <a:endParaRPr lang="en-GB" sz="2800" dirty="0">
              <a:latin typeface="Aldine401 BT" pitchFamily="18" charset="0"/>
            </a:endParaRPr>
          </a:p>
          <a:p>
            <a:pPr marL="279400"/>
            <a:r>
              <a:rPr lang="en-GB" sz="2800" dirty="0">
                <a:latin typeface="Aldine401 BT" pitchFamily="18" charset="0"/>
              </a:rPr>
              <a:t>3.	DUES TO AFFLIATE ORGANIZATIONS </a:t>
            </a:r>
          </a:p>
          <a:p>
            <a:pPr marL="279400"/>
            <a:r>
              <a:rPr lang="en-GB" sz="2800" dirty="0">
                <a:latin typeface="Aldine401 BT" pitchFamily="18" charset="0"/>
              </a:rPr>
              <a:t>*	International Council of Nurses (ICN).</a:t>
            </a:r>
          </a:p>
          <a:p>
            <a:pPr marL="279400"/>
            <a:r>
              <a:rPr lang="en-GB" sz="2800" dirty="0">
                <a:latin typeface="Aldine401 BT" pitchFamily="18" charset="0"/>
              </a:rPr>
              <a:t>*	International Council of Midwives (ICM)</a:t>
            </a:r>
          </a:p>
          <a:p>
            <a:pPr marL="279400"/>
            <a:r>
              <a:rPr lang="en-GB" sz="2800" dirty="0">
                <a:latin typeface="Aldine401 BT" pitchFamily="18" charset="0"/>
              </a:rPr>
              <a:t>*	NLC</a:t>
            </a:r>
          </a:p>
          <a:p>
            <a:pPr marL="279400"/>
            <a:r>
              <a:rPr lang="en-GB" sz="2800" dirty="0">
                <a:latin typeface="Aldine401 BT" pitchFamily="18" charset="0"/>
              </a:rPr>
              <a:t>*	OATUU</a:t>
            </a:r>
            <a:endParaRPr lang="en-US" sz="2800" dirty="0"/>
          </a:p>
          <a:p>
            <a:pPr marL="279400"/>
            <a:r>
              <a:rPr lang="en-GB" sz="2800" b="1" dirty="0" smtClean="0">
                <a:latin typeface="Aldine401 BT" pitchFamily="18" charset="0"/>
              </a:rPr>
              <a:t>SHARING OF NANNM  CODs</a:t>
            </a:r>
          </a:p>
          <a:p>
            <a:pPr marL="279400"/>
            <a:r>
              <a:rPr lang="en-GB" sz="2800" b="1" dirty="0" smtClean="0">
                <a:latin typeface="Aldine401 BT" pitchFamily="18" charset="0"/>
              </a:rPr>
              <a:t>(a) 	National Head Quarters 50%</a:t>
            </a:r>
          </a:p>
          <a:p>
            <a:pPr marL="279400"/>
            <a:r>
              <a:rPr lang="en-GB" sz="2800" b="1" dirty="0" smtClean="0">
                <a:latin typeface="Aldine401 BT" pitchFamily="18" charset="0"/>
              </a:rPr>
              <a:t>(b)	States 30%</a:t>
            </a:r>
          </a:p>
          <a:p>
            <a:pPr marL="279400"/>
            <a:r>
              <a:rPr lang="en-GB" sz="2800" b="1" dirty="0" smtClean="0">
                <a:latin typeface="Aldine401 BT" pitchFamily="18" charset="0"/>
              </a:rPr>
              <a:t>(c)	Unit Branches 20%</a:t>
            </a:r>
          </a:p>
          <a:p>
            <a:pPr marL="279400"/>
            <a:endParaRPr lang="en-GB" sz="2800" dirty="0">
              <a:latin typeface="Aldine401 BT" pitchFamily="18" charset="0"/>
            </a:endParaRPr>
          </a:p>
        </p:txBody>
      </p:sp>
    </p:spTree>
    <p:extLst>
      <p:ext uri="{BB962C8B-B14F-4D97-AF65-F5344CB8AC3E}">
        <p14:creationId xmlns:p14="http://schemas.microsoft.com/office/powerpoint/2010/main" val="296106803"/>
      </p:ext>
    </p:extLst>
  </p:cSld>
  <p:clrMapOvr>
    <a:masterClrMapping/>
  </p:clrMapOvr>
  <mc:AlternateContent xmlns:mc="http://schemas.openxmlformats.org/markup-compatibility/2006" xmlns:p14="http://schemas.microsoft.com/office/powerpoint/2010/main">
    <mc:Choice Requires="p14">
      <p:transition spd="slow" advClick="0" advTm="6000">
        <p14:switch dir="r"/>
      </p:transition>
    </mc:Choice>
    <mc:Fallback xmlns="">
      <p:transition spd="slow" advClick="0" advTm="6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ldine401 BT" pitchFamily="18" charset="0"/>
              </a:rPr>
              <a:t/>
            </a:r>
            <a:br>
              <a:rPr lang="en-GB" dirty="0" smtClean="0">
                <a:latin typeface="Aldine401 BT" pitchFamily="18" charset="0"/>
              </a:rPr>
            </a:br>
            <a:r>
              <a:rPr lang="en-GB" b="1" dirty="0" smtClean="0">
                <a:latin typeface="Aldine401 BT" pitchFamily="18" charset="0"/>
              </a:rPr>
              <a:t>CONCLUSION</a:t>
            </a:r>
            <a:r>
              <a:rPr lang="en-GB" b="1" dirty="0">
                <a:latin typeface="Aldine401 BT" pitchFamily="18" charset="0"/>
              </a:rPr>
              <a:t>:</a:t>
            </a:r>
            <a:br>
              <a:rPr lang="en-GB" b="1" dirty="0">
                <a:latin typeface="Aldine401 BT" pitchFamily="18" charset="0"/>
              </a:rPr>
            </a:br>
            <a:endParaRPr lang="en-US" b="1" dirty="0"/>
          </a:p>
        </p:txBody>
      </p:sp>
      <p:sp>
        <p:nvSpPr>
          <p:cNvPr id="3" name="Content Placeholder 2"/>
          <p:cNvSpPr>
            <a:spLocks noGrp="1"/>
          </p:cNvSpPr>
          <p:nvPr>
            <p:ph idx="1"/>
          </p:nvPr>
        </p:nvSpPr>
        <p:spPr>
          <a:xfrm>
            <a:off x="822960" y="1124744"/>
            <a:ext cx="7520940" cy="4248472"/>
          </a:xfrm>
        </p:spPr>
        <p:txBody>
          <a:bodyPr/>
          <a:lstStyle/>
          <a:p>
            <a:pPr marL="279400"/>
            <a:r>
              <a:rPr lang="en-GB" sz="2800" dirty="0" smtClean="0">
                <a:latin typeface="Aldine401 BT" pitchFamily="18" charset="0"/>
              </a:rPr>
              <a:t>Ladies </a:t>
            </a:r>
            <a:r>
              <a:rPr lang="en-GB" sz="2800" dirty="0">
                <a:latin typeface="Aldine401 BT" pitchFamily="18" charset="0"/>
              </a:rPr>
              <a:t>and Gentlemen this paper is by no means exhaustive. I have merely given it a scratch. It is my expectation that you may have gotten an idea of the contents of our constitution. </a:t>
            </a:r>
          </a:p>
          <a:p>
            <a:pPr marL="279400"/>
            <a:endParaRPr lang="en-GB" sz="2800" dirty="0" smtClean="0">
              <a:latin typeface="Aldine401 BT" pitchFamily="18" charset="0"/>
            </a:endParaRPr>
          </a:p>
          <a:p>
            <a:pPr marL="279400"/>
            <a:r>
              <a:rPr lang="en-GB" sz="2800" dirty="0" smtClean="0">
                <a:latin typeface="Aldine401 BT" pitchFamily="18" charset="0"/>
              </a:rPr>
              <a:t>Thank </a:t>
            </a:r>
            <a:r>
              <a:rPr lang="en-GB" sz="2800" dirty="0">
                <a:latin typeface="Aldine401 BT" pitchFamily="18" charset="0"/>
              </a:rPr>
              <a:t>you for listening. </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3356992"/>
            <a:ext cx="4176464" cy="3501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5275665"/>
      </p:ext>
    </p:extLst>
  </p:cSld>
  <p:clrMapOvr>
    <a:masterClrMapping/>
  </p:clrMapOvr>
  <mc:AlternateContent xmlns:mc="http://schemas.openxmlformats.org/markup-compatibility/2006" xmlns:p14="http://schemas.microsoft.com/office/powerpoint/2010/main">
    <mc:Choice Requires="p14">
      <p:transition spd="slow" advClick="0" advTm="6000">
        <p14:switch dir="r"/>
      </p:transition>
    </mc:Choice>
    <mc:Fallback xmlns="">
      <p:transition spd="slow" advClick="0" advTm="6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424936" cy="5688632"/>
          </a:xfrm>
        </p:spPr>
        <p:txBody>
          <a:bodyPr>
            <a:noAutofit/>
          </a:bodyPr>
          <a:lstStyle/>
          <a:p>
            <a:r>
              <a:rPr lang="en-GB" sz="2400" dirty="0" smtClean="0">
                <a:latin typeface="Aldine401 BT" pitchFamily="18" charset="0"/>
              </a:rPr>
              <a:t>	PREAMBLE </a:t>
            </a:r>
          </a:p>
          <a:p>
            <a:r>
              <a:rPr lang="en-GB" sz="2400" b="0" dirty="0" smtClean="0">
                <a:latin typeface="Aldine401 BT" pitchFamily="18" charset="0"/>
              </a:rPr>
              <a:t>	IN ALL AGES, any group which lives, works or plays together has always acted collectively in asserting its identity and in promoting and protecting its interest (M.A. TOKUNBOH- labour movement in Nigeria). This is a natural instinct. It is also natural that:</a:t>
            </a:r>
          </a:p>
          <a:p>
            <a:pPr marL="536575" indent="-177800">
              <a:buFont typeface="Arial" pitchFamily="34" charset="0"/>
              <a:buChar char="•"/>
            </a:pPr>
            <a:r>
              <a:rPr lang="en-GB" sz="2400" b="0" dirty="0" smtClean="0">
                <a:latin typeface="Aldine401 BT" pitchFamily="18" charset="0"/>
              </a:rPr>
              <a:t>Leaders must emerge </a:t>
            </a:r>
          </a:p>
          <a:p>
            <a:pPr marL="536575" indent="-177800">
              <a:buFont typeface="Arial" pitchFamily="34" charset="0"/>
              <a:buChar char="•"/>
            </a:pPr>
            <a:r>
              <a:rPr lang="en-GB" sz="2400" b="0" dirty="0" smtClean="0">
                <a:latin typeface="Aldine401 BT" pitchFamily="18" charset="0"/>
              </a:rPr>
              <a:t>There must be grievances </a:t>
            </a:r>
          </a:p>
          <a:p>
            <a:pPr marL="536575" indent="-177800">
              <a:buFont typeface="Arial" pitchFamily="34" charset="0"/>
              <a:buChar char="•"/>
            </a:pPr>
            <a:r>
              <a:rPr lang="en-GB" sz="2400" b="0" dirty="0" smtClean="0">
                <a:latin typeface="Aldine401 BT" pitchFamily="18" charset="0"/>
              </a:rPr>
              <a:t> There must be conflicts</a:t>
            </a:r>
          </a:p>
          <a:p>
            <a:pPr marL="536575" indent="-177800">
              <a:buFont typeface="Arial" pitchFamily="34" charset="0"/>
              <a:buChar char="•"/>
            </a:pPr>
            <a:r>
              <a:rPr lang="en-GB" sz="2400" b="0" dirty="0" smtClean="0">
                <a:latin typeface="Aldine401 BT" pitchFamily="18" charset="0"/>
              </a:rPr>
              <a:t>There must be efforts for settlements </a:t>
            </a:r>
          </a:p>
          <a:p>
            <a:pPr marL="358775" indent="0"/>
            <a:r>
              <a:rPr lang="en-GB" sz="2400" b="0" dirty="0" smtClean="0">
                <a:latin typeface="Aldine401 BT" pitchFamily="18" charset="0"/>
              </a:rPr>
              <a:t>In the same way, human beings come together according to their trades to form unions:</a:t>
            </a:r>
          </a:p>
        </p:txBody>
      </p:sp>
    </p:spTree>
    <p:extLst>
      <p:ext uri="{BB962C8B-B14F-4D97-AF65-F5344CB8AC3E}">
        <p14:creationId xmlns:p14="http://schemas.microsoft.com/office/powerpoint/2010/main" val="4090573656"/>
      </p:ext>
    </p:extLst>
  </p:cSld>
  <p:clrMapOvr>
    <a:masterClrMapping/>
  </p:clrMapOvr>
  <mc:AlternateContent xmlns:mc="http://schemas.openxmlformats.org/markup-compatibility/2006" xmlns:p14="http://schemas.microsoft.com/office/powerpoint/2010/main">
    <mc:Choice Requires="p14">
      <p:transition spd="slow" advClick="0" advTm="6000">
        <p14:switch dir="r"/>
      </p:transition>
    </mc:Choice>
    <mc:Fallback xmlns="">
      <p:transition spd="slow" advClick="0" advTm="6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ppt_x</p:attrName>
                                        </p:attrNameLst>
                                      </p:cBhvr>
                                      <p:tavLst>
                                        <p:tav tm="0">
                                          <p:val>
                                            <p:strVal val="#ppt_x"/>
                                          </p:val>
                                        </p:tav>
                                        <p:tav tm="100000">
                                          <p:val>
                                            <p:strVal val="#ppt_x"/>
                                          </p:val>
                                        </p:tav>
                                      </p:tavLst>
                                    </p:anim>
                                    <p:anim calcmode="lin" valueType="num">
                                      <p:cBhvr>
                                        <p:cTn id="9" dur="2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latin typeface="Aldine401 BT" pitchFamily="18" charset="0"/>
              </a:rPr>
              <a:t/>
            </a:r>
            <a:br>
              <a:rPr lang="en-GB" sz="3200" dirty="0" smtClean="0">
                <a:latin typeface="Aldine401 BT" pitchFamily="18" charset="0"/>
              </a:rPr>
            </a:br>
            <a:r>
              <a:rPr lang="en-GB" sz="3200" dirty="0" smtClean="0">
                <a:latin typeface="Aldine401 BT" pitchFamily="18" charset="0"/>
              </a:rPr>
              <a:t>Reasons</a:t>
            </a:r>
            <a:r>
              <a:rPr lang="en-GB" sz="3200" dirty="0">
                <a:latin typeface="Aldine401 BT" pitchFamily="18" charset="0"/>
              </a:rPr>
              <a:t>:</a:t>
            </a:r>
            <a:br>
              <a:rPr lang="en-GB" sz="3200" dirty="0">
                <a:latin typeface="Aldine401 BT" pitchFamily="18" charset="0"/>
              </a:rPr>
            </a:br>
            <a:endParaRPr lang="en-US" sz="3200" dirty="0"/>
          </a:p>
        </p:txBody>
      </p:sp>
      <p:sp>
        <p:nvSpPr>
          <p:cNvPr id="3" name="Content Placeholder 2"/>
          <p:cNvSpPr>
            <a:spLocks noGrp="1"/>
          </p:cNvSpPr>
          <p:nvPr>
            <p:ph idx="1"/>
          </p:nvPr>
        </p:nvSpPr>
        <p:spPr>
          <a:xfrm>
            <a:off x="822960" y="1100628"/>
            <a:ext cx="7520940" cy="4632627"/>
          </a:xfrm>
        </p:spPr>
        <p:txBody>
          <a:bodyPr>
            <a:noAutofit/>
          </a:bodyPr>
          <a:lstStyle/>
          <a:p>
            <a:pPr marL="644525" indent="-285750">
              <a:buFont typeface="Arial" pitchFamily="34" charset="0"/>
              <a:buChar char="•"/>
            </a:pPr>
            <a:r>
              <a:rPr lang="en-GB" sz="2800" b="0" dirty="0" smtClean="0">
                <a:latin typeface="Aldine401 BT" pitchFamily="18" charset="0"/>
              </a:rPr>
              <a:t>They </a:t>
            </a:r>
            <a:r>
              <a:rPr lang="en-GB" sz="2800" b="0" dirty="0">
                <a:latin typeface="Aldine401 BT" pitchFamily="18" charset="0"/>
              </a:rPr>
              <a:t>want to assert their identities </a:t>
            </a:r>
          </a:p>
          <a:p>
            <a:pPr marL="644525" indent="-285750">
              <a:buFont typeface="Arial" pitchFamily="34" charset="0"/>
              <a:buChar char="•"/>
            </a:pPr>
            <a:r>
              <a:rPr lang="en-GB" sz="2800" b="0" dirty="0">
                <a:latin typeface="Aldine401 BT" pitchFamily="18" charset="0"/>
              </a:rPr>
              <a:t>They want to protect their interests</a:t>
            </a:r>
          </a:p>
          <a:p>
            <a:pPr marL="644525" indent="-285750">
              <a:buFont typeface="Arial" pitchFamily="34" charset="0"/>
              <a:buChar char="•"/>
            </a:pPr>
            <a:r>
              <a:rPr lang="en-GB" sz="2800" b="0" dirty="0">
                <a:latin typeface="Aldine401 BT" pitchFamily="18" charset="0"/>
              </a:rPr>
              <a:t>They want to promote their interest </a:t>
            </a:r>
          </a:p>
          <a:p>
            <a:pPr marL="644525" indent="-285750">
              <a:buFont typeface="Arial" pitchFamily="34" charset="0"/>
              <a:buChar char="•"/>
            </a:pPr>
            <a:r>
              <a:rPr lang="en-GB" sz="2800" b="0" dirty="0">
                <a:latin typeface="Aldine401 BT" pitchFamily="18" charset="0"/>
              </a:rPr>
              <a:t>They want to ensure their security </a:t>
            </a:r>
          </a:p>
          <a:p>
            <a:pPr marL="644525" indent="-285750">
              <a:buFont typeface="Arial" pitchFamily="34" charset="0"/>
              <a:buChar char="•"/>
            </a:pPr>
            <a:r>
              <a:rPr lang="en-GB" sz="2800" b="0" dirty="0">
                <a:latin typeface="Aldine401 BT" pitchFamily="18" charset="0"/>
              </a:rPr>
              <a:t>They want to maximize their profits </a:t>
            </a:r>
          </a:p>
          <a:p>
            <a:pPr marL="358775" indent="0"/>
            <a:r>
              <a:rPr lang="en-GB" sz="2800" b="0" dirty="0">
                <a:latin typeface="Aldine401 BT" pitchFamily="18" charset="0"/>
              </a:rPr>
              <a:t>In order to achieve these, they must ensure that their attitudes and behaviours must not be at variance with the norms, hence the need for a constitution.  </a:t>
            </a:r>
          </a:p>
          <a:p>
            <a:endParaRPr lang="en-US" sz="2800" dirty="0"/>
          </a:p>
        </p:txBody>
      </p:sp>
    </p:spTree>
    <p:extLst>
      <p:ext uri="{BB962C8B-B14F-4D97-AF65-F5344CB8AC3E}">
        <p14:creationId xmlns:p14="http://schemas.microsoft.com/office/powerpoint/2010/main" val="493030513"/>
      </p:ext>
    </p:extLst>
  </p:cSld>
  <p:clrMapOvr>
    <a:masterClrMapping/>
  </p:clrMapOvr>
  <mc:AlternateContent xmlns:mc="http://schemas.openxmlformats.org/markup-compatibility/2006" xmlns:p14="http://schemas.microsoft.com/office/powerpoint/2010/main">
    <mc:Choice Requires="p14">
      <p:transition spd="slow" advClick="0" advTm="6000">
        <p14:switch dir="r"/>
      </p:transition>
    </mc:Choice>
    <mc:Fallback xmlns="">
      <p:transition spd="slow" advClick="0" advTm="6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23528" y="188640"/>
            <a:ext cx="8640960" cy="6408712"/>
          </a:xfrm>
        </p:spPr>
        <p:txBody>
          <a:bodyPr>
            <a:normAutofit fontScale="92500"/>
          </a:bodyPr>
          <a:lstStyle/>
          <a:p>
            <a:pPr algn="ctr"/>
            <a:r>
              <a:rPr lang="en-GB" sz="1400" dirty="0" smtClean="0">
                <a:latin typeface="Aldine401 BT" pitchFamily="18" charset="0"/>
              </a:rPr>
              <a:t>	</a:t>
            </a:r>
            <a:r>
              <a:rPr lang="en-GB" sz="2800" dirty="0" smtClean="0">
                <a:latin typeface="Aldine401 BT" pitchFamily="18" charset="0"/>
              </a:rPr>
              <a:t>CONSTITUTION: </a:t>
            </a:r>
          </a:p>
          <a:p>
            <a:r>
              <a:rPr lang="en-GB" sz="1400" b="0" dirty="0" smtClean="0">
                <a:latin typeface="Aldine401 BT" pitchFamily="18" charset="0"/>
              </a:rPr>
              <a:t>	</a:t>
            </a:r>
            <a:r>
              <a:rPr lang="en-GB" sz="2400" b="0" dirty="0" smtClean="0">
                <a:latin typeface="Aldine401 BT" pitchFamily="18" charset="0"/>
              </a:rPr>
              <a:t>The Oxford Advance Leaners Dictionary New 8</a:t>
            </a:r>
            <a:r>
              <a:rPr lang="en-GB" sz="2400" b="0" baseline="30000" dirty="0" smtClean="0">
                <a:latin typeface="Aldine401 BT" pitchFamily="18" charset="0"/>
              </a:rPr>
              <a:t>th</a:t>
            </a:r>
            <a:r>
              <a:rPr lang="en-GB" sz="2400" b="0" dirty="0" smtClean="0">
                <a:latin typeface="Aldine401 BT" pitchFamily="18" charset="0"/>
              </a:rPr>
              <a:t>  Edition defines the constitution as: the system of laws and basic principles that a state, a country and an organization is Governed by”</a:t>
            </a:r>
          </a:p>
          <a:p>
            <a:r>
              <a:rPr lang="en-GB" sz="2400" b="0" dirty="0">
                <a:latin typeface="Aldine401 BT" pitchFamily="18" charset="0"/>
              </a:rPr>
              <a:t>	</a:t>
            </a:r>
            <a:r>
              <a:rPr lang="en-GB" sz="2400" b="0" dirty="0" smtClean="0">
                <a:latin typeface="Aldine401 BT" pitchFamily="18" charset="0"/>
              </a:rPr>
              <a:t>The NANNM being an organization has its own constitution which is referred to as: THE CONSTITUTION OF THE NATIONAL ASSOCIATION OF NIGERIA NURSES AND MIDWIVES.</a:t>
            </a:r>
          </a:p>
          <a:p>
            <a:r>
              <a:rPr lang="en-GB" sz="2400" b="0" dirty="0">
                <a:latin typeface="Aldine401 BT" pitchFamily="18" charset="0"/>
              </a:rPr>
              <a:t>	</a:t>
            </a:r>
            <a:r>
              <a:rPr lang="en-GB" sz="2400" b="0" dirty="0" smtClean="0">
                <a:latin typeface="Aldine401 BT" pitchFamily="18" charset="0"/>
              </a:rPr>
              <a:t>For Obvious reasons, the scope of this paper shall be limited to NANNM Constitution with focus on:</a:t>
            </a:r>
          </a:p>
          <a:p>
            <a:pPr marL="622300">
              <a:buFont typeface="Arial" pitchFamily="34" charset="0"/>
              <a:buChar char="•"/>
            </a:pPr>
            <a:r>
              <a:rPr lang="en-GB" sz="2400" b="0" dirty="0" smtClean="0">
                <a:latin typeface="Aldine401 BT" pitchFamily="18" charset="0"/>
              </a:rPr>
              <a:t>Membership </a:t>
            </a:r>
          </a:p>
          <a:p>
            <a:pPr marL="622300">
              <a:buFont typeface="Arial" pitchFamily="34" charset="0"/>
              <a:buChar char="•"/>
            </a:pPr>
            <a:r>
              <a:rPr lang="en-GB" sz="2400" b="0" dirty="0" smtClean="0">
                <a:latin typeface="Aldine401 BT" pitchFamily="18" charset="0"/>
              </a:rPr>
              <a:t>Organs of the Association</a:t>
            </a:r>
          </a:p>
          <a:p>
            <a:pPr marL="622300">
              <a:buFont typeface="Arial" pitchFamily="34" charset="0"/>
              <a:buChar char="•"/>
            </a:pPr>
            <a:r>
              <a:rPr lang="en-GB" sz="2400" b="0" dirty="0" smtClean="0">
                <a:latin typeface="Aldine401 BT" pitchFamily="18" charset="0"/>
              </a:rPr>
              <a:t>Functions of the elected officers </a:t>
            </a:r>
          </a:p>
          <a:p>
            <a:pPr marL="622300">
              <a:buFont typeface="Arial" pitchFamily="34" charset="0"/>
              <a:buChar char="•"/>
            </a:pPr>
            <a:r>
              <a:rPr lang="en-GB" sz="2400" b="0" dirty="0" smtClean="0">
                <a:latin typeface="Aldine401 BT" pitchFamily="18" charset="0"/>
              </a:rPr>
              <a:t>Finance </a:t>
            </a:r>
          </a:p>
          <a:p>
            <a:pPr marL="622300">
              <a:buFont typeface="Arial" pitchFamily="34" charset="0"/>
              <a:buChar char="•"/>
            </a:pPr>
            <a:r>
              <a:rPr lang="en-GB" sz="2400" b="0" dirty="0" smtClean="0">
                <a:latin typeface="Aldine401 BT" pitchFamily="18" charset="0"/>
              </a:rPr>
              <a:t>Trade Union and Profession </a:t>
            </a:r>
          </a:p>
          <a:p>
            <a:pPr marL="279400" indent="0"/>
            <a:endParaRPr lang="en-GB" sz="1400" b="0" dirty="0" smtClean="0">
              <a:latin typeface="Aldine401 BT" pitchFamily="18" charset="0"/>
            </a:endParaRPr>
          </a:p>
          <a:p>
            <a:pPr marL="279400" indent="0"/>
            <a:r>
              <a:rPr lang="en-GB" sz="1400" b="0" dirty="0" smtClean="0">
                <a:latin typeface="Aldine401 BT" pitchFamily="18" charset="0"/>
              </a:rPr>
              <a:t>	</a:t>
            </a:r>
          </a:p>
          <a:p>
            <a:pPr marL="644525" indent="-285750">
              <a:buFont typeface="Arial" pitchFamily="34" charset="0"/>
              <a:buChar char="•"/>
            </a:pPr>
            <a:endParaRPr lang="en-GB" sz="1400" b="0" dirty="0" smtClean="0">
              <a:latin typeface="Aldine401 BT" pitchFamily="18" charset="0"/>
            </a:endParaRPr>
          </a:p>
          <a:p>
            <a:pPr marL="358775" indent="0"/>
            <a:endParaRPr lang="en-GB" sz="1400" dirty="0" smtClean="0">
              <a:latin typeface="Aldine401 BT" pitchFamily="18" charset="0"/>
            </a:endParaRPr>
          </a:p>
          <a:p>
            <a:pPr marL="536575" indent="-177800">
              <a:buFont typeface="Arial" pitchFamily="34" charset="0"/>
              <a:buChar char="•"/>
            </a:pPr>
            <a:endParaRPr lang="en-GB" sz="1400" b="0" dirty="0">
              <a:latin typeface="Aldine401 BT" pitchFamily="18" charset="0"/>
            </a:endParaRPr>
          </a:p>
        </p:txBody>
      </p:sp>
    </p:spTree>
    <p:extLst>
      <p:ext uri="{BB962C8B-B14F-4D97-AF65-F5344CB8AC3E}">
        <p14:creationId xmlns:p14="http://schemas.microsoft.com/office/powerpoint/2010/main" val="2165151620"/>
      </p:ext>
    </p:extLst>
  </p:cSld>
  <p:clrMapOvr>
    <a:masterClrMapping/>
  </p:clrMapOvr>
  <p:transition spd="slow" advClick="0" advTm="6000">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ppt_x</p:attrName>
                                        </p:attrNameLst>
                                      </p:cBhvr>
                                      <p:tavLst>
                                        <p:tav tm="0">
                                          <p:val>
                                            <p:strVal val="#ppt_x"/>
                                          </p:val>
                                        </p:tav>
                                        <p:tav tm="100000">
                                          <p:val>
                                            <p:strVal val="#ppt_x"/>
                                          </p:val>
                                        </p:tav>
                                      </p:tavLst>
                                    </p:anim>
                                    <p:anim calcmode="lin" valueType="num">
                                      <p:cBhvr>
                                        <p:cTn id="9" dur="2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398944"/>
          </a:xfrm>
        </p:spPr>
        <p:txBody>
          <a:bodyPr/>
          <a:lstStyle/>
          <a:p>
            <a:r>
              <a:rPr lang="en-GB" dirty="0" smtClean="0">
                <a:latin typeface="Aldine401 BT" pitchFamily="18" charset="0"/>
              </a:rPr>
              <a:t/>
            </a:r>
            <a:br>
              <a:rPr lang="en-GB" dirty="0" smtClean="0">
                <a:latin typeface="Aldine401 BT" pitchFamily="18" charset="0"/>
              </a:rPr>
            </a:br>
            <a:r>
              <a:rPr lang="en-GB" dirty="0" smtClean="0">
                <a:latin typeface="Aldine401 BT" pitchFamily="18" charset="0"/>
              </a:rPr>
              <a:t>MEMBERSHIP</a:t>
            </a:r>
            <a:r>
              <a:rPr lang="en-GB" dirty="0">
                <a:latin typeface="Aldine401 BT" pitchFamily="18" charset="0"/>
              </a:rPr>
              <a:t>: Article 1</a:t>
            </a:r>
            <a:br>
              <a:rPr lang="en-GB" dirty="0">
                <a:latin typeface="Aldine401 BT" pitchFamily="18" charset="0"/>
              </a:rPr>
            </a:br>
            <a:endParaRPr lang="en-US" dirty="0"/>
          </a:p>
        </p:txBody>
      </p:sp>
      <p:sp>
        <p:nvSpPr>
          <p:cNvPr id="3" name="Content Placeholder 2"/>
          <p:cNvSpPr>
            <a:spLocks noGrp="1"/>
          </p:cNvSpPr>
          <p:nvPr>
            <p:ph idx="1"/>
          </p:nvPr>
        </p:nvSpPr>
        <p:spPr>
          <a:xfrm>
            <a:off x="827584" y="908720"/>
            <a:ext cx="7520940" cy="5064676"/>
          </a:xfrm>
        </p:spPr>
        <p:txBody>
          <a:bodyPr>
            <a:noAutofit/>
          </a:bodyPr>
          <a:lstStyle/>
          <a:p>
            <a:pPr marL="622300">
              <a:buAutoNum type="alphaLcParenBoth"/>
            </a:pPr>
            <a:r>
              <a:rPr lang="en-GB" sz="2800" b="0" dirty="0" smtClean="0">
                <a:latin typeface="Aldine401 BT" pitchFamily="18" charset="0"/>
              </a:rPr>
              <a:t>All </a:t>
            </a:r>
            <a:r>
              <a:rPr lang="en-GB" sz="2800" b="0" dirty="0">
                <a:latin typeface="Aldine401 BT" pitchFamily="18" charset="0"/>
              </a:rPr>
              <a:t>nurses and Midwives registered with the N &amp; MCN, employed in the services of the Federal, State, Local and any other institution / establishment whether private or public.</a:t>
            </a:r>
          </a:p>
          <a:p>
            <a:pPr marL="622300">
              <a:buAutoNum type="alphaLcParenBoth"/>
            </a:pPr>
            <a:r>
              <a:rPr lang="en-GB" sz="2800" b="0" dirty="0">
                <a:latin typeface="Aldine401 BT" pitchFamily="18" charset="0"/>
              </a:rPr>
              <a:t>Membership depends on:</a:t>
            </a:r>
          </a:p>
          <a:p>
            <a:pPr marL="565150" indent="-285750">
              <a:buFont typeface="Arial" pitchFamily="34" charset="0"/>
              <a:buChar char="•"/>
            </a:pPr>
            <a:r>
              <a:rPr lang="en-GB" sz="2800" b="0" dirty="0">
                <a:latin typeface="Aldine401 BT" pitchFamily="18" charset="0"/>
              </a:rPr>
              <a:t> Regular payment of annual monthly subscriptions.</a:t>
            </a:r>
          </a:p>
          <a:p>
            <a:pPr marL="565150" indent="-285750">
              <a:buFont typeface="Arial" pitchFamily="34" charset="0"/>
              <a:buChar char="•"/>
            </a:pPr>
            <a:r>
              <a:rPr lang="en-GB" sz="2800" b="0" dirty="0">
                <a:latin typeface="Aldine401 BT" pitchFamily="18" charset="0"/>
              </a:rPr>
              <a:t>Levies</a:t>
            </a:r>
          </a:p>
          <a:p>
            <a:pPr marL="565150" indent="-285750">
              <a:buFont typeface="Arial" pitchFamily="34" charset="0"/>
              <a:buChar char="•"/>
            </a:pPr>
            <a:r>
              <a:rPr lang="en-GB" sz="2800" b="0" dirty="0">
                <a:latin typeface="Aldine401 BT" pitchFamily="18" charset="0"/>
              </a:rPr>
              <a:t>Loyalty to the Association </a:t>
            </a:r>
          </a:p>
          <a:p>
            <a:pPr marL="565150" indent="-285750">
              <a:buFont typeface="Arial" pitchFamily="34" charset="0"/>
              <a:buChar char="•"/>
            </a:pPr>
            <a:r>
              <a:rPr lang="en-GB" sz="2800" b="0" dirty="0">
                <a:latin typeface="Aldine401 BT" pitchFamily="18" charset="0"/>
              </a:rPr>
              <a:t>Good behaviour  </a:t>
            </a:r>
          </a:p>
        </p:txBody>
      </p:sp>
    </p:spTree>
    <p:extLst>
      <p:ext uri="{BB962C8B-B14F-4D97-AF65-F5344CB8AC3E}">
        <p14:creationId xmlns:p14="http://schemas.microsoft.com/office/powerpoint/2010/main" val="2834416729"/>
      </p:ext>
    </p:extLst>
  </p:cSld>
  <p:clrMapOvr>
    <a:masterClrMapping/>
  </p:clrMapOvr>
  <mc:AlternateContent xmlns:mc="http://schemas.openxmlformats.org/markup-compatibility/2006" xmlns:p14="http://schemas.microsoft.com/office/powerpoint/2010/main">
    <mc:Choice Requires="p14">
      <p:transition spd="slow" advClick="0" advTm="6000">
        <p14:switch dir="r"/>
      </p:transition>
    </mc:Choice>
    <mc:Fallback xmlns="">
      <p:transition spd="slow" advClick="0" advTm="6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ldine401 BT" pitchFamily="18" charset="0"/>
              </a:rPr>
              <a:t/>
            </a:r>
            <a:br>
              <a:rPr lang="en-GB" dirty="0" smtClean="0">
                <a:latin typeface="Aldine401 BT" pitchFamily="18" charset="0"/>
              </a:rPr>
            </a:br>
            <a:r>
              <a:rPr lang="en-GB" sz="3600" b="1" dirty="0" smtClean="0">
                <a:solidFill>
                  <a:srgbClr val="FF0000"/>
                </a:solidFill>
                <a:latin typeface="Aldine401 BT" pitchFamily="18" charset="0"/>
              </a:rPr>
              <a:t>NANNM </a:t>
            </a:r>
            <a:r>
              <a:rPr lang="en-GB" sz="3600" b="1" dirty="0">
                <a:solidFill>
                  <a:srgbClr val="FF0000"/>
                </a:solidFill>
                <a:latin typeface="Aldine401 BT" pitchFamily="18" charset="0"/>
              </a:rPr>
              <a:t>AS A TRADE UNION </a:t>
            </a:r>
            <a:br>
              <a:rPr lang="en-GB" sz="3600" b="1" dirty="0">
                <a:solidFill>
                  <a:srgbClr val="FF0000"/>
                </a:solidFill>
                <a:latin typeface="Aldine401 BT" pitchFamily="18" charset="0"/>
              </a:rPr>
            </a:br>
            <a:endParaRPr lang="en-US" sz="3600" b="1" dirty="0">
              <a:solidFill>
                <a:srgbClr val="FF0000"/>
              </a:solidFill>
            </a:endParaRPr>
          </a:p>
        </p:txBody>
      </p:sp>
      <p:sp>
        <p:nvSpPr>
          <p:cNvPr id="3" name="Content Placeholder 2"/>
          <p:cNvSpPr>
            <a:spLocks noGrp="1"/>
          </p:cNvSpPr>
          <p:nvPr>
            <p:ph idx="1"/>
          </p:nvPr>
        </p:nvSpPr>
        <p:spPr>
          <a:xfrm>
            <a:off x="822960" y="1100628"/>
            <a:ext cx="7520940" cy="4344596"/>
          </a:xfrm>
        </p:spPr>
        <p:txBody>
          <a:bodyPr>
            <a:noAutofit/>
          </a:bodyPr>
          <a:lstStyle/>
          <a:p>
            <a:pPr marL="565150" indent="-285750">
              <a:buFont typeface="Arial" pitchFamily="34" charset="0"/>
              <a:buChar char="•"/>
            </a:pPr>
            <a:r>
              <a:rPr lang="en-GB" sz="3600" b="0" dirty="0" smtClean="0">
                <a:latin typeface="Aldine401 BT" pitchFamily="18" charset="0"/>
              </a:rPr>
              <a:t>NANNM </a:t>
            </a:r>
            <a:r>
              <a:rPr lang="en-GB" sz="3600" b="0" dirty="0">
                <a:latin typeface="Aldine401 BT" pitchFamily="18" charset="0"/>
              </a:rPr>
              <a:t>is a Trade Union because their members are salaried</a:t>
            </a:r>
          </a:p>
          <a:p>
            <a:pPr marL="565150" indent="-285750">
              <a:buFont typeface="Arial" pitchFamily="34" charset="0"/>
              <a:buChar char="•"/>
            </a:pPr>
            <a:r>
              <a:rPr lang="en-GB" sz="3600" b="0" dirty="0">
                <a:latin typeface="Aldine401 BT" pitchFamily="18" charset="0"/>
              </a:rPr>
              <a:t>They are employees of institutions and organisations</a:t>
            </a:r>
          </a:p>
          <a:p>
            <a:pPr marL="565150" indent="-285750">
              <a:buFont typeface="Arial" pitchFamily="34" charset="0"/>
              <a:buChar char="•"/>
            </a:pPr>
            <a:r>
              <a:rPr lang="en-GB" sz="3600" b="0" dirty="0">
                <a:latin typeface="Aldine401 BT" pitchFamily="18" charset="0"/>
              </a:rPr>
              <a:t>Their salaries must be negotiated </a:t>
            </a:r>
          </a:p>
          <a:p>
            <a:pPr marL="565150" indent="-285750">
              <a:buFont typeface="Arial" pitchFamily="34" charset="0"/>
              <a:buChar char="•"/>
            </a:pPr>
            <a:r>
              <a:rPr lang="en-GB" sz="3600" b="0" dirty="0">
                <a:latin typeface="Aldine401 BT" pitchFamily="18" charset="0"/>
              </a:rPr>
              <a:t>They have right to embark on industrial actions</a:t>
            </a:r>
          </a:p>
          <a:p>
            <a:endParaRPr lang="en-US" sz="3600" dirty="0"/>
          </a:p>
        </p:txBody>
      </p:sp>
    </p:spTree>
    <p:extLst>
      <p:ext uri="{BB962C8B-B14F-4D97-AF65-F5344CB8AC3E}">
        <p14:creationId xmlns:p14="http://schemas.microsoft.com/office/powerpoint/2010/main" val="3163295635"/>
      </p:ext>
    </p:extLst>
  </p:cSld>
  <p:clrMapOvr>
    <a:masterClrMapping/>
  </p:clrMapOvr>
  <mc:AlternateContent xmlns:mc="http://schemas.openxmlformats.org/markup-compatibility/2006" xmlns:p14="http://schemas.microsoft.com/office/powerpoint/2010/main">
    <mc:Choice Requires="p14">
      <p:transition spd="slow" advClick="0" advTm="6000">
        <p14:switch dir="r"/>
      </p:transition>
    </mc:Choice>
    <mc:Fallback xmlns="">
      <p:transition spd="slow" advClick="0" advTm="6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260648"/>
            <a:ext cx="8568952" cy="6278642"/>
          </a:xfrm>
          <a:prstGeom prst="rect">
            <a:avLst/>
          </a:prstGeom>
        </p:spPr>
        <p:txBody>
          <a:bodyPr wrap="square">
            <a:spAutoFit/>
          </a:bodyPr>
          <a:lstStyle/>
          <a:p>
            <a:pPr marL="279400" indent="0" algn="ctr"/>
            <a:endParaRPr lang="en-GB" b="1" dirty="0" smtClean="0">
              <a:latin typeface="Aldine401 BT" pitchFamily="18" charset="0"/>
            </a:endParaRPr>
          </a:p>
          <a:p>
            <a:pPr marL="279400" indent="0" algn="ctr"/>
            <a:r>
              <a:rPr lang="en-GB" sz="3600" b="1" dirty="0" smtClean="0">
                <a:latin typeface="Aldine401 BT" pitchFamily="18" charset="0"/>
              </a:rPr>
              <a:t>WHAT IS A PROFESSION</a:t>
            </a:r>
          </a:p>
          <a:p>
            <a:pPr marL="279400" indent="0" algn="just"/>
            <a:endParaRPr lang="en-GB" sz="2800" dirty="0" smtClean="0">
              <a:latin typeface="Aldine401 BT" pitchFamily="18" charset="0"/>
            </a:endParaRPr>
          </a:p>
          <a:p>
            <a:pPr marL="279400" indent="0" algn="just"/>
            <a:r>
              <a:rPr lang="en-GB" sz="4000" dirty="0" smtClean="0">
                <a:latin typeface="Aldine401 BT" pitchFamily="18" charset="0"/>
              </a:rPr>
              <a:t>The Oxford Advanced Learners Dictionary defines a profession as a type of job that needs special teaching or skill especially one that needs a high level of education:- the medical / legal / teaching etc. the caring profession that involves looking after people </a:t>
            </a:r>
          </a:p>
          <a:p>
            <a:pPr marL="279400" indent="0"/>
            <a:endParaRPr lang="en-GB" sz="800" b="1" dirty="0">
              <a:latin typeface="Aldine401 BT" pitchFamily="18" charset="0"/>
            </a:endParaRPr>
          </a:p>
          <a:p>
            <a:pPr marL="279400"/>
            <a:endParaRPr lang="en-GB" sz="1400" b="1" dirty="0" smtClean="0">
              <a:latin typeface="Aldine401 BT" pitchFamily="18" charset="0"/>
            </a:endParaRPr>
          </a:p>
          <a:p>
            <a:pPr marL="279400"/>
            <a:endParaRPr lang="en-GB" sz="1400" b="1" dirty="0">
              <a:latin typeface="Aldine401 BT" pitchFamily="18" charset="0"/>
            </a:endParaRPr>
          </a:p>
        </p:txBody>
      </p:sp>
    </p:spTree>
    <p:extLst>
      <p:ext uri="{BB962C8B-B14F-4D97-AF65-F5344CB8AC3E}">
        <p14:creationId xmlns:p14="http://schemas.microsoft.com/office/powerpoint/2010/main" val="3635874839"/>
      </p:ext>
    </p:extLst>
  </p:cSld>
  <p:clrMapOvr>
    <a:masterClrMapping/>
  </p:clrMapOvr>
  <mc:AlternateContent xmlns:mc="http://schemas.openxmlformats.org/markup-compatibility/2006" xmlns:p14="http://schemas.microsoft.com/office/powerpoint/2010/main">
    <mc:Choice Requires="p14">
      <p:transition spd="slow" advClick="0" advTm="6000">
        <p14:switch dir="r"/>
      </p:transition>
    </mc:Choice>
    <mc:Fallback xmlns="">
      <p:transition spd="slow" advClick="0" advTm="6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ldine401 BT" pitchFamily="18" charset="0"/>
              </a:rPr>
              <a:t/>
            </a:r>
            <a:br>
              <a:rPr lang="en-GB" dirty="0" smtClean="0">
                <a:latin typeface="Aldine401 BT" pitchFamily="18" charset="0"/>
              </a:rPr>
            </a:br>
            <a:r>
              <a:rPr lang="en-GB" b="1" dirty="0" smtClean="0">
                <a:latin typeface="Aldine401 BT" pitchFamily="18" charset="0"/>
              </a:rPr>
              <a:t>There </a:t>
            </a:r>
            <a:r>
              <a:rPr lang="en-GB" b="1" dirty="0">
                <a:latin typeface="Aldine401 BT" pitchFamily="18" charset="0"/>
              </a:rPr>
              <a:t>are Several Other Factors:</a:t>
            </a:r>
            <a:br>
              <a:rPr lang="en-GB" b="1" dirty="0">
                <a:latin typeface="Aldine401 BT" pitchFamily="18" charset="0"/>
              </a:rPr>
            </a:br>
            <a:endParaRPr lang="en-US" b="1" dirty="0"/>
          </a:p>
        </p:txBody>
      </p:sp>
      <p:sp>
        <p:nvSpPr>
          <p:cNvPr id="3" name="Content Placeholder 2"/>
          <p:cNvSpPr>
            <a:spLocks noGrp="1"/>
          </p:cNvSpPr>
          <p:nvPr>
            <p:ph idx="1"/>
          </p:nvPr>
        </p:nvSpPr>
        <p:spPr>
          <a:xfrm>
            <a:off x="822960" y="1100628"/>
            <a:ext cx="7520940" cy="4992668"/>
          </a:xfrm>
        </p:spPr>
        <p:txBody>
          <a:bodyPr>
            <a:normAutofit/>
          </a:bodyPr>
          <a:lstStyle/>
          <a:p>
            <a:pPr marL="565150" indent="-285750">
              <a:buFont typeface="Arial" pitchFamily="34" charset="0"/>
              <a:buChar char="•"/>
            </a:pPr>
            <a:r>
              <a:rPr lang="en-GB" sz="3600" dirty="0" smtClean="0">
                <a:latin typeface="Aldine401 BT" pitchFamily="18" charset="0"/>
              </a:rPr>
              <a:t>It </a:t>
            </a:r>
            <a:r>
              <a:rPr lang="en-GB" sz="3600" dirty="0">
                <a:latin typeface="Aldine401 BT" pitchFamily="18" charset="0"/>
              </a:rPr>
              <a:t>must have a body of knowledge </a:t>
            </a:r>
          </a:p>
          <a:p>
            <a:pPr marL="565150" indent="-285750">
              <a:buFont typeface="Arial" pitchFamily="34" charset="0"/>
              <a:buChar char="•"/>
            </a:pPr>
            <a:r>
              <a:rPr lang="en-GB" sz="3600" dirty="0">
                <a:latin typeface="Aldine401 BT" pitchFamily="18" charset="0"/>
              </a:rPr>
              <a:t>The knowledge must only be known and practiced by the practitioners </a:t>
            </a:r>
          </a:p>
          <a:p>
            <a:pPr marL="565150" indent="-285750">
              <a:buFont typeface="Arial" pitchFamily="34" charset="0"/>
              <a:buChar char="•"/>
            </a:pPr>
            <a:r>
              <a:rPr lang="en-GB" sz="3600" dirty="0">
                <a:latin typeface="Aldine401 BT" pitchFamily="18" charset="0"/>
              </a:rPr>
              <a:t>It must have a registering council </a:t>
            </a:r>
          </a:p>
          <a:p>
            <a:pPr marL="565150" indent="-285750">
              <a:buFont typeface="Arial" pitchFamily="34" charset="0"/>
              <a:buChar char="•"/>
            </a:pPr>
            <a:r>
              <a:rPr lang="en-GB" sz="3600" dirty="0">
                <a:latin typeface="Aldine401 BT" pitchFamily="18" charset="0"/>
              </a:rPr>
              <a:t>There must be number of years / period of study </a:t>
            </a:r>
          </a:p>
          <a:p>
            <a:pPr marL="565150" indent="-285750">
              <a:buFont typeface="Arial" pitchFamily="34" charset="0"/>
              <a:buChar char="•"/>
            </a:pPr>
            <a:r>
              <a:rPr lang="en-GB" sz="3600" dirty="0">
                <a:latin typeface="Aldine401 BT" pitchFamily="18" charset="0"/>
              </a:rPr>
              <a:t>Acceptable Certificate Issued.</a:t>
            </a:r>
          </a:p>
          <a:p>
            <a:endParaRPr lang="en-US" dirty="0"/>
          </a:p>
        </p:txBody>
      </p:sp>
    </p:spTree>
    <p:extLst>
      <p:ext uri="{BB962C8B-B14F-4D97-AF65-F5344CB8AC3E}">
        <p14:creationId xmlns:p14="http://schemas.microsoft.com/office/powerpoint/2010/main" val="4224458408"/>
      </p:ext>
    </p:extLst>
  </p:cSld>
  <p:clrMapOvr>
    <a:masterClrMapping/>
  </p:clrMapOvr>
  <mc:AlternateContent xmlns:mc="http://schemas.openxmlformats.org/markup-compatibility/2006" xmlns:p14="http://schemas.microsoft.com/office/powerpoint/2010/main">
    <mc:Choice Requires="p14">
      <p:transition spd="slow" advClick="0" advTm="6000">
        <p14:switch dir="r"/>
      </p:transition>
    </mc:Choice>
    <mc:Fallback xmlns="">
      <p:transition spd="slow" advClick="0" advTm="6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32656"/>
            <a:ext cx="7520940" cy="581744"/>
          </a:xfrm>
        </p:spPr>
        <p:txBody>
          <a:bodyPr/>
          <a:lstStyle/>
          <a:p>
            <a:r>
              <a:rPr lang="en-GB" dirty="0" smtClean="0">
                <a:latin typeface="Aldine401 BT" pitchFamily="18" charset="0"/>
              </a:rPr>
              <a:t/>
            </a:r>
            <a:br>
              <a:rPr lang="en-GB" dirty="0" smtClean="0">
                <a:latin typeface="Aldine401 BT" pitchFamily="18" charset="0"/>
              </a:rPr>
            </a:br>
            <a:r>
              <a:rPr lang="en-GB" sz="3200" b="1" dirty="0" smtClean="0">
                <a:latin typeface="Aldine401 BT" pitchFamily="18" charset="0"/>
              </a:rPr>
              <a:t>ORGANS </a:t>
            </a:r>
            <a:r>
              <a:rPr lang="en-GB" sz="3200" b="1" dirty="0">
                <a:latin typeface="Aldine401 BT" pitchFamily="18" charset="0"/>
              </a:rPr>
              <a:t>OF THE ASSOCIATION</a:t>
            </a:r>
            <a:br>
              <a:rPr lang="en-GB" sz="3200" b="1" dirty="0">
                <a:latin typeface="Aldine401 BT" pitchFamily="18" charset="0"/>
              </a:rPr>
            </a:br>
            <a:endParaRPr lang="en-US" b="1" dirty="0"/>
          </a:p>
        </p:txBody>
      </p:sp>
      <p:sp>
        <p:nvSpPr>
          <p:cNvPr id="3" name="Content Placeholder 2"/>
          <p:cNvSpPr>
            <a:spLocks noGrp="1"/>
          </p:cNvSpPr>
          <p:nvPr>
            <p:ph idx="1"/>
          </p:nvPr>
        </p:nvSpPr>
        <p:spPr>
          <a:xfrm>
            <a:off x="539552" y="980728"/>
            <a:ext cx="8280920" cy="5400600"/>
          </a:xfrm>
        </p:spPr>
        <p:txBody>
          <a:bodyPr>
            <a:normAutofit fontScale="55000" lnSpcReduction="20000"/>
          </a:bodyPr>
          <a:lstStyle/>
          <a:p>
            <a:pPr marL="622300">
              <a:buAutoNum type="arabicPeriod"/>
            </a:pPr>
            <a:r>
              <a:rPr lang="en-GB" sz="5800" dirty="0" smtClean="0">
                <a:latin typeface="Aldine401 BT" pitchFamily="18" charset="0"/>
              </a:rPr>
              <a:t>National </a:t>
            </a:r>
            <a:r>
              <a:rPr lang="en-GB" sz="5800" dirty="0">
                <a:latin typeface="Aldine401 BT" pitchFamily="18" charset="0"/>
              </a:rPr>
              <a:t>Delegates Conference (NDC)</a:t>
            </a:r>
          </a:p>
          <a:p>
            <a:pPr marL="622300">
              <a:buAutoNum type="arabicPeriod"/>
            </a:pPr>
            <a:r>
              <a:rPr lang="en-GB" sz="5800" dirty="0">
                <a:latin typeface="Aldine401 BT" pitchFamily="18" charset="0"/>
              </a:rPr>
              <a:t>National Executive Council (NEC)</a:t>
            </a:r>
          </a:p>
          <a:p>
            <a:pPr marL="622300">
              <a:buAutoNum type="arabicPeriod"/>
            </a:pPr>
            <a:r>
              <a:rPr lang="en-GB" sz="5800" dirty="0">
                <a:latin typeface="Aldine401 BT" pitchFamily="18" charset="0"/>
              </a:rPr>
              <a:t>National Board of Trustees (NBOT)</a:t>
            </a:r>
          </a:p>
          <a:p>
            <a:pPr marL="622300">
              <a:buAutoNum type="arabicPeriod"/>
            </a:pPr>
            <a:r>
              <a:rPr lang="en-GB" sz="5800" dirty="0">
                <a:latin typeface="Aldine401 BT" pitchFamily="18" charset="0"/>
              </a:rPr>
              <a:t>National Administrative Council (NAC)</a:t>
            </a:r>
          </a:p>
          <a:p>
            <a:pPr marL="622300">
              <a:buAutoNum type="arabicPeriod"/>
            </a:pPr>
            <a:r>
              <a:rPr lang="en-GB" sz="5800" dirty="0">
                <a:latin typeface="Aldine401 BT" pitchFamily="18" charset="0"/>
              </a:rPr>
              <a:t>State Delegates Conference (SDC)</a:t>
            </a:r>
          </a:p>
          <a:p>
            <a:pPr marL="622300">
              <a:buAutoNum type="arabicPeriod"/>
            </a:pPr>
            <a:r>
              <a:rPr lang="en-GB" sz="5800" dirty="0">
                <a:latin typeface="Aldine401 BT" pitchFamily="18" charset="0"/>
              </a:rPr>
              <a:t>State Executive Council (SEC)</a:t>
            </a:r>
          </a:p>
          <a:p>
            <a:pPr marL="622300">
              <a:buAutoNum type="arabicPeriod"/>
            </a:pPr>
            <a:r>
              <a:rPr lang="en-GB" sz="5800" dirty="0">
                <a:latin typeface="Aldine401 BT" pitchFamily="18" charset="0"/>
              </a:rPr>
              <a:t>State Board of Trustees (SBOT)</a:t>
            </a:r>
          </a:p>
          <a:p>
            <a:pPr marL="622300">
              <a:buAutoNum type="arabicPeriod"/>
            </a:pPr>
            <a:r>
              <a:rPr lang="en-GB" sz="5800" dirty="0">
                <a:latin typeface="Aldine401 BT" pitchFamily="18" charset="0"/>
              </a:rPr>
              <a:t>State Administrative Council (SAC)</a:t>
            </a:r>
          </a:p>
          <a:p>
            <a:pPr marL="622300">
              <a:buAutoNum type="arabicPeriod"/>
            </a:pPr>
            <a:r>
              <a:rPr lang="en-GB" sz="5800" dirty="0">
                <a:latin typeface="Aldine401 BT" pitchFamily="18" charset="0"/>
              </a:rPr>
              <a:t>Unit Branch Council (UBC)</a:t>
            </a:r>
          </a:p>
          <a:p>
            <a:pPr marL="279400" algn="just"/>
            <a:endParaRPr lang="en-GB" dirty="0" smtClean="0">
              <a:latin typeface="Aldine401 BT" pitchFamily="18" charset="0"/>
            </a:endParaRPr>
          </a:p>
          <a:p>
            <a:pPr marL="279400" algn="just"/>
            <a:r>
              <a:rPr lang="en-GB" sz="4600" dirty="0" smtClean="0">
                <a:latin typeface="Aldine401 BT" pitchFamily="18" charset="0"/>
              </a:rPr>
              <a:t>All </a:t>
            </a:r>
            <a:r>
              <a:rPr lang="en-GB" sz="4600" dirty="0">
                <a:latin typeface="Aldine401 BT" pitchFamily="18" charset="0"/>
              </a:rPr>
              <a:t>these organs have their functions and they are clearly stated in the constitution (Article IX – XVI). </a:t>
            </a:r>
          </a:p>
          <a:p>
            <a:endParaRPr lang="en-US" dirty="0"/>
          </a:p>
        </p:txBody>
      </p:sp>
    </p:spTree>
    <p:extLst>
      <p:ext uri="{BB962C8B-B14F-4D97-AF65-F5344CB8AC3E}">
        <p14:creationId xmlns:p14="http://schemas.microsoft.com/office/powerpoint/2010/main" val="820664274"/>
      </p:ext>
    </p:extLst>
  </p:cSld>
  <p:clrMapOvr>
    <a:masterClrMapping/>
  </p:clrMapOvr>
  <mc:AlternateContent xmlns:mc="http://schemas.openxmlformats.org/markup-compatibility/2006" xmlns:p14="http://schemas.microsoft.com/office/powerpoint/2010/main">
    <mc:Choice Requires="p14">
      <p:transition spd="slow" advClick="0" advTm="6000">
        <p14:switch dir="r"/>
      </p:transition>
    </mc:Choice>
    <mc:Fallback xmlns="">
      <p:transition spd="slow" advClick="0" advTm="6000">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480</TotalTime>
  <Words>653</Words>
  <Application>Microsoft Office PowerPoint</Application>
  <PresentationFormat>On-screen Show (4:3)</PresentationFormat>
  <Paragraphs>118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Angles</vt:lpstr>
      <vt:lpstr>THE CONSTITUTION OF THE NATIONAL ASSOCIATION OF NIGERIA NURSES AND MIDWIVES (NANNM): APPRECIATION AND APPLICATION.</vt:lpstr>
      <vt:lpstr>PowerPoint Presentation</vt:lpstr>
      <vt:lpstr> Reasons: </vt:lpstr>
      <vt:lpstr>PowerPoint Presentation</vt:lpstr>
      <vt:lpstr> MEMBERSHIP: Article 1 </vt:lpstr>
      <vt:lpstr> NANNM AS A TRADE UNION  </vt:lpstr>
      <vt:lpstr>PowerPoint Presentation</vt:lpstr>
      <vt:lpstr> There are Several Other Factors: </vt:lpstr>
      <vt:lpstr> ORGANS OF THE ASSOCIATION </vt:lpstr>
      <vt:lpstr> FUNCTIONS OF THE ELECTED OFFICERS  </vt:lpstr>
      <vt:lpstr> STATE ELECTED OFFICERS  </vt:lpstr>
      <vt:lpstr>PowerPoint Presentation</vt:lpstr>
      <vt:lpstr>PowerPoint Presentation</vt:lpstr>
      <vt:lpstr>PowerPoint Presentation</vt:lpstr>
      <vt:lpstr>PowerPoint Presentation</vt:lpstr>
      <vt:lpstr>PowerPoint Presentation</vt:lpstr>
      <vt:lpstr>PowerPoint Presentation</vt:lpstr>
      <vt:lpstr> CONCLUSION: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CONSTITUTION OF THE NATIONAL ASSOCIATION OF NIGERIA NURSES AND MIDWIVES (NANNM): APPRECIATION AND APPLICATION.</dc:title>
  <dc:creator>Datim-3</dc:creator>
  <cp:lastModifiedBy>WUMI</cp:lastModifiedBy>
  <cp:revision>22</cp:revision>
  <dcterms:created xsi:type="dcterms:W3CDTF">2015-12-09T15:50:12Z</dcterms:created>
  <dcterms:modified xsi:type="dcterms:W3CDTF">2015-12-15T14:41:08Z</dcterms:modified>
</cp:coreProperties>
</file>