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323" r:id="rId2"/>
    <p:sldId id="324" r:id="rId3"/>
    <p:sldId id="373" r:id="rId4"/>
    <p:sldId id="374" r:id="rId5"/>
    <p:sldId id="325" r:id="rId6"/>
    <p:sldId id="326" r:id="rId7"/>
    <p:sldId id="329" r:id="rId8"/>
    <p:sldId id="330" r:id="rId9"/>
    <p:sldId id="331" r:id="rId10"/>
    <p:sldId id="332" r:id="rId11"/>
    <p:sldId id="333" r:id="rId12"/>
    <p:sldId id="334" r:id="rId13"/>
    <p:sldId id="335" r:id="rId14"/>
    <p:sldId id="336" r:id="rId15"/>
    <p:sldId id="337" r:id="rId16"/>
    <p:sldId id="338" r:id="rId17"/>
    <p:sldId id="339" r:id="rId18"/>
    <p:sldId id="340" r:id="rId19"/>
    <p:sldId id="341" r:id="rId20"/>
    <p:sldId id="342" r:id="rId21"/>
    <p:sldId id="343" r:id="rId22"/>
    <p:sldId id="344" r:id="rId23"/>
    <p:sldId id="345" r:id="rId24"/>
    <p:sldId id="346" r:id="rId25"/>
    <p:sldId id="347" r:id="rId26"/>
    <p:sldId id="348" r:id="rId27"/>
    <p:sldId id="349" r:id="rId28"/>
    <p:sldId id="369" r:id="rId29"/>
    <p:sldId id="350" r:id="rId30"/>
    <p:sldId id="351" r:id="rId31"/>
    <p:sldId id="352" r:id="rId32"/>
    <p:sldId id="353" r:id="rId33"/>
    <p:sldId id="355" r:id="rId34"/>
    <p:sldId id="356" r:id="rId35"/>
    <p:sldId id="357" r:id="rId36"/>
    <p:sldId id="358" r:id="rId37"/>
    <p:sldId id="359" r:id="rId38"/>
    <p:sldId id="360" r:id="rId39"/>
    <p:sldId id="361" r:id="rId40"/>
    <p:sldId id="362" r:id="rId41"/>
    <p:sldId id="365" r:id="rId42"/>
    <p:sldId id="370" r:id="rId43"/>
    <p:sldId id="372" r:id="rId44"/>
    <p:sldId id="366" r:id="rId45"/>
    <p:sldId id="367" r:id="rId46"/>
    <p:sldId id="368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833DBA-745C-4464-9D5D-909D423E4154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250CD-F71F-4E63-B6EA-A990C32DE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478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43C19-520F-4A8C-A592-FB9B61E43ECC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11562-ABFB-4541-AD6D-EFE6F424C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739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43C19-520F-4A8C-A592-FB9B61E43ECC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11562-ABFB-4541-AD6D-EFE6F424C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611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43C19-520F-4A8C-A592-FB9B61E43ECC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11562-ABFB-4541-AD6D-EFE6F424C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609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43C19-520F-4A8C-A592-FB9B61E43ECC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11562-ABFB-4541-AD6D-EFE6F424C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749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43C19-520F-4A8C-A592-FB9B61E43ECC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11562-ABFB-4541-AD6D-EFE6F424C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121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43C19-520F-4A8C-A592-FB9B61E43ECC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11562-ABFB-4541-AD6D-EFE6F424C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11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43C19-520F-4A8C-A592-FB9B61E43ECC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11562-ABFB-4541-AD6D-EFE6F424C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954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43C19-520F-4A8C-A592-FB9B61E43ECC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11562-ABFB-4541-AD6D-EFE6F424C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89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43C19-520F-4A8C-A592-FB9B61E43ECC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11562-ABFB-4541-AD6D-EFE6F424C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280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43C19-520F-4A8C-A592-FB9B61E43ECC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11562-ABFB-4541-AD6D-EFE6F424C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182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43C19-520F-4A8C-A592-FB9B61E43ECC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11562-ABFB-4541-AD6D-EFE6F424C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178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43C19-520F-4A8C-A592-FB9B61E43ECC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11562-ABFB-4541-AD6D-EFE6F424C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844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id.ir/en/journal/SearchPaper.aspx?writer=563719" TargetMode="External"/><Relationship Id="rId3" Type="http://schemas.openxmlformats.org/officeDocument/2006/relationships/hyperlink" Target="http://www.alfaroteachsmart.com/2008CTI.pdf" TargetMode="External"/><Relationship Id="rId7" Type="http://schemas.openxmlformats.org/officeDocument/2006/relationships/hyperlink" Target="https://www.sid.ir/en/journal/SearchPaper.aspx?writer=563718" TargetMode="External"/><Relationship Id="rId2" Type="http://schemas.openxmlformats.org/officeDocument/2006/relationships/hyperlink" Target="https://www.rcm.org.uk/learning-and-career/learning-and-research/ebm-articles/are-student-midwives-influenced-by-the--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id.ir/en/journal/SearchPaper.aspx?writer=461" TargetMode="External"/><Relationship Id="rId11" Type="http://schemas.openxmlformats.org/officeDocument/2006/relationships/hyperlink" Target="https://www.ausmed.com/cpd/articles/close-theory-practice-gap" TargetMode="External"/><Relationship Id="rId5" Type="http://schemas.openxmlformats.org/officeDocument/2006/relationships/hyperlink" Target="http://nursingworld.org/mods/archive/mod310/cerm102.htm#Willoughby" TargetMode="External"/><Relationship Id="rId10" Type="http://schemas.openxmlformats.org/officeDocument/2006/relationships/hyperlink" Target="https://www.sid.ir/en/journal/SearchPaper.aspx?writer=14532" TargetMode="External"/><Relationship Id="rId4" Type="http://schemas.openxmlformats.org/officeDocument/2006/relationships/hyperlink" Target="https://onlinelibrary.wiley.com/doi/pdf/10.1111/j.1365-2648.1991.tb01594.x" TargetMode="External"/><Relationship Id="rId9" Type="http://schemas.openxmlformats.org/officeDocument/2006/relationships/hyperlink" Target="https://www.sid.ir/en/journal/SearchPaper.aspx?writer=45491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304800"/>
            <a:ext cx="8991600" cy="655320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en-US" sz="3600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en-US" sz="5100" b="1" dirty="0" smtClean="0">
                <a:solidFill>
                  <a:srgbClr val="C00000"/>
                </a:solidFill>
              </a:rPr>
              <a:t>Theory and Practice in </a:t>
            </a:r>
            <a:r>
              <a:rPr lang="en-US" sz="5100" b="1" dirty="0">
                <a:solidFill>
                  <a:srgbClr val="C00000"/>
                </a:solidFill>
              </a:rPr>
              <a:t>Nursing Profession: </a:t>
            </a:r>
            <a:endParaRPr lang="en-US" sz="5100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en-US" sz="5700" b="1" dirty="0" smtClean="0">
                <a:solidFill>
                  <a:schemeClr val="accent1">
                    <a:lumMod val="75000"/>
                  </a:schemeClr>
                </a:solidFill>
              </a:rPr>
              <a:t>Bridging </a:t>
            </a:r>
            <a:r>
              <a:rPr lang="en-US" sz="5700" b="1" dirty="0">
                <a:solidFill>
                  <a:schemeClr val="accent1">
                    <a:lumMod val="75000"/>
                  </a:schemeClr>
                </a:solidFill>
              </a:rPr>
              <a:t>the Gap </a:t>
            </a:r>
            <a:endParaRPr lang="en-US" sz="57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By</a:t>
            </a:r>
            <a:endParaRPr lang="en-US" dirty="0"/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sz="4000" b="1" dirty="0" smtClean="0"/>
              <a:t>Comr</a:t>
            </a:r>
            <a:r>
              <a:rPr lang="en-US" sz="4000" b="1" dirty="0"/>
              <a:t>. Emmanuel Ejembi </a:t>
            </a:r>
            <a:r>
              <a:rPr lang="en-US" sz="4000" b="1" dirty="0" smtClean="0"/>
              <a:t>ANYEBE</a:t>
            </a:r>
            <a:r>
              <a:rPr lang="en-US" b="1" dirty="0" smtClean="0"/>
              <a:t> </a:t>
            </a:r>
            <a:r>
              <a:rPr lang="en-US" dirty="0" smtClean="0"/>
              <a:t>PhD, JP</a:t>
            </a:r>
            <a:r>
              <a:rPr lang="en-US" b="1" dirty="0" smtClean="0"/>
              <a:t> </a:t>
            </a:r>
          </a:p>
          <a:p>
            <a:pPr marL="0" indent="0" algn="ctr">
              <a:buNone/>
            </a:pPr>
            <a:r>
              <a:rPr lang="en-US" dirty="0" smtClean="0"/>
              <a:t>(</a:t>
            </a:r>
            <a:r>
              <a:rPr lang="en-US" sz="2800" i="1" dirty="0" smtClean="0"/>
              <a:t>RN</a:t>
            </a:r>
            <a:r>
              <a:rPr lang="en-US" sz="2800" i="1" dirty="0"/>
              <a:t>, </a:t>
            </a:r>
            <a:r>
              <a:rPr lang="en-US" sz="2800" i="1" dirty="0" smtClean="0"/>
              <a:t>RNE, RPN</a:t>
            </a:r>
            <a:r>
              <a:rPr lang="en-US" sz="2800" i="1" dirty="0"/>
              <a:t>, </a:t>
            </a:r>
            <a:r>
              <a:rPr lang="en-US" sz="2800" i="1" dirty="0" smtClean="0"/>
              <a:t>FWACN)</a:t>
            </a:r>
          </a:p>
          <a:p>
            <a:pPr marL="0" indent="0" algn="ctr">
              <a:buNone/>
            </a:pPr>
            <a:r>
              <a:rPr lang="en-US" sz="2800" b="1" dirty="0" smtClean="0"/>
              <a:t>(</a:t>
            </a:r>
            <a:r>
              <a:rPr lang="en-US" sz="2800" b="1" dirty="0" smtClean="0"/>
              <a:t>08036422771; anyebe.ee@unilorin.edu.ng)</a:t>
            </a: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i="1" dirty="0" smtClean="0"/>
              <a:t>Department of Nursing Sciences, Faculty of Clinical Sciences, </a:t>
            </a:r>
          </a:p>
          <a:p>
            <a:pPr marL="0" indent="0" algn="ctr">
              <a:buNone/>
            </a:pPr>
            <a:r>
              <a:rPr lang="en-US" i="1" dirty="0" smtClean="0"/>
              <a:t>College of Health Sciences, University of Ilorin</a:t>
            </a:r>
          </a:p>
          <a:p>
            <a:pPr marL="0" indent="0" algn="ctr">
              <a:buNone/>
            </a:pPr>
            <a:endParaRPr lang="en-US" i="1" dirty="0" smtClean="0"/>
          </a:p>
          <a:p>
            <a:pPr marL="0" indent="0" algn="ctr">
              <a:buNone/>
            </a:pPr>
            <a:r>
              <a:rPr lang="en-US" i="1" dirty="0" smtClean="0"/>
              <a:t>@</a:t>
            </a:r>
            <a:br>
              <a:rPr lang="en-US" i="1" dirty="0" smtClean="0"/>
            </a:br>
            <a:r>
              <a:rPr lang="en-US" b="1" i="1" dirty="0" smtClean="0"/>
              <a:t>INTERNATIONAL NURSES WEEK, ABUJA</a:t>
            </a:r>
          </a:p>
          <a:p>
            <a:pPr marL="0" indent="0" algn="ctr">
              <a:buNone/>
            </a:pPr>
            <a:r>
              <a:rPr lang="en-US" i="1" dirty="0" smtClean="0"/>
              <a:t> </a:t>
            </a:r>
            <a:r>
              <a:rPr lang="en-US" b="1" i="1" dirty="0" smtClean="0"/>
              <a:t>Date: 8 May  2019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5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Conceptual Clarifications: Definitions - 2/3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8991600" cy="57150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Practice: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</a:p>
          <a:p>
            <a:pPr lvl="1"/>
            <a:r>
              <a:rPr lang="en-US" dirty="0" smtClean="0"/>
              <a:t>Action rather than idea; </a:t>
            </a:r>
          </a:p>
          <a:p>
            <a:pPr lvl="1"/>
            <a:r>
              <a:rPr lang="en-US" dirty="0" smtClean="0"/>
              <a:t>a deliberately planned sequence of actions carried out by highly skilled individuals to clients (</a:t>
            </a:r>
            <a:r>
              <a:rPr lang="en-US" dirty="0" err="1" smtClean="0"/>
              <a:t>Usman</a:t>
            </a:r>
            <a:r>
              <a:rPr lang="en-US" dirty="0" smtClean="0"/>
              <a:t>, 1999); </a:t>
            </a:r>
          </a:p>
          <a:p>
            <a:pPr lvl="1"/>
            <a:r>
              <a:rPr lang="en-US" dirty="0" smtClean="0"/>
              <a:t>the implementation or putting into action of all the knowledge, skills and attitudes learnt in the classroom setting; </a:t>
            </a:r>
          </a:p>
          <a:p>
            <a:pPr lvl="1"/>
            <a:r>
              <a:rPr lang="en-US" dirty="0" smtClean="0"/>
              <a:t>the extent to which nurses are able to carry out procedures and nursing care as they are in the clinical area.</a:t>
            </a:r>
          </a:p>
          <a:p>
            <a:pPr lvl="1">
              <a:buFont typeface="Wingdings" pitchFamily="2" charset="2"/>
              <a:buChar char="§"/>
            </a:pPr>
            <a:r>
              <a:rPr lang="en-US" i="1" dirty="0" smtClean="0"/>
              <a:t>Practice provides the necessary experience necessary for the learner to develop knowledge, skill and values including the right attitudes.</a:t>
            </a:r>
          </a:p>
          <a:p>
            <a:pPr lvl="1"/>
            <a:r>
              <a:rPr lang="en-US" i="1" dirty="0" smtClean="0"/>
              <a:t>It also serves a multipurpose role in the education of professionals.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31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Conceptual Clarifications: Definitions - 3/3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763000" cy="5791200"/>
          </a:xfrm>
        </p:spPr>
        <p:txBody>
          <a:bodyPr>
            <a:normAutofit lnSpcReduction="10000"/>
          </a:bodyPr>
          <a:lstStyle/>
          <a:p>
            <a:pPr lvl="0"/>
            <a:r>
              <a:rPr lang="en-US" b="1" dirty="0" smtClean="0">
                <a:solidFill>
                  <a:srgbClr val="C00000"/>
                </a:solidFill>
              </a:rPr>
              <a:t>Gap: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An imbalance between theories learnt in the class and the practice in the clinical area. </a:t>
            </a:r>
          </a:p>
          <a:p>
            <a:pPr lvl="1"/>
            <a:r>
              <a:rPr lang="en-US" dirty="0" smtClean="0"/>
              <a:t>The difference between the classroom teaching and the actual procedures/nursing care delivered in the clinical area.</a:t>
            </a:r>
          </a:p>
          <a:p>
            <a:pPr lvl="1"/>
            <a:r>
              <a:rPr lang="en-US" dirty="0"/>
              <a:t>“Matching of the textbook descriptions of clinical situations with the reality of practice in the nursing profession” </a:t>
            </a:r>
            <a:r>
              <a:rPr lang="en-US" sz="2000" dirty="0"/>
              <a:t>(Scully, 2011, p. 93). </a:t>
            </a:r>
          </a:p>
          <a:p>
            <a:r>
              <a:rPr lang="en-US" dirty="0" smtClean="0"/>
              <a:t> </a:t>
            </a:r>
            <a:r>
              <a:rPr lang="en-US" b="1" dirty="0" smtClean="0">
                <a:solidFill>
                  <a:srgbClr val="C00000"/>
                </a:solidFill>
              </a:rPr>
              <a:t>Clinical area</a:t>
            </a:r>
            <a:r>
              <a:rPr lang="en-US" dirty="0" smtClean="0">
                <a:solidFill>
                  <a:srgbClr val="C00000"/>
                </a:solidFill>
              </a:rPr>
              <a:t>: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Any environment where nursing care is rendered:  hospital setting, community, ambulances, etc. often, the practical setting is the real world.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58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763000" cy="792162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RELATIONSHIP BETWEEN THEORY AND PRACTICE: 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8991600" cy="5867400"/>
          </a:xfrm>
        </p:spPr>
        <p:txBody>
          <a:bodyPr>
            <a:normAutofit fontScale="92500" lnSpcReduction="20000"/>
          </a:bodyPr>
          <a:lstStyle/>
          <a:p>
            <a:r>
              <a:rPr lang="en-US" i="1" dirty="0" smtClean="0"/>
              <a:t>Inter </a:t>
            </a:r>
            <a:r>
              <a:rPr lang="en-US" i="1" dirty="0"/>
              <a:t>alia </a:t>
            </a:r>
            <a:r>
              <a:rPr lang="en-US" dirty="0"/>
              <a:t>meant to:</a:t>
            </a:r>
          </a:p>
          <a:p>
            <a:pPr marL="971550" lvl="1" indent="-571500" algn="just">
              <a:buFont typeface="+mj-lt"/>
              <a:buAutoNum type="romanLcPeriod"/>
            </a:pPr>
            <a:r>
              <a:rPr lang="en-US" sz="3000" dirty="0"/>
              <a:t>Provide basis for understanding the reality of nursing</a:t>
            </a:r>
          </a:p>
          <a:p>
            <a:pPr marL="971550" lvl="1" indent="-571500" algn="just">
              <a:buFont typeface="+mj-lt"/>
              <a:buAutoNum type="romanLcPeriod"/>
            </a:pPr>
            <a:r>
              <a:rPr lang="en-US" sz="3000" dirty="0"/>
              <a:t>Enable the nurse to understand why an event happens, e.g. why a pressure sore develops faster in an unconscious elderly patient </a:t>
            </a:r>
          </a:p>
          <a:p>
            <a:pPr marL="971550" lvl="1" indent="-571500" algn="just">
              <a:buFont typeface="+mj-lt"/>
              <a:buAutoNum type="romanLcPeriod"/>
            </a:pPr>
            <a:r>
              <a:rPr lang="en-US" sz="3000" dirty="0" err="1"/>
              <a:t>Organise</a:t>
            </a:r>
            <a:r>
              <a:rPr lang="en-US" sz="3000" dirty="0"/>
              <a:t> nursing </a:t>
            </a:r>
            <a:r>
              <a:rPr lang="en-US" sz="3000" dirty="0" smtClean="0"/>
              <a:t>care AND Sets </a:t>
            </a:r>
            <a:r>
              <a:rPr lang="en-US" sz="3000" dirty="0"/>
              <a:t>standards of practice</a:t>
            </a:r>
          </a:p>
          <a:p>
            <a:pPr marL="971550" lvl="1" indent="-571500" algn="just">
              <a:buFont typeface="+mj-lt"/>
              <a:buAutoNum type="romanLcPeriod"/>
            </a:pPr>
            <a:r>
              <a:rPr lang="en-US" sz="3000" dirty="0"/>
              <a:t>Describe clinical problems to be considered</a:t>
            </a:r>
          </a:p>
          <a:p>
            <a:pPr marL="971550" lvl="1" indent="-571500" algn="just">
              <a:buFont typeface="+mj-lt"/>
              <a:buAutoNum type="romanLcPeriod"/>
            </a:pPr>
            <a:r>
              <a:rPr lang="en-US" sz="3000" dirty="0"/>
              <a:t>Describe setting in which practice should occur</a:t>
            </a:r>
          </a:p>
          <a:p>
            <a:pPr marL="971550" lvl="1" indent="-571500" algn="just">
              <a:buFont typeface="+mj-lt"/>
              <a:buAutoNum type="romanLcPeriod"/>
            </a:pPr>
            <a:r>
              <a:rPr lang="en-US" sz="3000" dirty="0" smtClean="0"/>
              <a:t>Offer </a:t>
            </a:r>
            <a:r>
              <a:rPr lang="en-US" sz="3000" dirty="0"/>
              <a:t>the nurse basis for making informed </a:t>
            </a:r>
            <a:r>
              <a:rPr lang="en-US" sz="3000" dirty="0" smtClean="0"/>
              <a:t>decisions</a:t>
            </a:r>
          </a:p>
          <a:p>
            <a:r>
              <a:rPr lang="en-US" sz="3000" dirty="0" smtClean="0"/>
              <a:t>Theory based practice will be able to describe, explain, predict and control nursing events and initiate preventive actions.</a:t>
            </a:r>
          </a:p>
          <a:p>
            <a:r>
              <a:rPr lang="en-US" sz="3000" dirty="0" smtClean="0"/>
              <a:t>Theory and practice are inseparable for the development of the profession and autonomic nursing practice. </a:t>
            </a:r>
            <a:endParaRPr lang="en-US" sz="3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45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THE GAPS: STATING THE PROBLEM CLEARLY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915400" cy="5715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However</a:t>
            </a:r>
            <a:r>
              <a:rPr lang="en-US" dirty="0"/>
              <a:t>, many theories cannot be put into practice, creating a gap.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level of theory integration into practice is controversial.</a:t>
            </a:r>
          </a:p>
          <a:p>
            <a:r>
              <a:rPr lang="en-US" dirty="0"/>
              <a:t>Several quantitative and qualitative studies provide compelling evidences both in Nigeria and elsewhere:</a:t>
            </a:r>
          </a:p>
          <a:p>
            <a:pPr lvl="1"/>
            <a:r>
              <a:rPr lang="en-US" sz="3300" i="1" dirty="0"/>
              <a:t>“I have learnt so many things in the class but there is not much chance to do these in the actual settings”</a:t>
            </a:r>
            <a:r>
              <a:rPr lang="en-US" sz="3300" dirty="0"/>
              <a:t> </a:t>
            </a:r>
            <a:r>
              <a:rPr lang="en-US" sz="2600" dirty="0"/>
              <a:t>(Sharif and </a:t>
            </a:r>
            <a:r>
              <a:rPr lang="en-US" sz="2600" dirty="0" err="1"/>
              <a:t>Masoumi</a:t>
            </a:r>
            <a:r>
              <a:rPr lang="en-US" sz="2600" dirty="0"/>
              <a:t>, 2005) (Iran)</a:t>
            </a:r>
          </a:p>
          <a:p>
            <a:pPr lvl="1"/>
            <a:r>
              <a:rPr lang="en-US" sz="3300" i="1" dirty="0"/>
              <a:t>“I noticed that many things which were taught in the class could not carried in the clinical area”</a:t>
            </a:r>
            <a:r>
              <a:rPr lang="en-US" sz="3300" dirty="0"/>
              <a:t> </a:t>
            </a:r>
            <a:r>
              <a:rPr lang="en-US" sz="3300" dirty="0" smtClean="0"/>
              <a:t>  </a:t>
            </a:r>
            <a:r>
              <a:rPr lang="en-US" sz="2600" dirty="0" smtClean="0"/>
              <a:t>(</a:t>
            </a:r>
            <a:r>
              <a:rPr lang="en-US" sz="2600" dirty="0"/>
              <a:t>Anyebe and </a:t>
            </a:r>
            <a:r>
              <a:rPr lang="en-US" sz="2600" dirty="0" err="1"/>
              <a:t>Adamu</a:t>
            </a:r>
            <a:r>
              <a:rPr lang="en-US" sz="2600" dirty="0"/>
              <a:t>, 2010) (Nigeria). </a:t>
            </a:r>
          </a:p>
          <a:p>
            <a:r>
              <a:rPr lang="en-US" dirty="0"/>
              <a:t>A survey indicated the perceived level of gap among a convenient sample of 150 students.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09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/>
              <a:t>Table </a:t>
            </a:r>
            <a:r>
              <a:rPr lang="en-US" sz="3600" b="1" dirty="0" smtClean="0"/>
              <a:t>1: </a:t>
            </a:r>
            <a:r>
              <a:rPr lang="en-US" sz="3600" b="1" dirty="0"/>
              <a:t>Rating of Theory-Practice Gap in </a:t>
            </a:r>
            <a:r>
              <a:rPr lang="en-US" sz="3600" b="1" dirty="0" smtClean="0"/>
              <a:t>Zaria</a:t>
            </a:r>
            <a:br>
              <a:rPr lang="en-US" sz="3600" b="1" dirty="0" smtClean="0"/>
            </a:br>
            <a:r>
              <a:rPr lang="en-US" sz="2700" i="1" dirty="0"/>
              <a:t>Source</a:t>
            </a:r>
            <a:r>
              <a:rPr lang="en-US" sz="2700" dirty="0"/>
              <a:t>: Anyebe and </a:t>
            </a:r>
            <a:r>
              <a:rPr lang="en-US" sz="2700" dirty="0" err="1"/>
              <a:t>Adamu</a:t>
            </a:r>
            <a:r>
              <a:rPr lang="en-US" sz="2700" dirty="0"/>
              <a:t> </a:t>
            </a:r>
            <a:r>
              <a:rPr lang="en-US" sz="2700" dirty="0" smtClean="0"/>
              <a:t>(</a:t>
            </a:r>
            <a:r>
              <a:rPr lang="en-US" sz="2700" dirty="0" smtClean="0"/>
              <a:t>2010, </a:t>
            </a:r>
            <a:r>
              <a:rPr lang="en-US" sz="2700" dirty="0" smtClean="0"/>
              <a:t>Field </a:t>
            </a:r>
            <a:r>
              <a:rPr lang="en-US" sz="2700" dirty="0"/>
              <a:t>work</a:t>
            </a:r>
            <a:r>
              <a:rPr lang="en-US" sz="2700" dirty="0" smtClean="0"/>
              <a:t>)</a:t>
            </a:r>
            <a:endParaRPr lang="en-US" sz="27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6746674"/>
              </p:ext>
            </p:extLst>
          </p:nvPr>
        </p:nvGraphicFramePr>
        <p:xfrm>
          <a:off x="304800" y="1524000"/>
          <a:ext cx="8382000" cy="4876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94000"/>
                <a:gridCol w="2794000"/>
                <a:gridCol w="2794000"/>
              </a:tblGrid>
              <a:tr h="8128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FFFF00"/>
                          </a:solidFill>
                          <a:effectLst/>
                        </a:rPr>
                        <a:t>Gap</a:t>
                      </a:r>
                      <a:endParaRPr lang="en-US" sz="28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rgbClr val="FFFF00"/>
                          </a:solidFill>
                          <a:effectLst/>
                        </a:rPr>
                        <a:t>Frequency</a:t>
                      </a:r>
                      <a:endParaRPr lang="en-US" sz="280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FFFF00"/>
                          </a:solidFill>
                          <a:effectLst/>
                        </a:rPr>
                        <a:t>Percentage %</a:t>
                      </a:r>
                      <a:endParaRPr lang="en-US" sz="28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128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No gap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13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8.7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128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Narrow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42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28.0</a:t>
                      </a:r>
                      <a:endParaRPr lang="en-US" sz="28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128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Wide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65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43.3</a:t>
                      </a:r>
                      <a:endParaRPr lang="en-US" sz="28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128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Very wide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30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20.0</a:t>
                      </a:r>
                      <a:endParaRPr lang="en-US" sz="28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128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Total</a:t>
                      </a:r>
                      <a:endParaRPr lang="en-US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150</a:t>
                      </a:r>
                      <a:endParaRPr lang="en-US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100</a:t>
                      </a:r>
                      <a:endParaRPr lang="en-US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175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THEORY-PRACTICE GAPS: THE UNITS OF ANALSYIS (AS PERCEIVED REASONS)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5105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</a:t>
            </a:r>
            <a:r>
              <a:rPr lang="en-US" dirty="0" smtClean="0"/>
              <a:t>hemes </a:t>
            </a:r>
            <a:r>
              <a:rPr lang="en-US" dirty="0"/>
              <a:t>or issues with five (5) categories were identified in the theory-practice gaps </a:t>
            </a:r>
            <a:r>
              <a:rPr lang="en-US" dirty="0" smtClean="0"/>
              <a:t>(as conceptual framework):</a:t>
            </a:r>
            <a:endParaRPr lang="en-US" dirty="0"/>
          </a:p>
          <a:p>
            <a:pPr marL="1028700" lvl="1" indent="-571500">
              <a:buFont typeface="+mj-lt"/>
              <a:buAutoNum type="romanLcPeriod"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Students/practitioner: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Instructor/Manager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Environment 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Culture 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Organisation process</a:t>
            </a:r>
          </a:p>
          <a:p>
            <a:r>
              <a:rPr lang="en-US" dirty="0"/>
              <a:t>These reasons were classified into two themes: input and </a:t>
            </a:r>
            <a:r>
              <a:rPr lang="en-US" dirty="0" smtClean="0"/>
              <a:t>process </a:t>
            </a:r>
            <a:r>
              <a:rPr lang="en-US" sz="2400" dirty="0" smtClean="0"/>
              <a:t>(See Table 2 and Figure 1)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94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Table 2: </a:t>
            </a:r>
            <a:r>
              <a:rPr lang="en-US" sz="3600" b="1" dirty="0"/>
              <a:t>Themes and </a:t>
            </a:r>
            <a:r>
              <a:rPr lang="en-US" sz="3600" b="1" dirty="0" smtClean="0"/>
              <a:t>subthemes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361" name="Picture 2" descr="Description: An external file that holds a picture, illustration, etc.&#10;Object name is JEHP-7-132-g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50946"/>
            <a:ext cx="8382000" cy="4973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981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521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Fig. 1: Themes and Subthemes</a:t>
            </a:r>
            <a:endParaRPr lang="en-US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3" descr="An external file that holds a picture, illustration, etc.&#10;Object name is JEHP-7-132-g00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066801"/>
            <a:ext cx="5715000" cy="54863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841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CAUSES OF THEORY-PRACTICE GAPS IN NURSING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Broadly</a:t>
            </a:r>
            <a:r>
              <a:rPr lang="en-US" dirty="0"/>
              <a:t>, there are the following </a:t>
            </a:r>
            <a:r>
              <a:rPr lang="en-US" dirty="0" err="1"/>
              <a:t>aetiologic</a:t>
            </a:r>
            <a:r>
              <a:rPr lang="en-US" dirty="0"/>
              <a:t> issues in the theory-practice gaps:</a:t>
            </a:r>
          </a:p>
          <a:p>
            <a:pPr marL="1371600" lvl="2" indent="-571500">
              <a:buFont typeface="+mj-lt"/>
              <a:buAutoNum type="romanLcPeriod"/>
            </a:pP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Lack of knowledge</a:t>
            </a:r>
          </a:p>
          <a:p>
            <a:pPr marL="1371600" lvl="2" indent="-571500">
              <a:buFont typeface="+mj-lt"/>
              <a:buAutoNum type="romanLcPeriod"/>
            </a:pP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Lack of Skills </a:t>
            </a:r>
          </a:p>
          <a:p>
            <a:pPr marL="1371600" lvl="2" indent="-571500">
              <a:buFont typeface="+mj-lt"/>
              <a:buAutoNum type="romanLcPeriod"/>
            </a:pP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Value Disorientation </a:t>
            </a:r>
          </a:p>
          <a:p>
            <a:pPr marL="1371600" lvl="2" indent="-571500">
              <a:buFont typeface="+mj-lt"/>
              <a:buAutoNum type="romanLcPeriod"/>
            </a:pP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Poor Attitudes</a:t>
            </a:r>
          </a:p>
          <a:p>
            <a:pPr marL="1371600" lvl="2" indent="-571500">
              <a:buFont typeface="+mj-lt"/>
              <a:buAutoNum type="romanLcPeriod"/>
            </a:pP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Structural or organizational issues</a:t>
            </a:r>
          </a:p>
          <a:p>
            <a:r>
              <a:rPr lang="en-US" dirty="0"/>
              <a:t>These can be discussed as follows: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60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1.Lack of knowledge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257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	– two </a:t>
            </a:r>
            <a:r>
              <a:rPr lang="en-US" b="1" dirty="0"/>
              <a:t>types: “know that” and “know how”</a:t>
            </a:r>
            <a:endParaRPr lang="en-US" dirty="0"/>
          </a:p>
          <a:p>
            <a:pPr lvl="0"/>
            <a:r>
              <a:rPr lang="en-US" dirty="0"/>
              <a:t>Memorization system in the nursing school (emphasis on passing examinations).</a:t>
            </a:r>
          </a:p>
          <a:p>
            <a:pPr lvl="0"/>
            <a:r>
              <a:rPr lang="en-US" dirty="0" err="1"/>
              <a:t>Unappropriated</a:t>
            </a:r>
            <a:r>
              <a:rPr lang="en-US" dirty="0"/>
              <a:t> clinical knowledge of instructions</a:t>
            </a:r>
          </a:p>
          <a:p>
            <a:pPr lvl="0"/>
            <a:r>
              <a:rPr lang="en-US" dirty="0"/>
              <a:t>Imported theories and suitability</a:t>
            </a:r>
          </a:p>
          <a:p>
            <a:pPr lvl="0"/>
            <a:r>
              <a:rPr lang="en-US" dirty="0"/>
              <a:t>Lack of local and </a:t>
            </a:r>
            <a:r>
              <a:rPr lang="en-US" dirty="0" smtClean="0"/>
              <a:t>culture-sensitive </a:t>
            </a:r>
            <a:r>
              <a:rPr lang="en-US" dirty="0"/>
              <a:t>models</a:t>
            </a:r>
          </a:p>
          <a:p>
            <a:pPr lvl="0"/>
            <a:r>
              <a:rPr lang="en-US" dirty="0"/>
              <a:t>Paucity of research in health care setting,</a:t>
            </a:r>
          </a:p>
          <a:p>
            <a:pPr lvl="0"/>
            <a:r>
              <a:rPr lang="en-US" dirty="0"/>
              <a:t>Apprenticeship model and opportunities for continuous education.</a:t>
            </a:r>
          </a:p>
          <a:p>
            <a:pPr lvl="0"/>
            <a:r>
              <a:rPr lang="en-US" dirty="0"/>
              <a:t>Lack of incorporation of research into practice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08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Protocols: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Established protocols</a:t>
            </a:r>
          </a:p>
          <a:p>
            <a:r>
              <a:rPr lang="en-US" b="1" i="1" dirty="0" err="1" smtClean="0"/>
              <a:t>Organisers</a:t>
            </a:r>
            <a:r>
              <a:rPr lang="en-US" b="1" i="1" dirty="0" smtClean="0"/>
              <a:t>:</a:t>
            </a:r>
          </a:p>
          <a:p>
            <a:pPr lvl="1"/>
            <a:r>
              <a:rPr lang="en-US" i="1" dirty="0" smtClean="0">
                <a:solidFill>
                  <a:srgbClr val="00B050"/>
                </a:solidFill>
              </a:rPr>
              <a:t>Applaud </a:t>
            </a:r>
            <a:r>
              <a:rPr lang="en-US" i="1" dirty="0">
                <a:solidFill>
                  <a:srgbClr val="00B050"/>
                </a:solidFill>
              </a:rPr>
              <a:t>choice of topic</a:t>
            </a:r>
            <a:r>
              <a:rPr lang="en-US" i="1" dirty="0" smtClean="0">
                <a:solidFill>
                  <a:srgbClr val="00B050"/>
                </a:solidFill>
              </a:rPr>
              <a:t>.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1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2. Lack of Skills 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382000" cy="4906963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Anxiety/Transition </a:t>
            </a:r>
            <a:r>
              <a:rPr lang="en-US" dirty="0"/>
              <a:t>shock by newly graduated nurses</a:t>
            </a:r>
          </a:p>
          <a:p>
            <a:pPr lvl="0"/>
            <a:r>
              <a:rPr lang="en-US" dirty="0"/>
              <a:t>Domination of task-oriented work in the clinical settings</a:t>
            </a:r>
          </a:p>
          <a:p>
            <a:pPr lvl="0"/>
            <a:r>
              <a:rPr lang="en-US" dirty="0" smtClean="0"/>
              <a:t>Lack </a:t>
            </a:r>
            <a:r>
              <a:rPr lang="en-US" dirty="0"/>
              <a:t>of current clinical practice among nurses and health educators</a:t>
            </a:r>
          </a:p>
          <a:p>
            <a:pPr lvl="0"/>
            <a:r>
              <a:rPr lang="en-US" dirty="0" smtClean="0"/>
              <a:t>Fear </a:t>
            </a:r>
            <a:r>
              <a:rPr lang="en-US" dirty="0"/>
              <a:t>of making errors, thus limiting students’ development and willingness to </a:t>
            </a:r>
            <a:r>
              <a:rPr lang="en-US" dirty="0" smtClean="0"/>
              <a:t>experiment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42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</a:rPr>
              <a:t>3. Value Disorientation </a:t>
            </a:r>
            <a:endParaRPr lang="en-US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Shortage of philosophical insight about nursing.</a:t>
            </a:r>
          </a:p>
          <a:p>
            <a:pPr lvl="0"/>
            <a:r>
              <a:rPr lang="en-US" dirty="0" smtClean="0"/>
              <a:t>Transition shock and anxiety among learners/novices– new entrants see education as useless and then engage in the usual traditional routines as better choice (socialization into the “culture of practice environment” (leading cycle of routines).</a:t>
            </a:r>
          </a:p>
        </p:txBody>
      </p:sp>
    </p:spTree>
    <p:extLst>
      <p:ext uri="{BB962C8B-B14F-4D97-AF65-F5344CB8AC3E}">
        <p14:creationId xmlns:p14="http://schemas.microsoft.com/office/powerpoint/2010/main" val="60692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</a:rPr>
              <a:t>4. Attitudinal Challenges</a:t>
            </a:r>
            <a:endParaRPr lang="en-US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 Negative Attitudes of practitioners/learners</a:t>
            </a:r>
          </a:p>
          <a:p>
            <a:pPr lvl="0"/>
            <a:r>
              <a:rPr lang="en-US" dirty="0" smtClean="0"/>
              <a:t>Reverse clinical role </a:t>
            </a:r>
            <a:r>
              <a:rPr lang="en-US" dirty="0" err="1" smtClean="0"/>
              <a:t>modelling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707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</a:rPr>
              <a:t>5. Structural or organizational issues</a:t>
            </a:r>
            <a:endParaRPr lang="en-US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839200" cy="55626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 </a:t>
            </a:r>
            <a:r>
              <a:rPr lang="en-US" dirty="0" smtClean="0"/>
              <a:t>Poor communication/disconnect between theoretical units (schools, faculties) and practice units (wards, clinics)</a:t>
            </a:r>
          </a:p>
          <a:p>
            <a:pPr lvl="0"/>
            <a:r>
              <a:rPr lang="en-US" dirty="0" smtClean="0"/>
              <a:t>The school curriculum</a:t>
            </a:r>
          </a:p>
          <a:p>
            <a:pPr lvl="0"/>
            <a:r>
              <a:rPr lang="en-US" dirty="0" smtClean="0"/>
              <a:t>Ward setting (clinical situation). Inappropriate choice of settings account for many inappropriate theoretical application 9reilly and </a:t>
            </a:r>
            <a:r>
              <a:rPr lang="en-US" dirty="0" err="1" smtClean="0"/>
              <a:t>Oberman</a:t>
            </a:r>
            <a:r>
              <a:rPr lang="en-US" dirty="0" smtClean="0"/>
              <a:t>, 1999).</a:t>
            </a:r>
          </a:p>
          <a:p>
            <a:pPr lvl="0"/>
            <a:r>
              <a:rPr lang="en-US" dirty="0" smtClean="0"/>
              <a:t>Use of students as service providers</a:t>
            </a:r>
          </a:p>
          <a:p>
            <a:pPr lvl="0"/>
            <a:r>
              <a:rPr lang="en-US" dirty="0" smtClean="0"/>
              <a:t>Lack of mentoring, </a:t>
            </a:r>
          </a:p>
          <a:p>
            <a:r>
              <a:rPr lang="en-US" dirty="0" smtClean="0"/>
              <a:t>Poor/weak teacher and student relationship widen gap (Poor supervisory relationship (</a:t>
            </a:r>
            <a:r>
              <a:rPr lang="en-US" dirty="0" err="1" smtClean="0"/>
              <a:t>Aththiligoda</a:t>
            </a:r>
            <a:r>
              <a:rPr lang="en-US" dirty="0" smtClean="0"/>
              <a:t>,</a:t>
            </a:r>
            <a:r>
              <a:rPr lang="en-US" i="1" dirty="0" smtClean="0"/>
              <a:t> et al;</a:t>
            </a:r>
            <a:r>
              <a:rPr lang="en-US" dirty="0" smtClean="0"/>
              <a:t>, 2012)</a:t>
            </a:r>
          </a:p>
          <a:p>
            <a:pPr lvl="0"/>
            <a:r>
              <a:rPr lang="en-US" dirty="0" smtClean="0"/>
              <a:t>Gap between academia and Professional Bodies (NANNM and or the subspecialties)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44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935162"/>
          </a:xfrm>
        </p:spPr>
        <p:txBody>
          <a:bodyPr>
            <a:noAutofit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A </a:t>
            </a:r>
            <a:r>
              <a:rPr lang="en-US" sz="2800" dirty="0"/>
              <a:t>local study in a Teaching Hospital in northwest Nigeria, identified a mix of these factors as perceived by students in two nursing schools </a:t>
            </a:r>
            <a:r>
              <a:rPr lang="en-US" sz="2000" dirty="0" smtClean="0"/>
              <a:t>(</a:t>
            </a:r>
            <a:r>
              <a:rPr lang="en-US" sz="2000" dirty="0"/>
              <a:t>Anyebe and </a:t>
            </a:r>
            <a:r>
              <a:rPr lang="en-US" sz="2000" dirty="0" err="1"/>
              <a:t>Adamu</a:t>
            </a:r>
            <a:r>
              <a:rPr lang="en-US" sz="2000" dirty="0"/>
              <a:t>, 2010</a:t>
            </a:r>
            <a:r>
              <a:rPr lang="en-US" sz="2000" dirty="0" smtClean="0"/>
              <a:t>)</a:t>
            </a:r>
            <a:r>
              <a:rPr lang="en-US" sz="2800" dirty="0" smtClean="0"/>
              <a:t>.</a:t>
            </a:r>
            <a:br>
              <a:rPr lang="en-US" sz="2800" dirty="0" smtClean="0"/>
            </a:br>
            <a:r>
              <a:rPr lang="en-US" sz="2400" b="1" dirty="0" smtClean="0"/>
              <a:t>Table </a:t>
            </a:r>
            <a:r>
              <a:rPr lang="en-US" sz="2400" b="1" dirty="0"/>
              <a:t>3: Factors Identified as Creating Gaps in Theory and Practice</a:t>
            </a:r>
            <a:br>
              <a:rPr lang="en-US" sz="2400" b="1" dirty="0"/>
            </a:b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7933067"/>
              </p:ext>
            </p:extLst>
          </p:nvPr>
        </p:nvGraphicFramePr>
        <p:xfrm>
          <a:off x="152401" y="2133602"/>
          <a:ext cx="8991599" cy="44957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9055"/>
                <a:gridCol w="1998133"/>
                <a:gridCol w="2414411"/>
              </a:tblGrid>
              <a:tr h="5172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</a:rPr>
                        <a:t>Factors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FF0000"/>
                          </a:solidFill>
                          <a:effectLst/>
                        </a:rPr>
                        <a:t>Frequency </a:t>
                      </a:r>
                      <a:endParaRPr lang="en-US" sz="2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</a:rPr>
                        <a:t>Percentage %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428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Insufficient instrument for practice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65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43.3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428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Lack of Clinical Teaching/Supervision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42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28.0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583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Inadequate time to practice ideal procedures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13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8.7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72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Human resource challenges 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30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20.0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7230">
                <a:tc>
                  <a:txBody>
                    <a:bodyPr/>
                    <a:lstStyle/>
                    <a:p>
                      <a:pPr marL="457200" marR="0" indent="-45720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Total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150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100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135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PATHOPHYSIOLOGY OF THEORY-PRACTICE GAPS: 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problem will ultimately be at two levels:</a:t>
            </a:r>
          </a:p>
          <a:p>
            <a:pPr marL="1371600" lvl="2" indent="-571500">
              <a:buFont typeface="+mj-lt"/>
              <a:buAutoNum type="romanLcPeriod"/>
            </a:pPr>
            <a:r>
              <a:rPr lang="en-US" sz="2900" dirty="0"/>
              <a:t>Student clinical situation</a:t>
            </a:r>
          </a:p>
          <a:p>
            <a:pPr marL="1371600" lvl="2" indent="-571500">
              <a:buFont typeface="+mj-lt"/>
              <a:buAutoNum type="romanLcPeriod"/>
            </a:pPr>
            <a:r>
              <a:rPr lang="en-US" sz="2900" dirty="0"/>
              <a:t>Practitioners’ clinical situation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15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PATHOPHYSIOLOGY OF THEORY-PRACTICE GAPS: 2/2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899160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The processes leading to the development of gaps may be conceived as DISCONNECTS in:</a:t>
            </a:r>
          </a:p>
          <a:p>
            <a:pPr lvl="2">
              <a:buFont typeface="Wingdings" pitchFamily="2" charset="2"/>
              <a:buChar char="Ø"/>
            </a:pPr>
            <a:r>
              <a:rPr lang="en-US" sz="3000" dirty="0" smtClean="0"/>
              <a:t>Interaction between teacher and learner occurs</a:t>
            </a:r>
          </a:p>
          <a:p>
            <a:pPr lvl="2">
              <a:buFont typeface="Wingdings" pitchFamily="2" charset="2"/>
              <a:buChar char="Ø"/>
            </a:pPr>
            <a:r>
              <a:rPr lang="en-US" sz="3000" dirty="0" smtClean="0"/>
              <a:t>Interaction between clinical instructor</a:t>
            </a:r>
          </a:p>
          <a:p>
            <a:pPr lvl="2">
              <a:buFont typeface="Wingdings" pitchFamily="2" charset="2"/>
              <a:buChar char="Ø"/>
            </a:pPr>
            <a:r>
              <a:rPr lang="en-US" sz="3000" dirty="0" smtClean="0"/>
              <a:t>Interaction between clinical practitioner</a:t>
            </a:r>
          </a:p>
          <a:p>
            <a:pPr lvl="2">
              <a:buFont typeface="Wingdings" pitchFamily="2" charset="2"/>
              <a:buChar char="Ø"/>
            </a:pPr>
            <a:r>
              <a:rPr lang="en-US" sz="3000" dirty="0" smtClean="0"/>
              <a:t>Interaction between learner and client</a:t>
            </a:r>
          </a:p>
          <a:p>
            <a:pPr lvl="2">
              <a:buFont typeface="Wingdings" pitchFamily="2" charset="2"/>
              <a:buChar char="Ø"/>
            </a:pPr>
            <a:r>
              <a:rPr lang="en-US" sz="3000" dirty="0" smtClean="0"/>
              <a:t>Interaction between learner and assessor</a:t>
            </a:r>
          </a:p>
          <a:p>
            <a:pPr lvl="2">
              <a:buFont typeface="Wingdings" pitchFamily="2" charset="2"/>
              <a:buChar char="Ø"/>
            </a:pPr>
            <a:r>
              <a:rPr lang="en-US" sz="3000" dirty="0" smtClean="0"/>
              <a:t>Product produced</a:t>
            </a:r>
          </a:p>
          <a:p>
            <a:pPr lvl="2">
              <a:buFont typeface="Wingdings" pitchFamily="2" charset="2"/>
              <a:buChar char="Ø"/>
            </a:pPr>
            <a:r>
              <a:rPr lang="en-US" sz="3000" dirty="0" smtClean="0"/>
              <a:t>Product circulated (employed)</a:t>
            </a:r>
          </a:p>
          <a:p>
            <a:pPr lvl="2">
              <a:buFont typeface="Wingdings" pitchFamily="2" charset="2"/>
              <a:buChar char="Ø"/>
            </a:pPr>
            <a:r>
              <a:rPr lang="en-US" sz="3000" dirty="0" smtClean="0"/>
              <a:t>Manifestations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21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THE EFFECTS OF THE GAPS (MANIFESTATIONS)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915400" cy="5257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i="1" dirty="0" smtClean="0"/>
              <a:t>“Theory without practice is sterile and practice without theory is blind. Research needs to be seen as mainstream and part of practice, not something outside of nursing.”</a:t>
            </a:r>
          </a:p>
          <a:p>
            <a:pPr lvl="0">
              <a:buFont typeface="Wingdings" pitchFamily="2" charset="2"/>
              <a:buChar char="Ø"/>
            </a:pPr>
            <a:endParaRPr lang="en-US" dirty="0" smtClean="0"/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A </a:t>
            </a:r>
            <a:r>
              <a:rPr lang="en-US" dirty="0"/>
              <a:t>disconnect between best evidences or research and practice (non-use of evidence-based practice);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Transition </a:t>
            </a:r>
            <a:r>
              <a:rPr lang="en-US" dirty="0"/>
              <a:t>shock and anxiety among learners/novices– new entrants see education as useless and then engage in the usual traditional routines as better choice (socialization into the “culture of practice environment” (leading cycle of routines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59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43000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THE EFFECTS OF THE GAPS (MANIFESTATIONS</a:t>
            </a:r>
            <a:r>
              <a:rPr lang="en-US" sz="3200" b="1" dirty="0" smtClean="0">
                <a:solidFill>
                  <a:srgbClr val="C00000"/>
                </a:solidFill>
              </a:rPr>
              <a:t>)..2/2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05800" cy="4830763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/>
              <a:t>Incapacity of nurses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Decreased </a:t>
            </a:r>
            <a:r>
              <a:rPr lang="en-US" dirty="0"/>
              <a:t>quality of care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/>
              <a:t>Patient Dissatisfaction and prolonged period of hospitalisation and therefore increased cost of care and treatment: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From the client perspective, I believe there are many people harmed and money wasted by not using the best interventions/practices.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 Caregiver Dissatisfaction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31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11430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</a:rPr>
              <a:t>BRIDGING THE THEORY-PRACTICE GAP IN NURSING PROFESSION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Can </a:t>
            </a:r>
            <a:r>
              <a:rPr lang="en-US" b="1" dirty="0"/>
              <a:t>the Gap Ever Be Closed? </a:t>
            </a:r>
            <a:endParaRPr lang="en-US" dirty="0"/>
          </a:p>
          <a:p>
            <a:pPr lvl="1"/>
            <a:r>
              <a:rPr lang="en-US" dirty="0"/>
              <a:t>Watkins (Jun 2018) distinguishes between bridging and closing the gap </a:t>
            </a:r>
            <a:r>
              <a:rPr lang="en-US" i="1" dirty="0"/>
              <a:t>– Hence Applaud Choice Of Topic. </a:t>
            </a:r>
            <a:endParaRPr lang="en-US" dirty="0"/>
          </a:p>
          <a:p>
            <a:r>
              <a:rPr lang="en-US" dirty="0"/>
              <a:t>The all-important question is, ‘</a:t>
            </a:r>
            <a:r>
              <a:rPr lang="en-US" b="1" dirty="0"/>
              <a:t>can the theory-practice gap ever be closed’</a:t>
            </a:r>
            <a:r>
              <a:rPr lang="en-US" dirty="0"/>
              <a:t>? </a:t>
            </a:r>
          </a:p>
          <a:p>
            <a:pPr lvl="1"/>
            <a:r>
              <a:rPr lang="en-US" dirty="0"/>
              <a:t>Cook (1991) argues that it can’t and that while the narrowing of the theory/practice gap may be a realistic goal, attempts to close it completely are </a:t>
            </a:r>
            <a:r>
              <a:rPr lang="en-US" b="1" dirty="0"/>
              <a:t>doomed to failure</a:t>
            </a:r>
            <a:r>
              <a:rPr lang="en-US" dirty="0"/>
              <a:t>. </a:t>
            </a:r>
          </a:p>
          <a:p>
            <a:r>
              <a:rPr lang="en-US" dirty="0"/>
              <a:t>Therefore, the need to bridge the gap. </a:t>
            </a:r>
            <a:endParaRPr lang="en-US" dirty="0" smtClean="0"/>
          </a:p>
          <a:p>
            <a:r>
              <a:rPr lang="en-US" dirty="0" smtClean="0"/>
              <a:t>But </a:t>
            </a:r>
            <a:r>
              <a:rPr lang="en-US" dirty="0"/>
              <a:t>how do we bridge gaps to reduce negative impacts?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82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Preamble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05800" cy="4983163"/>
          </a:xfrm>
        </p:spPr>
        <p:txBody>
          <a:bodyPr/>
          <a:lstStyle/>
          <a:p>
            <a:r>
              <a:rPr lang="en-US" dirty="0" smtClean="0"/>
              <a:t>From what I am given to share with us, it is concluded that GAPS exist between the theory and the practice of nursing, probably globally and specifically in Nigeria. </a:t>
            </a:r>
          </a:p>
          <a:p>
            <a:endParaRPr lang="en-US" dirty="0" smtClean="0"/>
          </a:p>
          <a:p>
            <a:r>
              <a:rPr lang="en-US" dirty="0" smtClean="0"/>
              <a:t>So we all believe and so it is!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1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BRIDGING THE GAP: THE STRATEGIES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05800" cy="47545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/>
              <a:t>bridging the gap,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first strategy is: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“Agree on a consensus on the reason to bridge the gap</a:t>
            </a:r>
            <a:r>
              <a:rPr lang="en-US" dirty="0"/>
              <a:t>.”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is a value or philosophical consensus which must focus on:</a:t>
            </a:r>
          </a:p>
          <a:p>
            <a:pPr marL="971550" lvl="1" indent="-571500">
              <a:buFont typeface="Courier New" pitchFamily="49" charset="0"/>
              <a:buChar char="o"/>
            </a:pPr>
            <a:r>
              <a:rPr lang="en-US" dirty="0"/>
              <a:t>Setting the right rules</a:t>
            </a:r>
          </a:p>
          <a:p>
            <a:pPr marL="971550" lvl="1" indent="-571500">
              <a:buFont typeface="Courier New" pitchFamily="49" charset="0"/>
              <a:buChar char="o"/>
            </a:pPr>
            <a:r>
              <a:rPr lang="en-US" dirty="0"/>
              <a:t>Having clear operational directions for various situations</a:t>
            </a:r>
          </a:p>
          <a:p>
            <a:pPr marL="971550" lvl="1" indent="-571500">
              <a:buFont typeface="Courier New" pitchFamily="49" charset="0"/>
              <a:buChar char="o"/>
            </a:pPr>
            <a:r>
              <a:rPr lang="en-US" dirty="0"/>
              <a:t>Attaching clear meanings to events, terms and </a:t>
            </a:r>
            <a:r>
              <a:rPr lang="en-US" dirty="0" smtClean="0"/>
              <a:t>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91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00B050"/>
                </a:solidFill>
              </a:rPr>
              <a:t>BRIDGING THE GAP: THE </a:t>
            </a:r>
            <a:r>
              <a:rPr lang="en-US" sz="3600" b="1" dirty="0" smtClean="0">
                <a:solidFill>
                  <a:srgbClr val="00B050"/>
                </a:solidFill>
              </a:rPr>
              <a:t>STRATEGIES…2/5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Academic-Clinician Collaboration:</a:t>
            </a:r>
            <a:r>
              <a:rPr lang="en-US" dirty="0" smtClean="0"/>
              <a:t> establish collaboration between academics and clinicians such collaborative research projects, integrating research into practice  Using clinical nursing professions</a:t>
            </a:r>
          </a:p>
          <a:p>
            <a:pPr lvl="0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Building a Research Culture and </a:t>
            </a:r>
            <a:r>
              <a:rPr lang="en-US" dirty="0" smtClean="0"/>
              <a:t>Improving Research Access (EBP)</a:t>
            </a:r>
          </a:p>
          <a:p>
            <a:pPr lvl="0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Clinical simulations:</a:t>
            </a:r>
            <a:r>
              <a:rPr lang="en-US" dirty="0" smtClean="0"/>
              <a:t> clinical teaching should be based on needs, equipping clinical skill lab</a:t>
            </a:r>
          </a:p>
          <a:p>
            <a:pPr lvl="0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Reflective Nursing </a:t>
            </a:r>
            <a:r>
              <a:rPr lang="en-US" dirty="0" smtClean="0"/>
              <a:t>(Critical Thinking)</a:t>
            </a:r>
          </a:p>
        </p:txBody>
      </p:sp>
    </p:spTree>
    <p:extLst>
      <p:ext uri="{BB962C8B-B14F-4D97-AF65-F5344CB8AC3E}">
        <p14:creationId xmlns:p14="http://schemas.microsoft.com/office/powerpoint/2010/main" val="126883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00B050"/>
                </a:solidFill>
              </a:rPr>
              <a:t>BRIDGING THE GAP: THE </a:t>
            </a:r>
            <a:r>
              <a:rPr lang="en-US" sz="3600" b="1" dirty="0" smtClean="0">
                <a:solidFill>
                  <a:srgbClr val="00B050"/>
                </a:solidFill>
              </a:rPr>
              <a:t>STRATEGIES…3/5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71164" cy="5264726"/>
          </a:xfrm>
        </p:spPr>
        <p:txBody>
          <a:bodyPr>
            <a:normAutofit lnSpcReduction="10000"/>
          </a:bodyPr>
          <a:lstStyle/>
          <a:p>
            <a:pPr lvl="0"/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Curriculum Reform: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Basic/undergraduate </a:t>
            </a:r>
            <a:r>
              <a:rPr lang="en-US" dirty="0"/>
              <a:t>and graduate remodeling</a:t>
            </a:r>
          </a:p>
          <a:p>
            <a:pPr lvl="1"/>
            <a:r>
              <a:rPr lang="en-US" dirty="0"/>
              <a:t>Internship in Nursing: opportunity provided if properly managed is theory-practice gap—losing or bridging model</a:t>
            </a:r>
          </a:p>
          <a:p>
            <a:pPr lvl="1"/>
            <a:r>
              <a:rPr lang="en-US" dirty="0"/>
              <a:t>Doctor of Nursing Practice </a:t>
            </a:r>
            <a:r>
              <a:rPr lang="en-US" dirty="0" err="1"/>
              <a:t>vs</a:t>
            </a:r>
            <a:r>
              <a:rPr lang="en-US" dirty="0"/>
              <a:t> PhD </a:t>
            </a:r>
            <a:r>
              <a:rPr lang="en-US" dirty="0" smtClean="0"/>
              <a:t>Nursing</a:t>
            </a:r>
          </a:p>
          <a:p>
            <a:pPr lvl="1"/>
            <a:endParaRPr lang="en-US" dirty="0"/>
          </a:p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Role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models</a:t>
            </a:r>
            <a:r>
              <a:rPr lang="en-US" dirty="0"/>
              <a:t> (both in faculty and clinical settings): the student/novice/junior colleague must be motivated to learn and reflect on practice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824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00B050"/>
                </a:solidFill>
              </a:rPr>
              <a:t>BRIDGING THE GAP: THE </a:t>
            </a:r>
            <a:r>
              <a:rPr lang="en-US" sz="3600" b="1" dirty="0" smtClean="0">
                <a:solidFill>
                  <a:srgbClr val="00B050"/>
                </a:solidFill>
              </a:rPr>
              <a:t>STRATEGIES…4/5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Organisational approaches: 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dirty="0" smtClean="0"/>
              <a:t>Improving Staffing situation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dirty="0" smtClean="0"/>
              <a:t>Staff continuous education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dirty="0" smtClean="0"/>
              <a:t>Internal Peer Review of lectures, demonstrations  	and practice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dirty="0" smtClean="0"/>
              <a:t>A climate for learning -  freedom of learners to explore, question and dissent; allow teachers, preceptors, clinicians and students together examine failures and learn from them.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dirty="0" smtClean="0"/>
              <a:t>Link between Academia and NANNM/subspecialties to generate culturally sensitive models applicable to our diverse cultural heritage</a:t>
            </a:r>
          </a:p>
        </p:txBody>
      </p:sp>
    </p:spTree>
    <p:extLst>
      <p:ext uri="{BB962C8B-B14F-4D97-AF65-F5344CB8AC3E}">
        <p14:creationId xmlns:p14="http://schemas.microsoft.com/office/powerpoint/2010/main" val="165474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00B050"/>
                </a:solidFill>
              </a:rPr>
              <a:t>BRIDGING THE GAP: THE </a:t>
            </a:r>
            <a:r>
              <a:rPr lang="en-US" sz="3600" b="1" dirty="0" smtClean="0">
                <a:solidFill>
                  <a:srgbClr val="00B050"/>
                </a:solidFill>
              </a:rPr>
              <a:t>STRATEGIES…5/5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KAS (Knowledge, Attitude, and Skill) Strategy: </a:t>
            </a:r>
            <a:r>
              <a:rPr lang="en-US" dirty="0" smtClean="0"/>
              <a:t>(scenarios) updating knowledge of teachers and nurses, , better ways of engaging teachers and nurses</a:t>
            </a:r>
          </a:p>
          <a:p>
            <a:endParaRPr lang="en-US" b="1" dirty="0" smtClean="0"/>
          </a:p>
          <a:p>
            <a:r>
              <a:rPr lang="en-US" b="1" dirty="0" smtClean="0"/>
              <a:t>Identifying </a:t>
            </a:r>
            <a:r>
              <a:rPr lang="en-US" b="1" dirty="0"/>
              <a:t>four (4) things</a:t>
            </a:r>
            <a:endParaRPr lang="en-US" dirty="0"/>
          </a:p>
          <a:p>
            <a:pPr lvl="1"/>
            <a:r>
              <a:rPr lang="en-US" dirty="0"/>
              <a:t>Knowledge </a:t>
            </a:r>
          </a:p>
          <a:p>
            <a:pPr lvl="1"/>
            <a:r>
              <a:rPr lang="en-US" dirty="0"/>
              <a:t>Behaviours</a:t>
            </a:r>
          </a:p>
          <a:p>
            <a:pPr lvl="1"/>
            <a:r>
              <a:rPr lang="en-US" dirty="0"/>
              <a:t>Skills </a:t>
            </a:r>
          </a:p>
          <a:p>
            <a:pPr lvl="1"/>
            <a:r>
              <a:rPr lang="en-US" dirty="0" smtClean="0"/>
              <a:t>Attitudes  (using the Model – next slide)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31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Fig.2: KAS (Knowledge, Attitude, and Skill) Strategy:</a:t>
            </a:r>
            <a:endParaRPr lang="en-US" sz="2800" b="1" dirty="0"/>
          </a:p>
        </p:txBody>
      </p:sp>
      <p:pic>
        <p:nvPicPr>
          <p:cNvPr id="4" name="Picture 3" descr="Image result for theory-practice gap ppt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00200"/>
            <a:ext cx="8153400" cy="4876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471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STAKEHOLDERS’ ROLES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10600" cy="5943600"/>
          </a:xfrm>
        </p:spPr>
        <p:txBody>
          <a:bodyPr>
            <a:normAutofit fontScale="85000" lnSpcReduction="10000"/>
          </a:bodyPr>
          <a:lstStyle/>
          <a:p>
            <a:pPr lvl="0" algn="just"/>
            <a:r>
              <a:rPr lang="en-US" b="1" dirty="0" smtClean="0"/>
              <a:t>Student/Practitioner </a:t>
            </a:r>
            <a:r>
              <a:rPr lang="en-US" b="1" dirty="0"/>
              <a:t>– </a:t>
            </a:r>
            <a:r>
              <a:rPr lang="en-US" dirty="0"/>
              <a:t>deliberate desire to internalize learning and practice ideal procedures, processes and habits. </a:t>
            </a:r>
          </a:p>
          <a:p>
            <a:pPr lvl="0" algn="just"/>
            <a:r>
              <a:rPr lang="en-US" b="1" dirty="0"/>
              <a:t>Nurse Teacher – </a:t>
            </a:r>
            <a:r>
              <a:rPr lang="en-US" dirty="0"/>
              <a:t>curriculum development and implementation to meet societal needs; role models. </a:t>
            </a:r>
            <a:endParaRPr lang="en-US" dirty="0" smtClean="0"/>
          </a:p>
          <a:p>
            <a:pPr lvl="1" algn="just"/>
            <a:r>
              <a:rPr lang="en-US" dirty="0" smtClean="0"/>
              <a:t>Knowledgeable</a:t>
            </a:r>
            <a:r>
              <a:rPr lang="en-US" dirty="0"/>
              <a:t>, </a:t>
            </a:r>
            <a:r>
              <a:rPr lang="en-US" dirty="0" smtClean="0"/>
              <a:t>skillful, </a:t>
            </a:r>
            <a:r>
              <a:rPr lang="en-US" dirty="0"/>
              <a:t>competent and committed to clinical teaching.</a:t>
            </a:r>
          </a:p>
          <a:p>
            <a:pPr lvl="0" algn="just"/>
            <a:r>
              <a:rPr lang="en-US" b="1" dirty="0"/>
              <a:t>Clinical Nurse Preceptors/Mentors</a:t>
            </a:r>
            <a:r>
              <a:rPr lang="en-US" dirty="0"/>
              <a:t> – clinical role models; to guide students to grow in competence and confidence is invaluable</a:t>
            </a:r>
          </a:p>
          <a:p>
            <a:pPr lvl="0" algn="just"/>
            <a:r>
              <a:rPr lang="en-US" b="1" dirty="0"/>
              <a:t>Clinical Nurse Practitioner – </a:t>
            </a:r>
            <a:r>
              <a:rPr lang="en-US" dirty="0" smtClean="0"/>
              <a:t>Support </a:t>
            </a:r>
            <a:r>
              <a:rPr lang="en-US" dirty="0"/>
              <a:t>student </a:t>
            </a:r>
            <a:r>
              <a:rPr lang="en-US" dirty="0" smtClean="0"/>
              <a:t>development (highly </a:t>
            </a:r>
            <a:r>
              <a:rPr lang="en-US" dirty="0"/>
              <a:t>influential in the development of the student nurse and midwife. </a:t>
            </a:r>
            <a:endParaRPr lang="en-US" dirty="0" smtClean="0"/>
          </a:p>
          <a:p>
            <a:pPr lvl="1" algn="just"/>
            <a:r>
              <a:rPr lang="en-US" dirty="0" smtClean="0"/>
              <a:t>Prioritizing</a:t>
            </a:r>
            <a:r>
              <a:rPr lang="en-US" dirty="0"/>
              <a:t>, putting theory into practice in context specific and workable ways, and implementing </a:t>
            </a:r>
            <a:r>
              <a:rPr lang="en-US" dirty="0" smtClean="0"/>
              <a:t>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49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STAKEHOLDERS’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ROLES…2/3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382000" cy="5287963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/>
              <a:t>The Institution: </a:t>
            </a:r>
          </a:p>
          <a:p>
            <a:pPr lvl="1"/>
            <a:r>
              <a:rPr lang="en-US" dirty="0" smtClean="0"/>
              <a:t>Providing accurate evidence based teaching</a:t>
            </a:r>
          </a:p>
          <a:p>
            <a:pPr lvl="1"/>
            <a:r>
              <a:rPr lang="en-US" dirty="0" smtClean="0"/>
              <a:t>Staffing levels, </a:t>
            </a:r>
          </a:p>
          <a:p>
            <a:pPr lvl="1"/>
            <a:r>
              <a:rPr lang="en-US" dirty="0" smtClean="0"/>
              <a:t>Financial support and </a:t>
            </a:r>
          </a:p>
          <a:p>
            <a:pPr lvl="1"/>
            <a:r>
              <a:rPr lang="en-US" dirty="0" smtClean="0"/>
              <a:t>A strong awareness of the importance of fitting within the context of the clinical setting. </a:t>
            </a:r>
          </a:p>
          <a:p>
            <a:pPr lvl="0"/>
            <a:r>
              <a:rPr lang="en-US" b="1" dirty="0" smtClean="0"/>
              <a:t>Patients/Clients:</a:t>
            </a:r>
          </a:p>
          <a:p>
            <a:pPr lvl="1"/>
            <a:r>
              <a:rPr lang="en-US" dirty="0" smtClean="0"/>
              <a:t>Insistence of quality care through patient education; </a:t>
            </a:r>
          </a:p>
          <a:p>
            <a:pPr lvl="1"/>
            <a:r>
              <a:rPr lang="en-US" dirty="0" smtClean="0"/>
              <a:t>Be ware of increased legal/right consciousness</a:t>
            </a:r>
          </a:p>
        </p:txBody>
      </p:sp>
    </p:spTree>
    <p:extLst>
      <p:ext uri="{BB962C8B-B14F-4D97-AF65-F5344CB8AC3E}">
        <p14:creationId xmlns:p14="http://schemas.microsoft.com/office/powerpoint/2010/main" val="407602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STAKEHOLDERS’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ROLES…3/3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382000" cy="4983163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/>
              <a:t>Professional Associations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S</a:t>
            </a:r>
            <a:r>
              <a:rPr lang="en-US" dirty="0" smtClean="0"/>
              <a:t>ensitization (as being done, applaud NANNM);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L</a:t>
            </a:r>
            <a:r>
              <a:rPr lang="en-US" dirty="0" smtClean="0"/>
              <a:t>ink with academia;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C</a:t>
            </a:r>
            <a:r>
              <a:rPr lang="en-US" dirty="0" smtClean="0"/>
              <a:t>hallenges sub-specialties to come with NANNM definitions of nursing, treatment protocols, white papers on prevailing health issues;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Pursue placement for nurse policy makers and implementers in the hierarchy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Among others which participants at interactive and communiqué brainstorming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1673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Barriers to Bridging the Gap: </a:t>
            </a:r>
            <a:r>
              <a:rPr lang="en-US" b="1" dirty="0" smtClean="0">
                <a:solidFill>
                  <a:srgbClr val="FF0000"/>
                </a:solidFill>
              </a:rPr>
              <a:t>Perceived and Real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876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As identified by </a:t>
            </a:r>
            <a:r>
              <a:rPr lang="en-US" dirty="0" smtClean="0"/>
              <a:t>(Armstrong 2009)</a:t>
            </a:r>
          </a:p>
          <a:p>
            <a:pPr lvl="0"/>
            <a:r>
              <a:rPr lang="en-US" dirty="0" smtClean="0"/>
              <a:t>Nurses </a:t>
            </a:r>
            <a:r>
              <a:rPr lang="en-US" dirty="0"/>
              <a:t>did not feel they had authority to implement research findings.</a:t>
            </a:r>
          </a:p>
          <a:p>
            <a:pPr lvl="0"/>
            <a:r>
              <a:rPr lang="en-US" dirty="0"/>
              <a:t>There was insufficient time on the job to implement new ideas and/or to read research articles.</a:t>
            </a:r>
          </a:p>
          <a:p>
            <a:pPr lvl="0"/>
            <a:r>
              <a:rPr lang="en-US" dirty="0"/>
              <a:t>Hierarchy of health care system would not allow and/or cooperate with implementations.</a:t>
            </a:r>
          </a:p>
          <a:p>
            <a:pPr lvl="0"/>
            <a:r>
              <a:rPr lang="en-US" dirty="0"/>
              <a:t>Statistical analyses were not understandable.</a:t>
            </a:r>
          </a:p>
          <a:p>
            <a:pPr lvl="0"/>
            <a:r>
              <a:rPr lang="en-US" dirty="0"/>
              <a:t>Facilities were inadequate for implementation.</a:t>
            </a:r>
          </a:p>
          <a:p>
            <a:pPr lvl="0"/>
            <a:r>
              <a:rPr lang="en-US" dirty="0"/>
              <a:t>Other staff were not supportive of implementation.</a:t>
            </a:r>
          </a:p>
          <a:p>
            <a:pPr lvl="0"/>
            <a:r>
              <a:rPr lang="en-US" dirty="0"/>
              <a:t>Lack o linkages: practice/academia; association/academia</a:t>
            </a:r>
          </a:p>
          <a:p>
            <a:pPr lvl="0"/>
            <a:r>
              <a:rPr lang="en-US" dirty="0" smtClean="0"/>
              <a:t>KAVS issues and other </a:t>
            </a:r>
            <a:r>
              <a:rPr lang="en-US" dirty="0" err="1" smtClean="0"/>
              <a:t>aetiologic</a:t>
            </a:r>
            <a:r>
              <a:rPr lang="en-US" dirty="0" smtClean="0"/>
              <a:t> factors</a:t>
            </a:r>
          </a:p>
          <a:p>
            <a:pPr lvl="0"/>
            <a:r>
              <a:rPr lang="en-US" dirty="0" smtClean="0"/>
              <a:t>Among others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94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Preamble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5486400"/>
          </a:xfrm>
        </p:spPr>
        <p:txBody>
          <a:bodyPr>
            <a:normAutofit fontScale="92500"/>
          </a:bodyPr>
          <a:lstStyle/>
          <a:p>
            <a:r>
              <a:rPr lang="en-US" dirty="0"/>
              <a:t>However, before I attempt to address this topic, another obvious but </a:t>
            </a:r>
            <a:r>
              <a:rPr lang="en-US" dirty="0" smtClean="0"/>
              <a:t>often covert </a:t>
            </a:r>
            <a:r>
              <a:rPr lang="en-US" dirty="0"/>
              <a:t>gap exists among us (</a:t>
            </a:r>
            <a:r>
              <a:rPr lang="en-US" dirty="0" smtClean="0"/>
              <a:t>nurses/midwives) </a:t>
            </a:r>
            <a:r>
              <a:rPr lang="en-US" dirty="0"/>
              <a:t>that we must resolve (bridge) before we continue the discussion:</a:t>
            </a:r>
          </a:p>
          <a:p>
            <a:r>
              <a:rPr lang="en-US" dirty="0"/>
              <a:t>That is: </a:t>
            </a:r>
            <a:endParaRPr lang="en-US" b="1" dirty="0">
              <a:solidFill>
                <a:srgbClr val="0070C0"/>
              </a:solidFill>
            </a:endParaRPr>
          </a:p>
          <a:p>
            <a:pPr lvl="1" algn="just">
              <a:buFont typeface="Wingdings" pitchFamily="2" charset="2"/>
              <a:buChar char="q"/>
            </a:pPr>
            <a:r>
              <a:rPr lang="en-US" b="1" dirty="0">
                <a:solidFill>
                  <a:srgbClr val="0070C0"/>
                </a:solidFill>
              </a:rPr>
              <a:t>A group of us nurses believe that practice standards are dropping because nursing has been over intellectualized (too much focus on certificate at the detriment of skills </a:t>
            </a:r>
            <a:r>
              <a:rPr lang="en-US" b="1" dirty="0" smtClean="0">
                <a:solidFill>
                  <a:srgbClr val="0070C0"/>
                </a:solidFill>
              </a:rPr>
              <a:t>and values/attitudes)</a:t>
            </a:r>
            <a:endParaRPr lang="en-US" b="1" dirty="0">
              <a:solidFill>
                <a:srgbClr val="0070C0"/>
              </a:solidFill>
            </a:endParaRPr>
          </a:p>
          <a:p>
            <a:pPr lvl="1" algn="just">
              <a:buFont typeface="Wingdings" pitchFamily="2" charset="2"/>
              <a:buChar char="q"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Another group believes that nurses are too complacent when it comes to knowledge acquisition, so much so that our practice remains archaic and out-of-date.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57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Some Nigerian Experiences </a:t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en-US" b="1" dirty="0" smtClean="0"/>
              <a:t>(KAVS Conceptual Model)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Attitude </a:t>
            </a:r>
            <a:r>
              <a:rPr lang="en-US" dirty="0"/>
              <a:t>more than knowledge responsible for the widening gap…..</a:t>
            </a:r>
          </a:p>
          <a:p>
            <a:r>
              <a:rPr lang="en-US" dirty="0"/>
              <a:t>Or can we say that knowledge of nurses is dropping? Or the knowledge base is atrophying? No.</a:t>
            </a:r>
          </a:p>
          <a:p>
            <a:r>
              <a:rPr lang="en-US" dirty="0"/>
              <a:t>Attitude! Attitude!!  Attitude!!! </a:t>
            </a:r>
            <a:r>
              <a:rPr lang="en-US" dirty="0" smtClean="0"/>
              <a:t>All </a:t>
            </a:r>
            <a:r>
              <a:rPr lang="en-US" dirty="0"/>
              <a:t>the way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3388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Selected situations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5638800"/>
          </a:xfrm>
        </p:spPr>
        <p:txBody>
          <a:bodyPr>
            <a:normAutofit/>
          </a:bodyPr>
          <a:lstStyle/>
          <a:p>
            <a:endParaRPr lang="en-US" b="1" dirty="0" smtClean="0"/>
          </a:p>
          <a:p>
            <a:r>
              <a:rPr lang="en-US" b="1" dirty="0" smtClean="0"/>
              <a:t>Scenario 1:</a:t>
            </a:r>
            <a:r>
              <a:rPr lang="en-US" dirty="0" smtClean="0"/>
              <a:t> MVA (all materials available, nurses trained, but procedure wrongly carried out)</a:t>
            </a:r>
          </a:p>
          <a:p>
            <a:endParaRPr lang="en-US" dirty="0" smtClean="0"/>
          </a:p>
          <a:p>
            <a:r>
              <a:rPr lang="en-US" b="1" dirty="0" smtClean="0"/>
              <a:t>Scenario 2:</a:t>
            </a:r>
            <a:r>
              <a:rPr lang="en-US" dirty="0" smtClean="0"/>
              <a:t> Vital signs (chatting without assessment)</a:t>
            </a:r>
          </a:p>
          <a:p>
            <a:endParaRPr lang="en-US" dirty="0"/>
          </a:p>
          <a:p>
            <a:r>
              <a:rPr lang="en-US" b="1" dirty="0"/>
              <a:t>Scenario </a:t>
            </a:r>
            <a:r>
              <a:rPr lang="en-US" b="1" dirty="0" smtClean="0"/>
              <a:t>3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sz="2800" dirty="0"/>
              <a:t>Case Study on Birthing Position and </a:t>
            </a:r>
            <a:r>
              <a:rPr lang="en-US" sz="2800" dirty="0" err="1"/>
              <a:t>Perineal</a:t>
            </a:r>
            <a:r>
              <a:rPr lang="en-US" sz="2800" dirty="0"/>
              <a:t> Trauma: African Experience Paperback – by Faith </a:t>
            </a:r>
            <a:r>
              <a:rPr lang="en-US" sz="2800" dirty="0" err="1"/>
              <a:t>Diorgu</a:t>
            </a:r>
            <a:r>
              <a:rPr lang="en-US" sz="2800" dirty="0"/>
              <a:t> </a:t>
            </a:r>
            <a:r>
              <a:rPr lang="en-US" sz="2800" i="1" dirty="0" smtClean="0"/>
              <a:t>(see next slide)</a:t>
            </a:r>
            <a:endParaRPr lang="en-US" sz="2800" i="1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2133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85800"/>
            <a:ext cx="8915400" cy="60198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Scenario </a:t>
            </a:r>
            <a:r>
              <a:rPr lang="en-US" b="1" dirty="0" smtClean="0"/>
              <a:t>3: </a:t>
            </a:r>
            <a:r>
              <a:rPr lang="en-US" dirty="0" smtClean="0"/>
              <a:t> </a:t>
            </a:r>
            <a:r>
              <a:rPr lang="en-US" b="1" dirty="0"/>
              <a:t>Case Study on Birthing Position and </a:t>
            </a:r>
            <a:r>
              <a:rPr lang="en-US" b="1" dirty="0" err="1"/>
              <a:t>Perineal</a:t>
            </a:r>
            <a:r>
              <a:rPr lang="en-US" b="1" dirty="0"/>
              <a:t> Trauma: African Experience Paperback – by Faith </a:t>
            </a:r>
            <a:r>
              <a:rPr lang="en-US" b="1" dirty="0" err="1"/>
              <a:t>Diorgu</a:t>
            </a:r>
            <a:r>
              <a:rPr lang="en-US" dirty="0"/>
              <a:t> </a:t>
            </a:r>
          </a:p>
          <a:p>
            <a:pPr marL="0" indent="0" algn="just">
              <a:buNone/>
            </a:pPr>
            <a:r>
              <a:rPr lang="en-US" sz="3400" dirty="0" smtClean="0"/>
              <a:t>”</a:t>
            </a:r>
            <a:r>
              <a:rPr lang="en-US" sz="3400" i="1" dirty="0"/>
              <a:t>Cumulative evidence supports the use of upright positions during labour and childbirth, which has benefits for both mothers and babies. </a:t>
            </a:r>
            <a:endParaRPr lang="en-US" sz="3400" i="1" dirty="0" smtClean="0"/>
          </a:p>
          <a:p>
            <a:pPr marL="0" indent="0" algn="just">
              <a:buNone/>
            </a:pPr>
            <a:r>
              <a:rPr lang="en-US" sz="3400" i="1" dirty="0" smtClean="0"/>
              <a:t>Despite </a:t>
            </a:r>
            <a:r>
              <a:rPr lang="en-US" sz="3400" i="1" dirty="0"/>
              <a:t>good evidence to support upright birthing positions and the restrictive use of episiotomy, birthing in some part of Africa continues to use the lithotomy/semi-recumbent birthing position and episiotomies. </a:t>
            </a:r>
            <a:endParaRPr lang="en-US" sz="3400" i="1" dirty="0" smtClean="0"/>
          </a:p>
          <a:p>
            <a:pPr marL="0" indent="0" algn="just">
              <a:buNone/>
            </a:pPr>
            <a:r>
              <a:rPr lang="en-US" sz="3400" i="1" dirty="0" smtClean="0"/>
              <a:t>These </a:t>
            </a:r>
            <a:r>
              <a:rPr lang="en-US" sz="3400" i="1" dirty="0"/>
              <a:t>practices may reflect challenges in adopting and supporting evidence-based practices. </a:t>
            </a:r>
            <a:endParaRPr lang="en-US" sz="3400" i="1" dirty="0" smtClean="0"/>
          </a:p>
          <a:p>
            <a:pPr marL="0" indent="0" algn="just">
              <a:buNone/>
            </a:pPr>
            <a:r>
              <a:rPr lang="en-US" sz="3400" i="1" dirty="0" smtClean="0"/>
              <a:t>Hence</a:t>
            </a:r>
            <a:r>
              <a:rPr lang="en-US" sz="3400" i="1" dirty="0"/>
              <a:t>, it became important that research be undertaken to explore mothers’, midwives’ and obstetricians’ perceptions and experiences of birthing positions and </a:t>
            </a:r>
            <a:r>
              <a:rPr lang="en-US" sz="3400" i="1" dirty="0" err="1"/>
              <a:t>perineal</a:t>
            </a:r>
            <a:r>
              <a:rPr lang="en-US" sz="3400" i="1" dirty="0"/>
              <a:t> trauma with this research question: </a:t>
            </a:r>
            <a:endParaRPr lang="en-US" sz="3400" i="1" dirty="0" smtClean="0"/>
          </a:p>
          <a:p>
            <a:pPr marL="0" indent="0" algn="just">
              <a:buNone/>
            </a:pPr>
            <a:r>
              <a:rPr lang="en-US" sz="3400" i="1" dirty="0" smtClean="0"/>
              <a:t>What </a:t>
            </a:r>
            <a:r>
              <a:rPr lang="en-US" sz="3400" i="1" dirty="0"/>
              <a:t>are the perceptions and experiences of mothers, midwives and obstetricians regarding birthing positions and </a:t>
            </a:r>
            <a:r>
              <a:rPr lang="en-US" sz="3400" i="1" dirty="0" err="1"/>
              <a:t>perineal</a:t>
            </a:r>
            <a:r>
              <a:rPr lang="en-US" sz="3400" i="1" dirty="0"/>
              <a:t> trauma?”</a:t>
            </a:r>
          </a:p>
          <a:p>
            <a:pPr marL="0" indent="0" algn="ctr">
              <a:buNone/>
            </a:pPr>
            <a:endParaRPr lang="en-US" dirty="0" smtClean="0">
              <a:solidFill>
                <a:srgbClr val="00B0F0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00B0F0"/>
                </a:solidFill>
              </a:rPr>
              <a:t>Your </a:t>
            </a:r>
            <a:r>
              <a:rPr lang="en-US" dirty="0">
                <a:solidFill>
                  <a:srgbClr val="00B0F0"/>
                </a:solidFill>
              </a:rPr>
              <a:t>answers please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63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SUMMARY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sz="3400" b="1" dirty="0" smtClean="0"/>
              <a:t>Theory-practice gaps are yawningly wide, due to:</a:t>
            </a:r>
          </a:p>
          <a:p>
            <a:pPr lvl="1"/>
            <a:r>
              <a:rPr lang="en-US" b="1" i="1" dirty="0" smtClean="0"/>
              <a:t>Individual </a:t>
            </a:r>
            <a:r>
              <a:rPr lang="en-US" b="1" i="1" dirty="0"/>
              <a:t>factors</a:t>
            </a:r>
            <a:r>
              <a:rPr lang="en-US" b="1" dirty="0"/>
              <a:t> </a:t>
            </a:r>
            <a:r>
              <a:rPr lang="en-US" dirty="0"/>
              <a:t>such as anxiety, insufficient knowledge and inadequate self-confidence affect clinical education negatively. </a:t>
            </a:r>
            <a:endParaRPr lang="en-US" dirty="0" smtClean="0"/>
          </a:p>
          <a:p>
            <a:pPr lvl="1" algn="just"/>
            <a:r>
              <a:rPr lang="en-US" b="1" i="1" dirty="0" smtClean="0"/>
              <a:t>Organisational/Environmental factors:</a:t>
            </a:r>
            <a:r>
              <a:rPr lang="en-US" dirty="0" smtClean="0"/>
              <a:t> </a:t>
            </a:r>
            <a:r>
              <a:rPr lang="en-US" dirty="0" smtClean="0"/>
              <a:t>Insufficient </a:t>
            </a:r>
            <a:r>
              <a:rPr lang="en-US" dirty="0"/>
              <a:t>equipment, students being treated as workers, inadequate time to perform procedure, </a:t>
            </a:r>
            <a:r>
              <a:rPr lang="en-US" dirty="0" smtClean="0"/>
              <a:t>the actual ward situation and demonstration room, </a:t>
            </a:r>
            <a:r>
              <a:rPr lang="en-US" dirty="0" smtClean="0"/>
              <a:t>poor </a:t>
            </a:r>
            <a:r>
              <a:rPr lang="en-US" dirty="0"/>
              <a:t>interpersonal relationship and communication with hospital staff, poor staff attitudes </a:t>
            </a:r>
            <a:r>
              <a:rPr lang="en-US" dirty="0" smtClean="0"/>
              <a:t>towards student/novice learning, </a:t>
            </a:r>
            <a:r>
              <a:rPr lang="en-US" dirty="0"/>
              <a:t>insufficient clinical supervision, </a:t>
            </a:r>
            <a:r>
              <a:rPr lang="en-US" dirty="0" smtClean="0"/>
              <a:t>and </a:t>
            </a:r>
            <a:r>
              <a:rPr lang="en-US" dirty="0"/>
              <a:t>leadership style </a:t>
            </a:r>
            <a:endParaRPr lang="en-US" dirty="0" smtClean="0"/>
          </a:p>
          <a:p>
            <a:pPr lvl="1" algn="just"/>
            <a:r>
              <a:rPr lang="en-US" b="1" i="1" dirty="0" smtClean="0"/>
              <a:t>Professional Factors:</a:t>
            </a:r>
            <a:r>
              <a:rPr lang="en-US" dirty="0" smtClean="0"/>
              <a:t> such as collaboration challenges and curricular issues.</a:t>
            </a:r>
          </a:p>
          <a:p>
            <a:pPr>
              <a:buFont typeface="Wingdings" pitchFamily="2" charset="2"/>
              <a:buChar char="Ø"/>
            </a:pPr>
            <a:endParaRPr lang="en-US" b="1" dirty="0" smtClean="0"/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In Bridging the Gap, we need </a:t>
            </a:r>
            <a:r>
              <a:rPr lang="en-US" dirty="0" smtClean="0"/>
              <a:t>(among many other things)</a:t>
            </a:r>
            <a:r>
              <a:rPr lang="en-US" b="1" dirty="0" smtClean="0"/>
              <a:t>: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nhance </a:t>
            </a:r>
            <a:r>
              <a:rPr lang="en-US" dirty="0"/>
              <a:t>collaborative work in the clinical environment </a:t>
            </a:r>
            <a:r>
              <a:rPr lang="en-US" dirty="0" smtClean="0"/>
              <a:t>and </a:t>
            </a:r>
            <a:r>
              <a:rPr lang="en-US" dirty="0"/>
              <a:t>school; </a:t>
            </a:r>
            <a:endParaRPr lang="en-US" dirty="0" smtClean="0"/>
          </a:p>
          <a:p>
            <a:pPr lvl="1"/>
            <a:r>
              <a:rPr lang="en-US" dirty="0" smtClean="0"/>
              <a:t>Increase </a:t>
            </a:r>
            <a:r>
              <a:rPr lang="en-US" dirty="0"/>
              <a:t>facilities; </a:t>
            </a:r>
            <a:endParaRPr lang="en-US" dirty="0" smtClean="0"/>
          </a:p>
          <a:p>
            <a:pPr lvl="1"/>
            <a:r>
              <a:rPr lang="en-US" dirty="0" smtClean="0"/>
              <a:t>Treat </a:t>
            </a:r>
            <a:r>
              <a:rPr lang="en-US" dirty="0"/>
              <a:t>students as adult learners; </a:t>
            </a:r>
            <a:endParaRPr lang="en-US" dirty="0" smtClean="0"/>
          </a:p>
          <a:p>
            <a:pPr lvl="1"/>
            <a:r>
              <a:rPr lang="en-US" dirty="0"/>
              <a:t>I</a:t>
            </a:r>
            <a:r>
              <a:rPr lang="en-US" dirty="0" smtClean="0"/>
              <a:t>mplement </a:t>
            </a:r>
            <a:r>
              <a:rPr lang="en-US" dirty="0"/>
              <a:t>modern teaching methodologies; </a:t>
            </a:r>
            <a:endParaRPr lang="en-US" dirty="0" smtClean="0"/>
          </a:p>
          <a:p>
            <a:pPr lvl="1"/>
            <a:r>
              <a:rPr lang="en-US" dirty="0"/>
              <a:t>C</a:t>
            </a:r>
            <a:r>
              <a:rPr lang="en-US" dirty="0" smtClean="0"/>
              <a:t>onduct </a:t>
            </a:r>
            <a:r>
              <a:rPr lang="en-US" dirty="0"/>
              <a:t>continuous revision and upgrading of the </a:t>
            </a:r>
            <a:r>
              <a:rPr lang="en-US" dirty="0" smtClean="0"/>
              <a:t>curriculum</a:t>
            </a:r>
          </a:p>
          <a:p>
            <a:pPr lvl="1"/>
            <a:r>
              <a:rPr lang="en-US" dirty="0" smtClean="0"/>
              <a:t>Conduct </a:t>
            </a:r>
            <a:r>
              <a:rPr lang="en-US" dirty="0"/>
              <a:t>f</a:t>
            </a:r>
            <a:r>
              <a:rPr lang="en-US" dirty="0" smtClean="0"/>
              <a:t>urther </a:t>
            </a:r>
            <a:r>
              <a:rPr lang="en-US" dirty="0"/>
              <a:t>studies </a:t>
            </a:r>
            <a:r>
              <a:rPr lang="en-US" dirty="0" smtClean="0"/>
              <a:t>to </a:t>
            </a:r>
            <a:r>
              <a:rPr lang="en-US" dirty="0"/>
              <a:t>identify problematic areas and overcome the theory practice gap in nursing </a:t>
            </a:r>
            <a:r>
              <a:rPr lang="en-US" dirty="0" smtClean="0"/>
              <a:t>profession. </a:t>
            </a:r>
          </a:p>
          <a:p>
            <a:pPr lvl="1"/>
            <a:r>
              <a:rPr lang="en-US" b="1" dirty="0">
                <a:solidFill>
                  <a:srgbClr val="0070C0"/>
                </a:solidFill>
              </a:rPr>
              <a:t>Nurses </a:t>
            </a:r>
            <a:r>
              <a:rPr lang="en-US" b="1" dirty="0" smtClean="0">
                <a:solidFill>
                  <a:srgbClr val="0070C0"/>
                </a:solidFill>
              </a:rPr>
              <a:t>MUST </a:t>
            </a:r>
            <a:r>
              <a:rPr lang="en-US" b="1" dirty="0">
                <a:solidFill>
                  <a:srgbClr val="0070C0"/>
                </a:solidFill>
              </a:rPr>
              <a:t>a Voice to </a:t>
            </a:r>
            <a:r>
              <a:rPr lang="en-US" b="1" dirty="0" smtClean="0">
                <a:solidFill>
                  <a:srgbClr val="0070C0"/>
                </a:solidFill>
              </a:rPr>
              <a:t>Lead IN  BRIDGING HEALTH CARE GAPS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8619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CONCLUSION 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915400" cy="5715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Despite these barriers and scenarios, there is strong hope.</a:t>
            </a:r>
          </a:p>
          <a:p>
            <a:r>
              <a:rPr lang="en-US" i="1" dirty="0" smtClean="0"/>
              <a:t>The </a:t>
            </a:r>
            <a:r>
              <a:rPr lang="en-US" i="1" dirty="0"/>
              <a:t>difference between a successful person and others is usually not a lack of knowledge, skills and strength but rather in a lack of will</a:t>
            </a:r>
            <a:r>
              <a:rPr lang="en-US" dirty="0"/>
              <a:t>… (anonymous</a:t>
            </a:r>
            <a:r>
              <a:rPr lang="en-US" dirty="0" smtClean="0"/>
              <a:t>).</a:t>
            </a:r>
          </a:p>
          <a:p>
            <a:r>
              <a:rPr lang="en-US" dirty="0"/>
              <a:t>The responsibility to </a:t>
            </a:r>
            <a:r>
              <a:rPr lang="en-US" dirty="0" smtClean="0"/>
              <a:t>bridge the gap </a:t>
            </a:r>
            <a:r>
              <a:rPr lang="en-US" dirty="0"/>
              <a:t>must </a:t>
            </a:r>
            <a:r>
              <a:rPr lang="en-US" dirty="0" smtClean="0"/>
              <a:t>however be </a:t>
            </a:r>
            <a:r>
              <a:rPr lang="en-US" dirty="0"/>
              <a:t>shared by educators/academic, practitioners, professional bodies, and other stakeholders.</a:t>
            </a:r>
          </a:p>
          <a:p>
            <a:r>
              <a:rPr lang="en-US" dirty="0"/>
              <a:t>After all, the effects of the gaps are widespread: individual patients, caregivers/professional and society at large.</a:t>
            </a:r>
          </a:p>
          <a:p>
            <a:r>
              <a:rPr lang="en-US" dirty="0"/>
              <a:t>With the strong hope, continuous education and skill acquisition as well as the attitudinal revolution anticipated, the gaps between the </a:t>
            </a:r>
            <a:r>
              <a:rPr lang="en-US" b="1" i="1" dirty="0"/>
              <a:t>ideal</a:t>
            </a:r>
            <a:r>
              <a:rPr lang="en-US" i="1" dirty="0"/>
              <a:t> (theory) </a:t>
            </a:r>
            <a:r>
              <a:rPr lang="en-US" dirty="0"/>
              <a:t>and </a:t>
            </a:r>
            <a:r>
              <a:rPr lang="en-US" b="1" i="1" dirty="0"/>
              <a:t>real</a:t>
            </a:r>
            <a:r>
              <a:rPr lang="en-US" dirty="0"/>
              <a:t> </a:t>
            </a:r>
            <a:r>
              <a:rPr lang="en-US" i="1" dirty="0"/>
              <a:t>(practice) </a:t>
            </a:r>
            <a:r>
              <a:rPr lang="en-US" dirty="0" smtClean="0"/>
              <a:t>should and will  </a:t>
            </a:r>
            <a:r>
              <a:rPr lang="en-US" dirty="0"/>
              <a:t>experience a </a:t>
            </a:r>
            <a:r>
              <a:rPr lang="en-US" i="1" dirty="0"/>
              <a:t>Julius Berger-type</a:t>
            </a:r>
            <a:r>
              <a:rPr lang="en-US" dirty="0"/>
              <a:t> of </a:t>
            </a:r>
            <a:r>
              <a:rPr lang="en-US" b="1" dirty="0"/>
              <a:t>Bridging.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4782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305800" cy="5440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/>
              <a:t>I thank you immensely</a:t>
            </a:r>
          </a:p>
          <a:p>
            <a:pPr marL="0" indent="0" algn="ctr">
              <a:buNone/>
            </a:pPr>
            <a:r>
              <a:rPr lang="en-US" sz="3600" b="1" dirty="0" smtClean="0"/>
              <a:t>for giving me opportunity </a:t>
            </a:r>
          </a:p>
          <a:p>
            <a:pPr marL="0" indent="0" algn="ctr">
              <a:buNone/>
            </a:pPr>
            <a:r>
              <a:rPr lang="en-US" sz="3600" b="1" dirty="0" smtClean="0"/>
              <a:t>to share my thoughts </a:t>
            </a:r>
          </a:p>
          <a:p>
            <a:pPr marL="0" indent="0" algn="ctr">
              <a:buNone/>
            </a:pPr>
            <a:r>
              <a:rPr lang="en-US" sz="3600" b="1" dirty="0" smtClean="0"/>
              <a:t>with esteemed</a:t>
            </a:r>
          </a:p>
          <a:p>
            <a:pPr marL="0" indent="0" algn="ctr">
              <a:buNone/>
            </a:pPr>
            <a:r>
              <a:rPr lang="en-US" sz="3600" b="1" dirty="0" smtClean="0"/>
              <a:t>Nigeria Nurses and Midwives:</a:t>
            </a:r>
          </a:p>
          <a:p>
            <a:pPr marL="0" indent="0" algn="ctr">
              <a:buNone/>
            </a:pP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HAPPY NURSES WEEK</a:t>
            </a:r>
            <a:endParaRPr lang="en-US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95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33400"/>
            <a:ext cx="8991600" cy="5410200"/>
          </a:xfrm>
        </p:spPr>
        <p:txBody>
          <a:bodyPr>
            <a:noAutofit/>
          </a:bodyPr>
          <a:lstStyle/>
          <a:p>
            <a:r>
              <a:rPr lang="en-US" sz="1800" dirty="0" smtClean="0"/>
              <a:t>American </a:t>
            </a:r>
            <a:r>
              <a:rPr lang="en-US" sz="1800" dirty="0"/>
              <a:t>Nurses Association, 2012</a:t>
            </a:r>
            <a:r>
              <a:rPr lang="en-US" sz="1800" dirty="0" smtClean="0"/>
              <a:t>).Armstrong</a:t>
            </a:r>
            <a:r>
              <a:rPr lang="en-US" sz="1800" dirty="0"/>
              <a:t>, N 2009, ‘Are student midwives influenced by the ‘traditional’ (non-evidence-based) practices of their clinical mentors?’, in </a:t>
            </a:r>
            <a:r>
              <a:rPr lang="en-US" sz="1800" i="1" dirty="0"/>
              <a:t>Evidence Based Midwifery</a:t>
            </a:r>
            <a:r>
              <a:rPr lang="en-US" sz="1800" dirty="0"/>
              <a:t>, 11 March, viewed 4 June 2018, </a:t>
            </a:r>
            <a:r>
              <a:rPr lang="en-US" sz="1800" u="sng" dirty="0">
                <a:hlinkClick r:id="rId2"/>
              </a:rPr>
              <a:t>https://www.rcm.org.uk/learning-and-career/learning-and-research/</a:t>
            </a:r>
            <a:r>
              <a:rPr lang="en-US" sz="1800" u="sng" dirty="0" err="1">
                <a:hlinkClick r:id="rId2"/>
              </a:rPr>
              <a:t>ebm</a:t>
            </a:r>
            <a:r>
              <a:rPr lang="en-US" sz="1800" u="sng" dirty="0">
                <a:hlinkClick r:id="rId2"/>
              </a:rPr>
              <a:t>-articles/are-student-midwives-influenced-by-the–0</a:t>
            </a:r>
            <a:endParaRPr lang="en-US" sz="1800" dirty="0"/>
          </a:p>
          <a:p>
            <a:r>
              <a:rPr lang="en-US" sz="1800" b="1" dirty="0" smtClean="0"/>
              <a:t>Alfaro-</a:t>
            </a:r>
            <a:r>
              <a:rPr lang="en-US" sz="1800" b="1" dirty="0" err="1" smtClean="0"/>
              <a:t>LeFevre</a:t>
            </a:r>
            <a:r>
              <a:rPr lang="en-US" sz="1800" b="1" dirty="0" smtClean="0"/>
              <a:t>, R.  Critical Thinking Indicators- Evidenced based version   </a:t>
            </a:r>
            <a:r>
              <a:rPr lang="en-US" sz="1800" b="1" u="sng" dirty="0" smtClean="0">
                <a:hlinkClick r:id="rId3"/>
              </a:rPr>
              <a:t>http://www.alfaroteachsmart.com/2008CTI.pdf</a:t>
            </a:r>
            <a:r>
              <a:rPr lang="en-US" sz="1800" b="1" dirty="0" smtClean="0"/>
              <a:t> .  Accessed on February 21, 2008.   </a:t>
            </a:r>
          </a:p>
          <a:p>
            <a:r>
              <a:rPr lang="en-US" sz="1800" dirty="0" smtClean="0"/>
              <a:t>Cook</a:t>
            </a:r>
            <a:r>
              <a:rPr lang="en-US" sz="1800" dirty="0"/>
              <a:t>, SH 1991, ‘Mind the theory/practice gap in nursing’, </a:t>
            </a:r>
            <a:r>
              <a:rPr lang="en-US" sz="1800" i="1" dirty="0"/>
              <a:t>Journal of Advanced Nursing,</a:t>
            </a:r>
            <a:r>
              <a:rPr lang="en-US" sz="1800" dirty="0"/>
              <a:t> vol. 16, no. 12, pp. 1462-9, viewed 4 June 2018, </a:t>
            </a:r>
            <a:r>
              <a:rPr lang="en-US" sz="1800" u="sng" dirty="0">
                <a:hlinkClick r:id="rId4"/>
              </a:rPr>
              <a:t>https://</a:t>
            </a:r>
            <a:r>
              <a:rPr lang="en-US" sz="1800" u="sng" dirty="0" smtClean="0">
                <a:hlinkClick r:id="rId4"/>
              </a:rPr>
              <a:t>onlinelibrary.wiley.com/doi/pdf/10.1111/j.1365-2648.1991.tb01594.x</a:t>
            </a:r>
            <a:endParaRPr lang="en-US" sz="1800" dirty="0" smtClean="0"/>
          </a:p>
          <a:p>
            <a:pPr indent="0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1800" b="1" dirty="0" smtClean="0"/>
              <a:t>Gaffney</a:t>
            </a:r>
            <a:r>
              <a:rPr lang="en-US" sz="1800" b="1" dirty="0"/>
              <a:t>, T.  Regulation of Nursing Practice  From the Nursing Risk Management Series: Article 2  (Web site accessed on February 21, 2008)  </a:t>
            </a:r>
            <a:r>
              <a:rPr lang="en-US" sz="1800" b="1" u="sng" dirty="0">
                <a:hlinkClick r:id="rId5"/>
              </a:rPr>
              <a:t>http://nursingworld.org/mods/archive/mod310/cerm102.htm#Willoughby</a:t>
            </a:r>
            <a:r>
              <a:rPr lang="en-US" sz="1800" b="1" dirty="0"/>
              <a:t> </a:t>
            </a:r>
          </a:p>
          <a:p>
            <a:pPr indent="0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1800" b="1" dirty="0"/>
              <a:t>Willoughby, C., </a:t>
            </a:r>
            <a:r>
              <a:rPr lang="en-US" sz="1800" b="1" dirty="0" err="1"/>
              <a:t>Budreau</a:t>
            </a:r>
            <a:r>
              <a:rPr lang="en-US" sz="1800" b="1" dirty="0"/>
              <a:t>, G., &amp; Livingston, D. (1997). A framework for integrated quality improvement. </a:t>
            </a:r>
            <a:r>
              <a:rPr lang="en-US" sz="1800" b="1" i="1" dirty="0"/>
              <a:t>Journal of Nursing Care </a:t>
            </a:r>
            <a:r>
              <a:rPr lang="en-US" sz="1800" b="1" dirty="0"/>
              <a:t>Quality,--LI (3) </a:t>
            </a:r>
            <a:r>
              <a:rPr lang="en-US" sz="1800" b="1" dirty="0" smtClean="0"/>
              <a:t>44</a:t>
            </a:r>
          </a:p>
          <a:p>
            <a:r>
              <a:rPr lang="en-US" sz="1800" dirty="0" smtClean="0"/>
              <a:t> Joseph, G.D. and Umar, A. (2015). </a:t>
            </a:r>
            <a:r>
              <a:rPr lang="en-US" sz="1800" i="1" dirty="0" smtClean="0"/>
              <a:t>Bridging Theory Practice Gap in Nursing and Health Care Services</a:t>
            </a:r>
            <a:r>
              <a:rPr lang="en-US" sz="1800" dirty="0" smtClean="0"/>
              <a:t>, a conference paper presented at WACN AGM Kaduna</a:t>
            </a:r>
          </a:p>
          <a:p>
            <a:r>
              <a:rPr lang="en-US" sz="1800" dirty="0" err="1" smtClean="0">
                <a:hlinkClick r:id="rId6"/>
              </a:rPr>
              <a:t>Heydari</a:t>
            </a:r>
            <a:r>
              <a:rPr lang="en-US" sz="1800" dirty="0" smtClean="0">
                <a:hlinkClick r:id="rId6"/>
              </a:rPr>
              <a:t> A.</a:t>
            </a:r>
            <a:r>
              <a:rPr lang="en-US" sz="1800" dirty="0" smtClean="0"/>
              <a:t>,</a:t>
            </a:r>
            <a:r>
              <a:rPr lang="en-US" sz="1800" dirty="0" smtClean="0">
                <a:hlinkClick r:id="rId7"/>
              </a:rPr>
              <a:t> </a:t>
            </a:r>
            <a:r>
              <a:rPr lang="en-US" sz="1800" dirty="0" err="1" smtClean="0">
                <a:hlinkClick r:id="rId7"/>
              </a:rPr>
              <a:t>Soudmand</a:t>
            </a:r>
            <a:r>
              <a:rPr lang="en-US" sz="1800" dirty="0" smtClean="0">
                <a:hlinkClick r:id="rId7"/>
              </a:rPr>
              <a:t> P.</a:t>
            </a:r>
            <a:r>
              <a:rPr lang="en-US" sz="1800" dirty="0" smtClean="0"/>
              <a:t>,</a:t>
            </a:r>
            <a:r>
              <a:rPr lang="en-US" sz="1800" dirty="0" smtClean="0">
                <a:hlinkClick r:id="rId8"/>
              </a:rPr>
              <a:t> </a:t>
            </a:r>
            <a:r>
              <a:rPr lang="en-US" sz="1800" dirty="0" err="1" smtClean="0">
                <a:hlinkClick r:id="rId8"/>
              </a:rPr>
              <a:t>Hajiabadi</a:t>
            </a:r>
            <a:r>
              <a:rPr lang="en-US" sz="1800" dirty="0" smtClean="0">
                <a:hlinkClick r:id="rId8"/>
              </a:rPr>
              <a:t> F.</a:t>
            </a:r>
            <a:r>
              <a:rPr lang="en-US" sz="1800" dirty="0" smtClean="0"/>
              <a:t>,</a:t>
            </a:r>
            <a:r>
              <a:rPr lang="en-US" sz="1800" dirty="0" smtClean="0">
                <a:hlinkClick r:id="rId9"/>
              </a:rPr>
              <a:t> </a:t>
            </a:r>
            <a:r>
              <a:rPr lang="en-US" sz="1800" dirty="0" err="1" smtClean="0">
                <a:hlinkClick r:id="rId9"/>
              </a:rPr>
              <a:t>Armat</a:t>
            </a:r>
            <a:r>
              <a:rPr lang="en-US" sz="1800" dirty="0" smtClean="0">
                <a:hlinkClick r:id="rId9"/>
              </a:rPr>
              <a:t> M.R.</a:t>
            </a:r>
            <a:r>
              <a:rPr lang="en-US" sz="1800" dirty="0" smtClean="0"/>
              <a:t>,</a:t>
            </a:r>
            <a:r>
              <a:rPr lang="en-US" sz="1800" dirty="0" smtClean="0">
                <a:hlinkClick r:id="rId10"/>
              </a:rPr>
              <a:t> Rad M.</a:t>
            </a:r>
            <a:r>
              <a:rPr lang="en-US" sz="1800" dirty="0" smtClean="0"/>
              <a:t> The Causes And Solutions Of The Theory And Practice Gap From Nursing Education View Point: A Review Article</a:t>
            </a:r>
          </a:p>
          <a:p>
            <a:r>
              <a:rPr lang="en-US" sz="1800" dirty="0" smtClean="0"/>
              <a:t>Watkins A. (Jun 2018). Closing the Theory-Practice Gap: Is it Possible?; available at: </a:t>
            </a:r>
            <a:r>
              <a:rPr lang="en-US" sz="1800" b="1" u="sng" dirty="0" smtClean="0">
                <a:hlinkClick r:id="rId11"/>
              </a:rPr>
              <a:t>https://www.ausmed.com/cpd/articles/close-theory-practice-gap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20844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Preamble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1540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This year’s theme for International </a:t>
            </a:r>
            <a:r>
              <a:rPr lang="en-US" dirty="0"/>
              <a:t>N</a:t>
            </a:r>
            <a:r>
              <a:rPr lang="en-US" dirty="0" smtClean="0"/>
              <a:t>urses Week is</a:t>
            </a:r>
            <a:r>
              <a:rPr lang="en-US" b="1" dirty="0" smtClean="0"/>
              <a:t> 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Nurses: A Voice to Lead: Health for All</a:t>
            </a:r>
            <a:r>
              <a:rPr lang="en-US" dirty="0" smtClean="0">
                <a:solidFill>
                  <a:srgbClr val="C00000"/>
                </a:solidFill>
              </a:rPr>
              <a:t>.</a:t>
            </a:r>
          </a:p>
          <a:p>
            <a:r>
              <a:rPr lang="en-US" dirty="0" smtClean="0"/>
              <a:t>My topic thus implies that in: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0070C0"/>
                </a:solidFill>
              </a:rPr>
              <a:t>Bridging the Theory-Practice Gap in Health for All, Nurses are a Voice to Lead. </a:t>
            </a:r>
          </a:p>
          <a:p>
            <a:r>
              <a:rPr lang="en-US" dirty="0" smtClean="0"/>
              <a:t>Therefore, theory and practice of nursing must focus on harmonizing all the domains of Universal Health Coverage (Health for ALL).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Nursing practice is thus any actions taken by nurses to ensure such coverage.</a:t>
            </a:r>
          </a:p>
        </p:txBody>
      </p:sp>
    </p:spTree>
    <p:extLst>
      <p:ext uri="{BB962C8B-B14F-4D97-AF65-F5344CB8AC3E}">
        <p14:creationId xmlns:p14="http://schemas.microsoft.com/office/powerpoint/2010/main" val="210144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Preamble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305800" cy="4906963"/>
          </a:xfrm>
        </p:spPr>
        <p:txBody>
          <a:bodyPr>
            <a:normAutofit fontScale="92500"/>
          </a:bodyPr>
          <a:lstStyle/>
          <a:p>
            <a:r>
              <a:rPr lang="en-US" sz="3300" b="1" dirty="0" smtClean="0"/>
              <a:t>The Nursing Profession</a:t>
            </a:r>
            <a:r>
              <a:rPr lang="en-US" sz="3300" dirty="0"/>
              <a:t> </a:t>
            </a:r>
            <a:r>
              <a:rPr lang="en-US" sz="3300" dirty="0" smtClean="0"/>
              <a:t>therefore</a:t>
            </a:r>
            <a:r>
              <a:rPr lang="en-US" sz="3300" dirty="0" smtClean="0"/>
              <a:t> includes all occupational areas the nurse/midwife </a:t>
            </a:r>
            <a:r>
              <a:rPr lang="en-US" sz="3300" dirty="0" err="1" smtClean="0"/>
              <a:t>practises</a:t>
            </a:r>
            <a:r>
              <a:rPr lang="en-US" sz="3300" dirty="0" smtClean="0"/>
              <a:t>:</a:t>
            </a:r>
          </a:p>
          <a:p>
            <a:pPr lvl="1">
              <a:buFont typeface="Wingdings" pitchFamily="2" charset="2"/>
              <a:buChar char="Ø"/>
            </a:pPr>
            <a:r>
              <a:rPr lang="en-US" sz="3300" dirty="0" smtClean="0"/>
              <a:t>Direct client care (clinical)</a:t>
            </a:r>
          </a:p>
          <a:p>
            <a:pPr lvl="1">
              <a:buFont typeface="Wingdings" pitchFamily="2" charset="2"/>
              <a:buChar char="Ø"/>
            </a:pPr>
            <a:r>
              <a:rPr lang="en-US" sz="3300" dirty="0" smtClean="0"/>
              <a:t>Education</a:t>
            </a:r>
          </a:p>
          <a:p>
            <a:pPr lvl="1">
              <a:buFont typeface="Wingdings" pitchFamily="2" charset="2"/>
              <a:buChar char="Ø"/>
            </a:pPr>
            <a:r>
              <a:rPr lang="en-US" sz="3300" dirty="0" smtClean="0"/>
              <a:t>Decision making (administrative and clinical)</a:t>
            </a:r>
          </a:p>
          <a:p>
            <a:pPr lvl="1">
              <a:buFont typeface="Wingdings" pitchFamily="2" charset="2"/>
              <a:buChar char="Ø"/>
            </a:pPr>
            <a:r>
              <a:rPr lang="en-US" sz="3300" dirty="0" smtClean="0"/>
              <a:t>Quality control and auditing</a:t>
            </a:r>
          </a:p>
          <a:p>
            <a:pPr lvl="1">
              <a:buFont typeface="Wingdings" pitchFamily="2" charset="2"/>
              <a:buChar char="Ø"/>
            </a:pPr>
            <a:r>
              <a:rPr lang="en-US" sz="3300" dirty="0" smtClean="0"/>
              <a:t>Policy formulation/informatics</a:t>
            </a:r>
          </a:p>
          <a:p>
            <a:pPr lvl="1">
              <a:buFont typeface="Wingdings" pitchFamily="2" charset="2"/>
              <a:buChar char="Ø"/>
            </a:pPr>
            <a:r>
              <a:rPr lang="en-US" sz="3300" dirty="0" smtClean="0"/>
              <a:t>Research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77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INTRODUCTION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715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Theory-practice </a:t>
            </a:r>
            <a:r>
              <a:rPr lang="en-US" dirty="0"/>
              <a:t>gap is not unique is not unique to the nursing profession: it is common in all practice professions.</a:t>
            </a:r>
          </a:p>
          <a:p>
            <a:pPr algn="just"/>
            <a:r>
              <a:rPr lang="en-US" dirty="0"/>
              <a:t>And in Nursing, the phenomenon is a universal issue, a global concern: it is established that nurses often do not follow their academic training in practice </a:t>
            </a:r>
            <a:r>
              <a:rPr lang="en-US" sz="3000" dirty="0" smtClean="0"/>
              <a:t>(</a:t>
            </a:r>
            <a:r>
              <a:rPr lang="en-US" sz="3000" dirty="0"/>
              <a:t>Sharif and </a:t>
            </a:r>
            <a:r>
              <a:rPr lang="en-US" sz="3000" dirty="0" err="1"/>
              <a:t>Masoumi</a:t>
            </a:r>
            <a:r>
              <a:rPr lang="en-US" sz="3000" dirty="0"/>
              <a:t>, 2005</a:t>
            </a:r>
            <a:r>
              <a:rPr lang="en-US" sz="3000" dirty="0" smtClean="0"/>
              <a:t>).</a:t>
            </a:r>
            <a:endParaRPr lang="en-US" dirty="0"/>
          </a:p>
          <a:p>
            <a:pPr algn="just"/>
            <a:r>
              <a:rPr lang="en-US" dirty="0"/>
              <a:t>Nursing is </a:t>
            </a:r>
            <a:r>
              <a:rPr lang="en-US" i="1" dirty="0"/>
              <a:t>the protection, promotion and optimization of health, prevention of illness and injury, and alleviation from suffering through the diagnosis and treatment of human response, for the individuals, families, and </a:t>
            </a:r>
            <a:r>
              <a:rPr lang="en-US" i="1" dirty="0" smtClean="0"/>
              <a:t>communities </a:t>
            </a:r>
            <a:r>
              <a:rPr lang="en-US" sz="3000" dirty="0" smtClean="0"/>
              <a:t>(ANA, 2012).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54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Focus of the Paper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991600" cy="5410200"/>
          </a:xfrm>
        </p:spPr>
        <p:txBody>
          <a:bodyPr/>
          <a:lstStyle/>
          <a:p>
            <a:r>
              <a:rPr lang="en-US" dirty="0" smtClean="0"/>
              <a:t>What </a:t>
            </a:r>
            <a:r>
              <a:rPr lang="en-US" dirty="0"/>
              <a:t>are </a:t>
            </a:r>
            <a:r>
              <a:rPr lang="en-US" dirty="0" smtClean="0"/>
              <a:t>the key concepts </a:t>
            </a:r>
            <a:r>
              <a:rPr lang="en-US" dirty="0"/>
              <a:t>of </a:t>
            </a:r>
            <a:r>
              <a:rPr lang="en-US" dirty="0" smtClean="0"/>
              <a:t>the discussion?</a:t>
            </a:r>
            <a:endParaRPr lang="en-US" dirty="0"/>
          </a:p>
          <a:p>
            <a:r>
              <a:rPr lang="en-US" dirty="0"/>
              <a:t>What really is a gap</a:t>
            </a:r>
            <a:r>
              <a:rPr lang="en-US" dirty="0" smtClean="0"/>
              <a:t>? And the extent of it’s existence</a:t>
            </a:r>
            <a:endParaRPr lang="en-US" dirty="0"/>
          </a:p>
          <a:p>
            <a:r>
              <a:rPr lang="en-US" dirty="0"/>
              <a:t>What causes gap in theory-practice dichotomy? </a:t>
            </a:r>
          </a:p>
          <a:p>
            <a:r>
              <a:rPr lang="en-US" dirty="0"/>
              <a:t>How do gaps manifest </a:t>
            </a:r>
          </a:p>
          <a:p>
            <a:r>
              <a:rPr lang="en-US" dirty="0"/>
              <a:t>What are the impacts/effects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strategies can adopt to bridge the gaps?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96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Conceptual Clarifications: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1"/>
            <a:ext cx="8839200" cy="5638800"/>
          </a:xfrm>
        </p:spPr>
        <p:txBody>
          <a:bodyPr>
            <a:normAutofit/>
          </a:bodyPr>
          <a:lstStyle/>
          <a:p>
            <a:pPr lvl="0"/>
            <a:r>
              <a:rPr lang="en-US" sz="2800" b="1" dirty="0" smtClean="0">
                <a:solidFill>
                  <a:srgbClr val="C00000"/>
                </a:solidFill>
              </a:rPr>
              <a:t>Theory</a:t>
            </a:r>
            <a:r>
              <a:rPr lang="en-US" sz="2800" b="1" dirty="0">
                <a:solidFill>
                  <a:srgbClr val="C00000"/>
                </a:solidFill>
              </a:rPr>
              <a:t>: </a:t>
            </a:r>
            <a:endParaRPr lang="en-US" sz="2800" b="1" dirty="0" smtClean="0">
              <a:solidFill>
                <a:srgbClr val="C00000"/>
              </a:solidFill>
            </a:endParaRPr>
          </a:p>
          <a:p>
            <a:pPr lvl="1" algn="just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sum total of all the knowledge, skills and attitudes that are obtained from the classroom and empirical evidences obtained from research findings.</a:t>
            </a:r>
          </a:p>
          <a:p>
            <a:pPr lvl="1" algn="just"/>
            <a:r>
              <a:rPr lang="en-US" dirty="0"/>
              <a:t> </a:t>
            </a:r>
            <a:r>
              <a:rPr lang="en-US" dirty="0" smtClean="0"/>
              <a:t>Abstract ideas</a:t>
            </a:r>
          </a:p>
          <a:p>
            <a:pPr lvl="1" algn="just"/>
            <a:r>
              <a:rPr lang="en-US" dirty="0" smtClean="0"/>
              <a:t>Empirical facts/evidences</a:t>
            </a:r>
          </a:p>
          <a:p>
            <a:pPr marL="457200" lvl="1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03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13324</TotalTime>
  <Words>2628</Words>
  <Application>Microsoft Office PowerPoint</Application>
  <PresentationFormat>On-screen Show (4:3)</PresentationFormat>
  <Paragraphs>334</Paragraphs>
  <Slides>46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Office Theme</vt:lpstr>
      <vt:lpstr>PowerPoint Presentation</vt:lpstr>
      <vt:lpstr>Protocols: </vt:lpstr>
      <vt:lpstr>Preamble</vt:lpstr>
      <vt:lpstr>Preamble</vt:lpstr>
      <vt:lpstr>Preamble</vt:lpstr>
      <vt:lpstr>Preamble</vt:lpstr>
      <vt:lpstr>INTRODUCTION</vt:lpstr>
      <vt:lpstr>Focus of the Paper</vt:lpstr>
      <vt:lpstr>Conceptual Clarifications: Definitions</vt:lpstr>
      <vt:lpstr>Conceptual Clarifications: Definitions - 2/3</vt:lpstr>
      <vt:lpstr>Conceptual Clarifications: Definitions - 3/3</vt:lpstr>
      <vt:lpstr>RELATIONSHIP BETWEEN THEORY AND PRACTICE: </vt:lpstr>
      <vt:lpstr>THE GAPS: STATING THE PROBLEM CLEARLY</vt:lpstr>
      <vt:lpstr>Table 1: Rating of Theory-Practice Gap in Zaria Source: Anyebe and Adamu (2010, Field work)</vt:lpstr>
      <vt:lpstr>THEORY-PRACTICE GAPS: THE UNITS OF ANALSYIS (AS PERCEIVED REASONS)</vt:lpstr>
      <vt:lpstr>Table 2: Themes and subthemes</vt:lpstr>
      <vt:lpstr>Fig. 1: Themes and Subthemes</vt:lpstr>
      <vt:lpstr>CAUSES OF THEORY-PRACTICE GAPS IN NURSING</vt:lpstr>
      <vt:lpstr>1.Lack of knowledge</vt:lpstr>
      <vt:lpstr>2. Lack of Skills </vt:lpstr>
      <vt:lpstr>3. Value Disorientation </vt:lpstr>
      <vt:lpstr>4. Attitudinal Challenges</vt:lpstr>
      <vt:lpstr>5. Structural or organizational issues</vt:lpstr>
      <vt:lpstr> A local study in a Teaching Hospital in northwest Nigeria, identified a mix of these factors as perceived by students in two nursing schools (Anyebe and Adamu, 2010). Table 3: Factors Identified as Creating Gaps in Theory and Practice </vt:lpstr>
      <vt:lpstr>PATHOPHYSIOLOGY OF THEORY-PRACTICE GAPS: </vt:lpstr>
      <vt:lpstr>PATHOPHYSIOLOGY OF THEORY-PRACTICE GAPS: 2/2</vt:lpstr>
      <vt:lpstr>THE EFFECTS OF THE GAPS (MANIFESTATIONS)</vt:lpstr>
      <vt:lpstr>THE EFFECTS OF THE GAPS (MANIFESTATIONS)..2/2</vt:lpstr>
      <vt:lpstr>BRIDGING THE THEORY-PRACTICE GAP IN NURSING PROFESSION</vt:lpstr>
      <vt:lpstr>BRIDGING THE GAP: THE STRATEGIES</vt:lpstr>
      <vt:lpstr>BRIDGING THE GAP: THE STRATEGIES…2/5</vt:lpstr>
      <vt:lpstr>BRIDGING THE GAP: THE STRATEGIES…3/5</vt:lpstr>
      <vt:lpstr>BRIDGING THE GAP: THE STRATEGIES…4/5</vt:lpstr>
      <vt:lpstr>BRIDGING THE GAP: THE STRATEGIES…5/5</vt:lpstr>
      <vt:lpstr>Fig.2: KAS (Knowledge, Attitude, and Skill) Strategy:</vt:lpstr>
      <vt:lpstr>STAKEHOLDERS’ ROLES</vt:lpstr>
      <vt:lpstr>STAKEHOLDERS’ ROLES…2/3</vt:lpstr>
      <vt:lpstr>STAKEHOLDERS’ ROLES…3/3</vt:lpstr>
      <vt:lpstr>Barriers to Bridging the Gap: Perceived and Real</vt:lpstr>
      <vt:lpstr>Some Nigerian Experiences  (KAVS Conceptual Model)</vt:lpstr>
      <vt:lpstr>Selected situations</vt:lpstr>
      <vt:lpstr>PowerPoint Presentation</vt:lpstr>
      <vt:lpstr>SUMMARY</vt:lpstr>
      <vt:lpstr>CONCLUSION </vt:lpstr>
      <vt:lpstr>PowerPoint Presentation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54</cp:revision>
  <dcterms:created xsi:type="dcterms:W3CDTF">2019-04-21T09:29:07Z</dcterms:created>
  <dcterms:modified xsi:type="dcterms:W3CDTF">2019-04-30T15:47:26Z</dcterms:modified>
</cp:coreProperties>
</file>