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6" r:id="rId2"/>
    <p:sldId id="301" r:id="rId3"/>
    <p:sldId id="302" r:id="rId4"/>
    <p:sldId id="303" r:id="rId5"/>
    <p:sldId id="305" r:id="rId6"/>
    <p:sldId id="306" r:id="rId7"/>
    <p:sldId id="307" r:id="rId8"/>
    <p:sldId id="312" r:id="rId9"/>
    <p:sldId id="313" r:id="rId10"/>
    <p:sldId id="314" r:id="rId11"/>
    <p:sldId id="315" r:id="rId12"/>
    <p:sldId id="316" r:id="rId13"/>
    <p:sldId id="317" r:id="rId14"/>
    <p:sldId id="277" r:id="rId15"/>
    <p:sldId id="278" r:id="rId16"/>
    <p:sldId id="279" r:id="rId17"/>
    <p:sldId id="280" r:id="rId18"/>
    <p:sldId id="282" r:id="rId19"/>
    <p:sldId id="283" r:id="rId20"/>
    <p:sldId id="284" r:id="rId21"/>
    <p:sldId id="285" r:id="rId22"/>
    <p:sldId id="287" r:id="rId23"/>
    <p:sldId id="288" r:id="rId24"/>
    <p:sldId id="323" r:id="rId25"/>
    <p:sldId id="289" r:id="rId26"/>
    <p:sldId id="294" r:id="rId27"/>
    <p:sldId id="319" r:id="rId28"/>
    <p:sldId id="320" r:id="rId29"/>
    <p:sldId id="321" r:id="rId30"/>
    <p:sldId id="322" r:id="rId31"/>
    <p:sldId id="295" r:id="rId32"/>
    <p:sldId id="296" r:id="rId33"/>
    <p:sldId id="299" r:id="rId34"/>
    <p:sldId id="324"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14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7536AA-D958-4305-ACC5-6C2E419D14AD}" type="datetimeFigureOut">
              <a:rPr lang="en-US" smtClean="0"/>
              <a:pPr/>
              <a:t>10/24/2016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D11B98-574B-4661-B977-0C00D009E267}" type="slidenum">
              <a:rPr lang="en-US" smtClean="0"/>
              <a:pPr/>
              <a:t>‹#›</a:t>
            </a:fld>
            <a:endParaRPr lang="en-US"/>
          </a:p>
        </p:txBody>
      </p:sp>
    </p:spTree>
    <p:extLst>
      <p:ext uri="{BB962C8B-B14F-4D97-AF65-F5344CB8AC3E}">
        <p14:creationId xmlns:p14="http://schemas.microsoft.com/office/powerpoint/2010/main" val="35278605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5D11B98-574B-4661-B977-0C00D009E267}"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5D11B98-574B-4661-B977-0C00D009E267}" type="slidenum">
              <a:rPr lang="en-US" smtClean="0"/>
              <a:pPr/>
              <a:t>13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5D11B98-574B-4661-B977-0C00D009E267}" type="slidenum">
              <a:rPr lang="en-US" smtClean="0"/>
              <a:pPr/>
              <a:t>30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996BEEB0-6A4F-4579-BCFA-37E143E08AAC}" type="datetimeFigureOut">
              <a:rPr lang="en-US" smtClean="0"/>
              <a:pPr/>
              <a:t>10/24/2016</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AAE5113-2C70-4411-A4F4-C7FB0DF04FD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6BEEB0-6A4F-4579-BCFA-37E143E08AAC}" type="datetimeFigureOut">
              <a:rPr lang="en-US" smtClean="0"/>
              <a:pPr/>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AE5113-2C70-4411-A4F4-C7FB0DF04F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996BEEB0-6A4F-4579-BCFA-37E143E08AAC}" type="datetimeFigureOut">
              <a:rPr lang="en-US" smtClean="0"/>
              <a:pPr/>
              <a:t>10/24/2016</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AAE5113-2C70-4411-A4F4-C7FB0DF04FD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96BEEB0-6A4F-4579-BCFA-37E143E08AAC}" type="datetimeFigureOut">
              <a:rPr lang="en-US" smtClean="0"/>
              <a:pPr/>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AAE5113-2C70-4411-A4F4-C7FB0DF04FDE}"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96BEEB0-6A4F-4579-BCFA-37E143E08AAC}" type="datetimeFigureOut">
              <a:rPr lang="en-US" smtClean="0"/>
              <a:pPr/>
              <a:t>10/24/2016</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AAE5113-2C70-4411-A4F4-C7FB0DF04FDE}"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996BEEB0-6A4F-4579-BCFA-37E143E08AAC}" type="datetimeFigureOut">
              <a:rPr lang="en-US" smtClean="0"/>
              <a:pPr/>
              <a:t>10/24/2016</a:t>
            </a:fld>
            <a:endParaRPr lang="en-US"/>
          </a:p>
        </p:txBody>
      </p:sp>
      <p:sp>
        <p:nvSpPr>
          <p:cNvPr id="10" name="Slide Number Placeholder 9"/>
          <p:cNvSpPr>
            <a:spLocks noGrp="1"/>
          </p:cNvSpPr>
          <p:nvPr>
            <p:ph type="sldNum" sz="quarter" idx="16"/>
          </p:nvPr>
        </p:nvSpPr>
        <p:spPr/>
        <p:txBody>
          <a:bodyPr rtlCol="0"/>
          <a:lstStyle/>
          <a:p>
            <a:fld id="{4AAE5113-2C70-4411-A4F4-C7FB0DF04FDE}"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996BEEB0-6A4F-4579-BCFA-37E143E08AAC}" type="datetimeFigureOut">
              <a:rPr lang="en-US" smtClean="0"/>
              <a:pPr/>
              <a:t>10/24/2016</a:t>
            </a:fld>
            <a:endParaRPr lang="en-US"/>
          </a:p>
        </p:txBody>
      </p:sp>
      <p:sp>
        <p:nvSpPr>
          <p:cNvPr id="12" name="Slide Number Placeholder 11"/>
          <p:cNvSpPr>
            <a:spLocks noGrp="1"/>
          </p:cNvSpPr>
          <p:nvPr>
            <p:ph type="sldNum" sz="quarter" idx="16"/>
          </p:nvPr>
        </p:nvSpPr>
        <p:spPr/>
        <p:txBody>
          <a:bodyPr rtlCol="0"/>
          <a:lstStyle/>
          <a:p>
            <a:fld id="{4AAE5113-2C70-4411-A4F4-C7FB0DF04FDE}"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96BEEB0-6A4F-4579-BCFA-37E143E08AAC}" type="datetimeFigureOut">
              <a:rPr lang="en-US" smtClean="0"/>
              <a:pPr/>
              <a:t>10/24/2016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AAE5113-2C70-4411-A4F4-C7FB0DF04F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6BEEB0-6A4F-4579-BCFA-37E143E08AAC}" type="datetimeFigureOut">
              <a:rPr lang="en-US" smtClean="0"/>
              <a:pPr/>
              <a:t>10/24/2016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AAE5113-2C70-4411-A4F4-C7FB0DF04F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96BEEB0-6A4F-4579-BCFA-37E143E08AAC}" type="datetimeFigureOut">
              <a:rPr lang="en-US" smtClean="0"/>
              <a:pPr/>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AAE5113-2C70-4411-A4F4-C7FB0DF04FDE}"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996BEEB0-6A4F-4579-BCFA-37E143E08AAC}" type="datetimeFigureOut">
              <a:rPr lang="en-US" smtClean="0"/>
              <a:pPr/>
              <a:t>10/24/2016</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AAE5113-2C70-4411-A4F4-C7FB0DF04FDE}"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996BEEB0-6A4F-4579-BCFA-37E143E08AAC}" type="datetimeFigureOut">
              <a:rPr lang="en-US" smtClean="0"/>
              <a:pPr/>
              <a:t>10/24/2016</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AAE5113-2C70-4411-A4F4-C7FB0DF04FD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05200"/>
            <a:ext cx="7391400" cy="609600"/>
          </a:xfrm>
        </p:spPr>
        <p:txBody>
          <a:bodyPr>
            <a:normAutofit fontScale="90000"/>
          </a:bodyPr>
          <a:lstStyle/>
          <a:p>
            <a:pPr algn="ctr"/>
            <a:r>
              <a:rPr lang="en-US" sz="3300" b="1" dirty="0" smtClean="0">
                <a:solidFill>
                  <a:srgbClr val="FFFF00"/>
                </a:solidFill>
                <a:latin typeface="Tahoma" pitchFamily="34" charset="0"/>
                <a:ea typeface="Tahoma" pitchFamily="34" charset="0"/>
                <a:cs typeface="Tahoma" pitchFamily="34" charset="0"/>
              </a:rPr>
              <a:t>STATUTORY DISPUTES RESOLUTION MECHANISMS IN NIGERIA</a:t>
            </a:r>
            <a:br>
              <a:rPr lang="en-US" sz="3300" b="1" dirty="0" smtClean="0">
                <a:solidFill>
                  <a:srgbClr val="FFFF00"/>
                </a:solidFill>
                <a:latin typeface="Tahoma" pitchFamily="34" charset="0"/>
                <a:ea typeface="Tahoma" pitchFamily="34" charset="0"/>
                <a:cs typeface="Tahoma" pitchFamily="34" charset="0"/>
              </a:rPr>
            </a:br>
            <a:r>
              <a:rPr lang="en-US" b="1" dirty="0" smtClean="0"/>
              <a:t/>
            </a:r>
            <a:br>
              <a:rPr lang="en-US" b="1" dirty="0" smtClean="0"/>
            </a:br>
            <a:r>
              <a:rPr lang="en-US" b="1" dirty="0" smtClean="0"/>
              <a:t>BY</a:t>
            </a:r>
            <a:endParaRPr lang="en-US" dirty="0"/>
          </a:p>
        </p:txBody>
      </p:sp>
      <p:sp>
        <p:nvSpPr>
          <p:cNvPr id="3" name="Subtitle 2"/>
          <p:cNvSpPr>
            <a:spLocks noGrp="1"/>
          </p:cNvSpPr>
          <p:nvPr>
            <p:ph type="subTitle" idx="1"/>
          </p:nvPr>
        </p:nvSpPr>
        <p:spPr>
          <a:xfrm>
            <a:off x="76200" y="4495800"/>
            <a:ext cx="6400800" cy="1752600"/>
          </a:xfrm>
        </p:spPr>
        <p:txBody>
          <a:bodyPr/>
          <a:lstStyle/>
          <a:p>
            <a:r>
              <a:rPr lang="en-US" b="1" dirty="0" smtClean="0">
                <a:solidFill>
                  <a:schemeClr val="tx1"/>
                </a:solidFill>
                <a:latin typeface="Tahoma" pitchFamily="34" charset="0"/>
                <a:ea typeface="Tahoma" pitchFamily="34" charset="0"/>
                <a:cs typeface="Tahoma" pitchFamily="34" charset="0"/>
              </a:rPr>
              <a:t>DR AJAKAYE S. OLU-ADAMS</a:t>
            </a:r>
          </a:p>
          <a:p>
            <a:r>
              <a:rPr lang="en-US" b="1" dirty="0" smtClean="0">
                <a:solidFill>
                  <a:schemeClr val="tx1"/>
                </a:solidFill>
                <a:latin typeface="Tahoma" pitchFamily="34" charset="0"/>
                <a:ea typeface="Tahoma" pitchFamily="34" charset="0"/>
                <a:cs typeface="Tahoma" pitchFamily="34" charset="0"/>
              </a:rPr>
              <a:t>MINILS, ILORIN.</a:t>
            </a:r>
            <a:br>
              <a:rPr lang="en-US" b="1" dirty="0" smtClean="0">
                <a:solidFill>
                  <a:schemeClr val="tx1"/>
                </a:solidFill>
                <a:latin typeface="Tahoma" pitchFamily="34" charset="0"/>
                <a:ea typeface="Tahoma" pitchFamily="34" charset="0"/>
                <a:cs typeface="Tahoma" pitchFamily="34" charset="0"/>
              </a:rPr>
            </a:br>
            <a:r>
              <a:rPr lang="en-US" b="1" dirty="0" smtClean="0">
                <a:solidFill>
                  <a:schemeClr val="tx1"/>
                </a:solidFill>
                <a:latin typeface="Tahoma" pitchFamily="34" charset="0"/>
                <a:ea typeface="Tahoma" pitchFamily="34" charset="0"/>
                <a:cs typeface="Tahoma" pitchFamily="34" charset="0"/>
              </a:rPr>
              <a:t>08034052264, 08126911715.</a:t>
            </a:r>
            <a:endParaRPr lang="en-US" b="1" dirty="0" smtClean="0">
              <a:solidFill>
                <a:schemeClr val="tx1"/>
              </a:solidFill>
            </a:endParaRP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Issues.</a:t>
            </a:r>
            <a:endParaRPr lang="en-US" dirty="0"/>
          </a:p>
        </p:txBody>
      </p:sp>
      <p:sp>
        <p:nvSpPr>
          <p:cNvPr id="3" name="Content Placeholder 2"/>
          <p:cNvSpPr>
            <a:spLocks noGrp="1"/>
          </p:cNvSpPr>
          <p:nvPr>
            <p:ph sz="quarter" idx="1"/>
          </p:nvPr>
        </p:nvSpPr>
        <p:spPr/>
        <p:txBody>
          <a:bodyPr>
            <a:normAutofit fontScale="85000" lnSpcReduction="20000"/>
          </a:bodyPr>
          <a:lstStyle/>
          <a:p>
            <a:pPr lvl="0">
              <a:buNone/>
            </a:pPr>
            <a:endParaRPr lang="en-US" b="1" dirty="0" smtClean="0"/>
          </a:p>
          <a:p>
            <a:pPr lvl="0"/>
            <a:r>
              <a:rPr lang="en-US" dirty="0" smtClean="0"/>
              <a:t>Contractual Violations</a:t>
            </a:r>
          </a:p>
          <a:p>
            <a:pPr lvl="0"/>
            <a:r>
              <a:rPr lang="en-US" dirty="0" smtClean="0"/>
              <a:t>Wage Rates</a:t>
            </a:r>
          </a:p>
          <a:p>
            <a:pPr lvl="0"/>
            <a:r>
              <a:rPr lang="en-US" dirty="0" smtClean="0"/>
              <a:t>Job Classifications</a:t>
            </a:r>
          </a:p>
          <a:p>
            <a:pPr lvl="0"/>
            <a:r>
              <a:rPr lang="en-US" dirty="0" smtClean="0"/>
              <a:t>Wage Incentives</a:t>
            </a:r>
          </a:p>
          <a:p>
            <a:pPr lvl="0"/>
            <a:r>
              <a:rPr lang="en-US" dirty="0" smtClean="0"/>
              <a:t>Call- in- pay</a:t>
            </a:r>
          </a:p>
          <a:p>
            <a:pPr lvl="0"/>
            <a:r>
              <a:rPr lang="en-US" dirty="0" smtClean="0"/>
              <a:t>Overtime assignments and pay </a:t>
            </a:r>
          </a:p>
          <a:p>
            <a:pPr lvl="0"/>
            <a:r>
              <a:rPr lang="en-US" dirty="0" smtClean="0"/>
              <a:t>Shift differentials</a:t>
            </a:r>
          </a:p>
          <a:p>
            <a:pPr lvl="0"/>
            <a:r>
              <a:rPr lang="en-US" dirty="0" smtClean="0"/>
              <a:t>Merit pay </a:t>
            </a:r>
          </a:p>
          <a:p>
            <a:pPr lvl="0"/>
            <a:r>
              <a:rPr lang="en-US" dirty="0" smtClean="0"/>
              <a:t>Reward/Motivation System</a:t>
            </a:r>
          </a:p>
          <a:p>
            <a:pPr lvl="0"/>
            <a:r>
              <a:rPr lang="en-US" dirty="0" smtClean="0"/>
              <a:t>Lump-sum payments</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
          </p:nvPr>
        </p:nvSpPr>
        <p:spPr/>
        <p:txBody>
          <a:bodyPr>
            <a:normAutofit fontScale="77500" lnSpcReduction="20000"/>
          </a:bodyPr>
          <a:lstStyle/>
          <a:p>
            <a:pPr lvl="0">
              <a:buNone/>
            </a:pPr>
            <a:endParaRPr lang="en-US" dirty="0" smtClean="0"/>
          </a:p>
          <a:p>
            <a:pPr lvl="0"/>
            <a:r>
              <a:rPr lang="en-US" dirty="0" smtClean="0"/>
              <a:t>Discrimination </a:t>
            </a:r>
          </a:p>
          <a:p>
            <a:pPr lvl="0"/>
            <a:r>
              <a:rPr lang="en-US" dirty="0" smtClean="0"/>
              <a:t>Excessive Penalty </a:t>
            </a:r>
          </a:p>
          <a:p>
            <a:pPr lvl="0"/>
            <a:r>
              <a:rPr lang="en-US" dirty="0" smtClean="0"/>
              <a:t>Abusive </a:t>
            </a:r>
            <a:r>
              <a:rPr lang="en-US" dirty="0" err="1" smtClean="0"/>
              <a:t>behaviours</a:t>
            </a:r>
            <a:endParaRPr lang="en-US" dirty="0" smtClean="0"/>
          </a:p>
          <a:p>
            <a:pPr lvl="0"/>
            <a:r>
              <a:rPr lang="en-US" dirty="0" smtClean="0"/>
              <a:t>Insubordination </a:t>
            </a:r>
          </a:p>
          <a:p>
            <a:pPr lvl="0"/>
            <a:r>
              <a:rPr lang="en-US" dirty="0" smtClean="0"/>
              <a:t>Falsification of Records</a:t>
            </a:r>
          </a:p>
          <a:p>
            <a:pPr lvl="0"/>
            <a:r>
              <a:rPr lang="en-US" dirty="0" smtClean="0"/>
              <a:t>Fighting on the job</a:t>
            </a:r>
          </a:p>
          <a:p>
            <a:pPr lvl="0"/>
            <a:r>
              <a:rPr lang="en-US" dirty="0" smtClean="0"/>
              <a:t>Workplace Violence/Threats</a:t>
            </a:r>
          </a:p>
          <a:p>
            <a:pPr lvl="0"/>
            <a:r>
              <a:rPr lang="en-US" dirty="0" smtClean="0"/>
              <a:t>Sexual Harassment </a:t>
            </a:r>
          </a:p>
          <a:p>
            <a:pPr lvl="0"/>
            <a:r>
              <a:rPr lang="en-US" dirty="0" smtClean="0"/>
              <a:t>Absenteeism </a:t>
            </a:r>
          </a:p>
          <a:p>
            <a:pPr lvl="0"/>
            <a:r>
              <a:rPr lang="en-US" dirty="0" smtClean="0"/>
              <a:t>Drug or Alcoholic Abuse</a:t>
            </a:r>
          </a:p>
          <a:p>
            <a:r>
              <a:rPr lang="en-US" dirty="0" smtClean="0"/>
              <a:t>Stealing</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Disputes.</a:t>
            </a:r>
            <a:endParaRPr lang="en-US" dirty="0"/>
          </a:p>
        </p:txBody>
      </p:sp>
      <p:sp>
        <p:nvSpPr>
          <p:cNvPr id="3" name="Content Placeholder 2"/>
          <p:cNvSpPr>
            <a:spLocks noGrp="1"/>
          </p:cNvSpPr>
          <p:nvPr>
            <p:ph sz="quarter" idx="1"/>
          </p:nvPr>
        </p:nvSpPr>
        <p:spPr/>
        <p:txBody>
          <a:bodyPr>
            <a:normAutofit fontScale="62500" lnSpcReduction="20000"/>
          </a:bodyPr>
          <a:lstStyle/>
          <a:p>
            <a:pPr>
              <a:buNone/>
            </a:pPr>
            <a:endParaRPr lang="en-US" dirty="0" smtClean="0"/>
          </a:p>
          <a:p>
            <a:pPr>
              <a:buNone/>
            </a:pPr>
            <a:r>
              <a:rPr lang="en-US" sz="3200" b="1" dirty="0" smtClean="0"/>
              <a:t>There are many causes of disputes.  Some of these are:</a:t>
            </a:r>
          </a:p>
          <a:p>
            <a:pPr lvl="0"/>
            <a:r>
              <a:rPr lang="en-US" b="1" dirty="0" smtClean="0"/>
              <a:t>Economic Causes</a:t>
            </a:r>
            <a:r>
              <a:rPr lang="en-US" dirty="0" smtClean="0"/>
              <a:t> – Wages, Salaries, Profit Sharing etc</a:t>
            </a:r>
          </a:p>
          <a:p>
            <a:pPr lvl="0"/>
            <a:r>
              <a:rPr lang="en-US" b="1" dirty="0" smtClean="0"/>
              <a:t>Social Causes </a:t>
            </a:r>
            <a:r>
              <a:rPr lang="en-US" dirty="0" smtClean="0"/>
              <a:t>– Low motivation/Morale corruption, impunity weak and harsh policies</a:t>
            </a:r>
          </a:p>
          <a:p>
            <a:pPr lvl="0"/>
            <a:r>
              <a:rPr lang="en-US" b="1" dirty="0" smtClean="0"/>
              <a:t>Political Causes</a:t>
            </a:r>
            <a:r>
              <a:rPr lang="en-US" dirty="0" smtClean="0"/>
              <a:t> – Political rivalry, instability in government, weak institutional structures</a:t>
            </a:r>
          </a:p>
          <a:p>
            <a:pPr lvl="0"/>
            <a:r>
              <a:rPr lang="en-US" b="1" dirty="0" smtClean="0"/>
              <a:t>Technical Causes</a:t>
            </a:r>
            <a:r>
              <a:rPr lang="en-US" dirty="0" smtClean="0"/>
              <a:t> – Fear of job loss owing to computerization, introduction of automation, introduction of new technology, importation of alien or unsuitable technology etc.</a:t>
            </a:r>
          </a:p>
          <a:p>
            <a:pPr lvl="0"/>
            <a:r>
              <a:rPr lang="en-US" b="1" dirty="0" smtClean="0"/>
              <a:t>Psychological Causes</a:t>
            </a:r>
            <a:r>
              <a:rPr lang="en-US" dirty="0" smtClean="0"/>
              <a:t> – Loss of job, propaganda, instigation, etc.</a:t>
            </a:r>
          </a:p>
          <a:p>
            <a:pPr lvl="0"/>
            <a:r>
              <a:rPr lang="en-US" b="1" dirty="0" smtClean="0"/>
              <a:t>Market Causes</a:t>
            </a:r>
            <a:r>
              <a:rPr lang="en-US" dirty="0" smtClean="0"/>
              <a:t> – Effect of Globalization privatization deregulation restructuring – downsizing, rightsizing, out sourcing contracting; recession, competition etc</a:t>
            </a:r>
            <a:r>
              <a:rPr lang="en-US" b="1" dirty="0" smtClean="0"/>
              <a:t>.</a:t>
            </a:r>
          </a:p>
          <a:p>
            <a:pPr lvl="0"/>
            <a:r>
              <a:rPr lang="en-US" b="1" dirty="0" smtClean="0"/>
              <a:t>Legal Causes</a:t>
            </a:r>
            <a:r>
              <a:rPr lang="en-US" dirty="0" smtClean="0"/>
              <a:t> - Court orders/injunctions ordering closures, ban on products, litigation over wrong branding or non-branding etc.</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It is pertinent to mention that many of the causes mentioned above are macro level causes on which management has little control.  However, the quality of relationship between management and </a:t>
            </a:r>
            <a:r>
              <a:rPr lang="en-US" dirty="0" err="1" smtClean="0"/>
              <a:t>labour</a:t>
            </a:r>
            <a:r>
              <a:rPr lang="en-US" dirty="0" smtClean="0"/>
              <a:t> goes a long way in diffusing industrial dispute in any work organization.</a:t>
            </a:r>
          </a:p>
          <a:p>
            <a:r>
              <a:rPr lang="en-US" dirty="0" smtClean="0"/>
              <a:t>By and large, disputes and the resultant conflicts are considered as dysfunctional and unhealthy in any thriving economy for example, strikes and lock-out result in heavy losses for the employers, the Government and the consumers.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b="1" dirty="0" smtClean="0"/>
              <a:t>STRUCTURED DISPUTE RESOLUTION MECHANISMS IN NIGERIA.</a:t>
            </a:r>
            <a:r>
              <a:rPr lang="en-US" sz="3000" dirty="0" smtClean="0"/>
              <a:t/>
            </a:r>
            <a:br>
              <a:rPr lang="en-US" sz="3000" dirty="0" smtClean="0"/>
            </a:br>
            <a:endParaRPr lang="en-US" sz="3000" dirty="0"/>
          </a:p>
        </p:txBody>
      </p:sp>
      <p:sp>
        <p:nvSpPr>
          <p:cNvPr id="3" name="Content Placeholder 2"/>
          <p:cNvSpPr>
            <a:spLocks noGrp="1"/>
          </p:cNvSpPr>
          <p:nvPr>
            <p:ph sz="quarter" idx="1"/>
          </p:nvPr>
        </p:nvSpPr>
        <p:spPr>
          <a:xfrm>
            <a:off x="76200" y="1600200"/>
            <a:ext cx="8839200" cy="5257800"/>
          </a:xfrm>
        </p:spPr>
        <p:txBody>
          <a:bodyPr>
            <a:normAutofit lnSpcReduction="10000"/>
          </a:bodyPr>
          <a:lstStyle/>
          <a:p>
            <a:pPr algn="just">
              <a:buNone/>
            </a:pPr>
            <a:r>
              <a:rPr lang="en-US" sz="2600" b="1" dirty="0"/>
              <a:t>Labour disputes resolution forms part of the functions of the labour administration system, which falls under the purview of Federal Ministry of Labour in Nigeria.  The measures and procedures for settling trade disputes are enshrined in the Trade Dispute Act, CAPS T8 and T9 (Trade Dispute Essential Services) 2004, LFN.</a:t>
            </a:r>
          </a:p>
          <a:p>
            <a:pPr algn="just">
              <a:buNone/>
            </a:pPr>
            <a:r>
              <a:rPr lang="en-US" sz="2600" b="1" dirty="0"/>
              <a:t>The term “Trade Dispute” is defined in subhead (48, C23 (b) of the Trade Dispute Act as follows:</a:t>
            </a:r>
          </a:p>
          <a:p>
            <a:pPr algn="just"/>
            <a:r>
              <a:rPr lang="en-US" sz="2600" b="1" dirty="0"/>
              <a:t>“Trade Dispute” means any dispute between employers and workers or between workers and workers, which is connected with the employment or non-employment, or the terms or employment and physical conditions of work of any person”</a:t>
            </a:r>
          </a:p>
          <a:p>
            <a:pPr algn="just"/>
            <a:endParaRPr lang="en-US"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
          </p:nvPr>
        </p:nvSpPr>
        <p:spPr>
          <a:xfrm>
            <a:off x="228600" y="1676400"/>
            <a:ext cx="8686800" cy="5410200"/>
          </a:xfrm>
        </p:spPr>
        <p:txBody>
          <a:bodyPr>
            <a:normAutofit/>
          </a:bodyPr>
          <a:lstStyle/>
          <a:p>
            <a:pPr lvl="0" algn="just"/>
            <a:r>
              <a:rPr lang="en-US" b="1" dirty="0"/>
              <a:t>The Trade Dispute Act Section 4 (1) makes it obligatory for the parties to a dispute to first attempt to settle it by means of existing negotiating machinery established by agreement between the parties.  Section 4 (2) provides that in the event of failure of negotiation, both parties should within seven days of the failure (or, if no such means exists, within seven days of the date on which the dispute arises or is first apprehended) attempt to settle the matter with the assistance of a mediator mutually agreed to by the two parties.</a:t>
            </a:r>
          </a:p>
          <a:p>
            <a:pPr algn="just"/>
            <a:endParaRPr lang="en-US"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
          </p:nvPr>
        </p:nvSpPr>
        <p:spPr>
          <a:xfrm>
            <a:off x="228600" y="1600200"/>
            <a:ext cx="8458200" cy="5029200"/>
          </a:xfrm>
        </p:spPr>
        <p:txBody>
          <a:bodyPr/>
          <a:lstStyle/>
          <a:p>
            <a:pPr lvl="0" algn="just"/>
            <a:r>
              <a:rPr lang="en-US" b="1" dirty="0"/>
              <a:t>However, on the failure of both methods (voluntary mechanism, which involves negotiation, and mediation), either party is bound, within fourteen days of such failure to report the dispute, in writing to </a:t>
            </a:r>
            <a:r>
              <a:rPr lang="en-US" b="1" dirty="0" smtClean="0"/>
              <a:t>the Honorable Minister, </a:t>
            </a:r>
            <a:r>
              <a:rPr lang="en-US" b="1" dirty="0"/>
              <a:t>stating the points of  which they disagree and the steps taken by them to a settlement.</a:t>
            </a:r>
          </a:p>
          <a:p>
            <a:pPr algn="just"/>
            <a:endParaRPr lang="en-US"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
          </p:nvPr>
        </p:nvSpPr>
        <p:spPr>
          <a:xfrm>
            <a:off x="228600" y="1600200"/>
            <a:ext cx="8458200" cy="5029200"/>
          </a:xfrm>
        </p:spPr>
        <p:txBody>
          <a:bodyPr>
            <a:normAutofit/>
          </a:bodyPr>
          <a:lstStyle/>
          <a:p>
            <a:pPr lvl="0" algn="just">
              <a:buNone/>
            </a:pPr>
            <a:r>
              <a:rPr lang="en-US" b="1" dirty="0"/>
              <a:t>The Minister, if he is satisfied that the provision of the Act has not been complied with, shall exercise his discretion to use any of the following statutory machineries which he deems appropriate to bring about a settlement.</a:t>
            </a:r>
          </a:p>
          <a:p>
            <a:pPr lvl="0" algn="just"/>
            <a:r>
              <a:rPr lang="en-US" b="1" dirty="0"/>
              <a:t>Conciliation</a:t>
            </a:r>
          </a:p>
          <a:p>
            <a:pPr lvl="0" algn="just"/>
            <a:r>
              <a:rPr lang="en-US" b="1" dirty="0"/>
              <a:t>Industrial Arbitration Panel</a:t>
            </a:r>
          </a:p>
          <a:p>
            <a:pPr lvl="0" algn="just"/>
            <a:r>
              <a:rPr lang="en-US" b="1" dirty="0"/>
              <a:t>Board of Inquiry</a:t>
            </a:r>
          </a:p>
          <a:p>
            <a:pPr lvl="0" algn="just"/>
            <a:r>
              <a:rPr lang="en-US" b="1" dirty="0"/>
              <a:t>National Industrial Court</a:t>
            </a:r>
          </a:p>
          <a:p>
            <a:pPr algn="just"/>
            <a:endParaRPr lang="en-US"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b="1" dirty="0" smtClean="0"/>
              <a:t>APPOINTMENT OF A CONCILIATOR</a:t>
            </a:r>
            <a:br>
              <a:rPr lang="en-US" b="1" dirty="0" smtClean="0"/>
            </a:br>
            <a:endParaRPr lang="en-US" b="1" dirty="0"/>
          </a:p>
        </p:txBody>
      </p:sp>
      <p:sp>
        <p:nvSpPr>
          <p:cNvPr id="3" name="Content Placeholder 2"/>
          <p:cNvSpPr>
            <a:spLocks noGrp="1"/>
          </p:cNvSpPr>
          <p:nvPr>
            <p:ph sz="quarter" idx="1"/>
          </p:nvPr>
        </p:nvSpPr>
        <p:spPr>
          <a:xfrm>
            <a:off x="228600" y="1524000"/>
            <a:ext cx="8686800" cy="5410200"/>
          </a:xfrm>
        </p:spPr>
        <p:txBody>
          <a:bodyPr>
            <a:normAutofit lnSpcReduction="10000"/>
          </a:bodyPr>
          <a:lstStyle/>
          <a:p>
            <a:pPr algn="just"/>
            <a:r>
              <a:rPr lang="en-US" b="1" dirty="0"/>
              <a:t>This is usually a seasoned and experienced authoritative labour officer, who is given the mandate to inquire into the causes and circumstances of the dispute and by negotiation endeavor to bring a settlement.  According to section 3 of this Act, if a settlement of this dispute is reached within seven days of his appointment, the conciliator shall report the fact to the Minister and shall forward to him a memorandum of the terms of the settlement signed by the representative of the parties, and as may be specified therein.  The terms shall be binding on the workers and the employers to whom those terms relate.</a:t>
            </a:r>
          </a:p>
          <a:p>
            <a:pPr algn="just"/>
            <a:endParaRPr lang="en-US"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Contd.</a:t>
            </a:r>
            <a:endParaRPr lang="en-US" dirty="0"/>
          </a:p>
        </p:txBody>
      </p:sp>
      <p:sp>
        <p:nvSpPr>
          <p:cNvPr id="3" name="Content Placeholder 2"/>
          <p:cNvSpPr>
            <a:spLocks noGrp="1"/>
          </p:cNvSpPr>
          <p:nvPr>
            <p:ph sz="quarter" idx="1"/>
          </p:nvPr>
        </p:nvSpPr>
        <p:spPr>
          <a:xfrm>
            <a:off x="228600" y="1600200"/>
            <a:ext cx="8610600" cy="5334000"/>
          </a:xfrm>
        </p:spPr>
        <p:txBody>
          <a:bodyPr>
            <a:normAutofit fontScale="92500" lnSpcReduction="10000"/>
          </a:bodyPr>
          <a:lstStyle/>
          <a:p>
            <a:pPr algn="just"/>
            <a:r>
              <a:rPr lang="en-US" b="1" dirty="0"/>
              <a:t>Section 4 provides that if any person does any act in breach of the terms of a settlement contained in the memorandum signed pursuant to subsection (3) of this section, he shall be guilty of an offence and liable on conviction (a) in the case of a worker or a trade union, to a fine </a:t>
            </a:r>
            <a:r>
              <a:rPr lang="en-US" b="1" dirty="0" smtClean="0"/>
              <a:t>of two hundred Naira. </a:t>
            </a:r>
            <a:r>
              <a:rPr lang="en-US" b="1" dirty="0"/>
              <a:t>(</a:t>
            </a:r>
            <a:r>
              <a:rPr lang="en-US" b="1" dirty="0" smtClean="0"/>
              <a:t>b) </a:t>
            </a:r>
            <a:r>
              <a:rPr lang="en-US" b="1" dirty="0"/>
              <a:t>In the case of an employer or an organization representing employers, to a fine </a:t>
            </a:r>
            <a:r>
              <a:rPr lang="en-US" b="1" dirty="0" smtClean="0"/>
              <a:t>of two thousand Naira.</a:t>
            </a:r>
          </a:p>
          <a:p>
            <a:pPr algn="just"/>
            <a:r>
              <a:rPr lang="en-US" b="1" dirty="0" smtClean="0"/>
              <a:t>Section </a:t>
            </a:r>
            <a:r>
              <a:rPr lang="en-US" b="1" dirty="0"/>
              <a:t>5, provides that if a settlement of the dispute is not reached within seven days of his appointment, and he is satisfied that he will not be able to bring about a settlement, he shall forthwith report the fact to the Minister.</a:t>
            </a:r>
          </a:p>
          <a:p>
            <a:pPr algn="just"/>
            <a:endParaRPr 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sz="quarter" idx="1"/>
          </p:nvPr>
        </p:nvSpPr>
        <p:spPr>
          <a:xfrm>
            <a:off x="609600" y="2133600"/>
            <a:ext cx="8153400" cy="4495800"/>
          </a:xfrm>
        </p:spPr>
        <p:txBody>
          <a:bodyPr>
            <a:normAutofit/>
          </a:bodyPr>
          <a:lstStyle/>
          <a:p>
            <a:pPr>
              <a:buNone/>
            </a:pPr>
            <a:r>
              <a:rPr lang="en-US" dirty="0" smtClean="0"/>
              <a:t>Each of the Social Partners in </a:t>
            </a:r>
            <a:r>
              <a:rPr lang="en-US" dirty="0" err="1" smtClean="0"/>
              <a:t>Labour</a:t>
            </a:r>
            <a:r>
              <a:rPr lang="en-US" dirty="0" smtClean="0"/>
              <a:t> Relations (Government, </a:t>
            </a:r>
            <a:r>
              <a:rPr lang="en-US" dirty="0" err="1" smtClean="0"/>
              <a:t>Labour</a:t>
            </a:r>
            <a:r>
              <a:rPr lang="en-US" dirty="0" smtClean="0"/>
              <a:t> and Management/ Employers), owing to their interests, natural differences and leanings, would always  evolve protective divergent objectives, which unavoidably, set them on somewhat warring paths.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b="1" dirty="0" smtClean="0"/>
              <a:t>Contd.</a:t>
            </a:r>
            <a:endParaRPr lang="en-US" b="1" dirty="0"/>
          </a:p>
        </p:txBody>
      </p:sp>
      <p:sp>
        <p:nvSpPr>
          <p:cNvPr id="3" name="Content Placeholder 2"/>
          <p:cNvSpPr>
            <a:spLocks noGrp="1"/>
          </p:cNvSpPr>
          <p:nvPr>
            <p:ph sz="quarter" idx="1"/>
          </p:nvPr>
        </p:nvSpPr>
        <p:spPr>
          <a:xfrm>
            <a:off x="304800" y="1600200"/>
            <a:ext cx="8382000" cy="5029200"/>
          </a:xfrm>
        </p:spPr>
        <p:txBody>
          <a:bodyPr>
            <a:normAutofit/>
          </a:bodyPr>
          <a:lstStyle/>
          <a:p>
            <a:pPr algn="just"/>
            <a:r>
              <a:rPr lang="en-US" b="1" dirty="0"/>
              <a:t>Within 14 days of the receipt of the report under section 6 of this </a:t>
            </a:r>
            <a:r>
              <a:rPr lang="en-US" b="1" dirty="0" smtClean="0"/>
              <a:t>Act, </a:t>
            </a:r>
            <a:r>
              <a:rPr lang="en-US" b="1" dirty="0"/>
              <a:t>the Minister shall refer the dispute for settlement to the Industrial Arbitration Panel established under this section.  The Panel shall consist of a chairman, a vice chairman and not less than ten other members all appointed by the Minister; among whom the disputing parties have two representatives each.  Section 9 (3, 4, 5, 6, 7) and (10, 11, 12, 16) contains detailed information about IAP, and its awards.</a:t>
            </a:r>
          </a:p>
          <a:p>
            <a:pPr algn="just"/>
            <a:endParaRPr lang="en-US"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
          </p:nvPr>
        </p:nvSpPr>
        <p:spPr>
          <a:xfrm>
            <a:off x="76200" y="1752600"/>
            <a:ext cx="8763000" cy="5334000"/>
          </a:xfrm>
        </p:spPr>
        <p:txBody>
          <a:bodyPr>
            <a:normAutofit fontScale="92500" lnSpcReduction="20000"/>
          </a:bodyPr>
          <a:lstStyle/>
          <a:p>
            <a:pPr algn="just"/>
            <a:r>
              <a:rPr lang="en-US" b="1" dirty="0"/>
              <a:t>Section 17, however, provides direct reference to National Industrial Court in case of failure and upon receipt of a report of such by the Minister.  The NIC is the final destination, whose award is strongly binding on the parties and not subject to appeal.  Whereas, the Industrial Arbitration Panel award, though, similarly binding, but the Minister has the right to refer an award back to the panel for reconsideration and the subsequent communication of the award to the parties for an indication of any objection.  Should any of the parties object to the award, it will then be referred to the National Industrial Court for adjudication, but in the absence of any objection at that level, then Minister will confirm the award.</a:t>
            </a:r>
            <a:br>
              <a:rPr lang="en-US" b="1" dirty="0"/>
            </a:br>
            <a:endParaRPr lang="en-US" b="1" dirty="0"/>
          </a:p>
          <a:p>
            <a:pPr algn="just"/>
            <a:endParaRPr lang="en-US"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
          </p:nvPr>
        </p:nvSpPr>
        <p:spPr>
          <a:xfrm>
            <a:off x="304800" y="1600200"/>
            <a:ext cx="8382000" cy="5029200"/>
          </a:xfrm>
        </p:spPr>
        <p:txBody>
          <a:bodyPr>
            <a:normAutofit/>
          </a:bodyPr>
          <a:lstStyle/>
          <a:p>
            <a:pPr algn="just"/>
            <a:r>
              <a:rPr lang="en-US" b="1" dirty="0"/>
              <a:t>Additionally, beyond the foregoing, institutional capacity building is required for the establishment of more adequate dispute resolution mechanisms.  The </a:t>
            </a:r>
            <a:r>
              <a:rPr lang="en-US" b="1" dirty="0" smtClean="0"/>
              <a:t>ever-increasing need by </a:t>
            </a:r>
            <a:r>
              <a:rPr lang="en-US" b="1" dirty="0"/>
              <a:t>all social partners to recognize the dynamics and the emergent realities in the world of work, calls for use </a:t>
            </a:r>
            <a:r>
              <a:rPr lang="en-US" b="1" dirty="0" smtClean="0"/>
              <a:t>more of </a:t>
            </a:r>
            <a:r>
              <a:rPr lang="en-US" b="1" dirty="0"/>
              <a:t>Social Dialogue, and Tripartism or consensus </a:t>
            </a:r>
            <a:r>
              <a:rPr lang="en-US" b="1" dirty="0" smtClean="0"/>
              <a:t>building, </a:t>
            </a:r>
            <a:r>
              <a:rPr lang="en-US" b="1" dirty="0"/>
              <a:t>in facilitating strong </a:t>
            </a:r>
            <a:r>
              <a:rPr lang="en-US" b="1" dirty="0" err="1" smtClean="0"/>
              <a:t>labour</a:t>
            </a:r>
            <a:r>
              <a:rPr lang="en-US" b="1" dirty="0" smtClean="0"/>
              <a:t>-management </a:t>
            </a:r>
            <a:r>
              <a:rPr lang="en-US" b="1" dirty="0"/>
              <a:t>relations in the workplace.</a:t>
            </a:r>
          </a:p>
          <a:p>
            <a:pPr algn="just"/>
            <a:endParaRPr lang="en-US"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077200" cy="990600"/>
          </a:xfrm>
        </p:spPr>
        <p:txBody>
          <a:bodyPr>
            <a:noAutofit/>
          </a:bodyPr>
          <a:lstStyle/>
          <a:p>
            <a:r>
              <a:rPr lang="en-US" sz="3000" b="1" dirty="0" smtClean="0"/>
              <a:t>SOCIAL DIALOGUE, TRIPARTISM: AN ENHANCED MECHANISM FOR CONSENSUS BUILDING</a:t>
            </a:r>
            <a:r>
              <a:rPr lang="en-US" sz="3000" dirty="0" smtClean="0"/>
              <a:t/>
            </a:r>
            <a:br>
              <a:rPr lang="en-US" sz="3000" dirty="0" smtClean="0"/>
            </a:br>
            <a:endParaRPr lang="en-US" sz="3000" dirty="0"/>
          </a:p>
        </p:txBody>
      </p:sp>
      <p:sp>
        <p:nvSpPr>
          <p:cNvPr id="3" name="Content Placeholder 2"/>
          <p:cNvSpPr>
            <a:spLocks noGrp="1"/>
          </p:cNvSpPr>
          <p:nvPr>
            <p:ph sz="quarter" idx="1"/>
          </p:nvPr>
        </p:nvSpPr>
        <p:spPr>
          <a:xfrm>
            <a:off x="152400" y="1600200"/>
            <a:ext cx="8763000" cy="5486400"/>
          </a:xfrm>
        </p:spPr>
        <p:txBody>
          <a:bodyPr>
            <a:normAutofit/>
          </a:bodyPr>
          <a:lstStyle/>
          <a:p>
            <a:pPr algn="just"/>
            <a:r>
              <a:rPr lang="en-US" sz="2800" b="1" dirty="0"/>
              <a:t>The need for tripartite consensus among stakeholders in the world of work cannot be overemphasized.  Experiences have demonstrated that governments can neither tackle the causes and consequences of crisis in social relations nor ensure social stability and recovery through unilateral action. </a:t>
            </a:r>
            <a:r>
              <a:rPr lang="en-US" sz="2800" b="1" dirty="0" err="1" smtClean="0"/>
              <a:t>Tripartism</a:t>
            </a:r>
            <a:r>
              <a:rPr lang="en-US" sz="2800" b="1" dirty="0" smtClean="0"/>
              <a:t> by simple definition means </a:t>
            </a:r>
            <a:r>
              <a:rPr lang="en-US" sz="2800" b="1" dirty="0"/>
              <a:t>“the concretization of the need for government, employers, and trade unions to continually engage in discussions on social and economic issues that affect the workplace for the purpose of arriving at a consensus.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
          </p:nvPr>
        </p:nvSpPr>
        <p:spPr/>
        <p:txBody>
          <a:bodyPr>
            <a:normAutofit lnSpcReduction="10000"/>
          </a:bodyPr>
          <a:lstStyle/>
          <a:p>
            <a:r>
              <a:rPr lang="en-US" b="1" dirty="0" smtClean="0"/>
              <a:t>“From the fore-going definition, it could be deduced that, to find sustainable solutions to recurrent social relations crises, quite a number of proactive measures are required to tackle the roots of the crises and their attendant consequences.  Also, there is the need for government, employers and trade unions to continually engage one another constructively, without any let-up, for the purpose of a sustained peace in the workplace.</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153400" cy="990600"/>
          </a:xfrm>
        </p:spPr>
        <p:txBody>
          <a:bodyPr/>
          <a:lstStyle/>
          <a:p>
            <a:r>
              <a:rPr lang="en-US" dirty="0" smtClean="0"/>
              <a:t>Contd.</a:t>
            </a:r>
            <a:endParaRPr lang="en-US" dirty="0"/>
          </a:p>
        </p:txBody>
      </p:sp>
      <p:sp>
        <p:nvSpPr>
          <p:cNvPr id="3" name="Content Placeholder 2"/>
          <p:cNvSpPr>
            <a:spLocks noGrp="1"/>
          </p:cNvSpPr>
          <p:nvPr>
            <p:ph sz="quarter" idx="1"/>
          </p:nvPr>
        </p:nvSpPr>
        <p:spPr>
          <a:xfrm>
            <a:off x="228600" y="1676400"/>
            <a:ext cx="8610600" cy="5181600"/>
          </a:xfrm>
        </p:spPr>
        <p:txBody>
          <a:bodyPr>
            <a:normAutofit/>
          </a:bodyPr>
          <a:lstStyle/>
          <a:p>
            <a:pPr algn="just"/>
            <a:r>
              <a:rPr lang="en-US" sz="2600" b="1" dirty="0"/>
              <a:t>Globally, therefore, there is evidence of growing recourse to mechanisms of social dialogue in response to not only internal disputes, but broadly speaking, issues relating to major economic crises (Fashoyin, 2004).  Like every other part of the global world of work, the traditional role of government offering adequate protection to the citizenry is undergoing a serious threat.  Workers faith in their employers, both in public and private sectors is equally diminishing.  A new orientation is, therefore, required to meet the needs of an increasingly complex, volatile and badly fragmented world of work.</a:t>
            </a:r>
          </a:p>
          <a:p>
            <a:pPr algn="just"/>
            <a:endParaRPr lang="en-US"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
          </p:nvPr>
        </p:nvSpPr>
        <p:spPr>
          <a:xfrm>
            <a:off x="304800" y="1752600"/>
            <a:ext cx="8610600" cy="5410200"/>
          </a:xfrm>
        </p:spPr>
        <p:txBody>
          <a:bodyPr>
            <a:normAutofit fontScale="77500" lnSpcReduction="20000"/>
          </a:bodyPr>
          <a:lstStyle/>
          <a:p>
            <a:pPr algn="just">
              <a:buNone/>
            </a:pPr>
            <a:r>
              <a:rPr lang="en-US" b="1" u="sng" dirty="0"/>
              <a:t>Benefits of Social Dialogue</a:t>
            </a:r>
          </a:p>
          <a:p>
            <a:pPr lvl="0" algn="just"/>
            <a:r>
              <a:rPr lang="en-US" b="1" dirty="0"/>
              <a:t>It adds legitimacy and ownership</a:t>
            </a:r>
          </a:p>
          <a:p>
            <a:pPr lvl="0" algn="just"/>
            <a:r>
              <a:rPr lang="en-US" b="1" dirty="0"/>
              <a:t>It is a civilized form of interaction devoid of intemperate tendencies </a:t>
            </a:r>
          </a:p>
          <a:p>
            <a:pPr lvl="0" algn="just"/>
            <a:r>
              <a:rPr lang="en-US" b="1" dirty="0"/>
              <a:t>It reduces social conflicts by facilitating partnership and a problem solving attitude</a:t>
            </a:r>
          </a:p>
          <a:p>
            <a:pPr lvl="0" algn="just"/>
            <a:r>
              <a:rPr lang="en-US" b="1" dirty="0"/>
              <a:t>It eases social tensions</a:t>
            </a:r>
          </a:p>
          <a:p>
            <a:pPr lvl="0" algn="just"/>
            <a:r>
              <a:rPr lang="en-US" b="1" dirty="0" smtClean="0"/>
              <a:t>It aids democratization </a:t>
            </a:r>
            <a:r>
              <a:rPr lang="en-US" b="1" dirty="0"/>
              <a:t>of economic and social policy making</a:t>
            </a:r>
          </a:p>
          <a:p>
            <a:pPr lvl="0" algn="just"/>
            <a:r>
              <a:rPr lang="en-US" b="1" dirty="0"/>
              <a:t>The open-nature and simplicity </a:t>
            </a:r>
            <a:r>
              <a:rPr lang="en-US" b="1" dirty="0" smtClean="0"/>
              <a:t>of </a:t>
            </a:r>
            <a:r>
              <a:rPr lang="en-US" b="1" dirty="0"/>
              <a:t>social dialogue </a:t>
            </a:r>
            <a:r>
              <a:rPr lang="en-US" b="1" dirty="0" smtClean="0"/>
              <a:t>facilitates </a:t>
            </a:r>
            <a:r>
              <a:rPr lang="en-US" b="1" dirty="0"/>
              <a:t>concrete outcomes</a:t>
            </a:r>
          </a:p>
          <a:p>
            <a:pPr lvl="0" algn="just"/>
            <a:r>
              <a:rPr lang="en-US" b="1" dirty="0"/>
              <a:t>It offers an opening from a tripartite approach to modernizing the labour market</a:t>
            </a:r>
          </a:p>
          <a:p>
            <a:pPr lvl="0" algn="just"/>
            <a:r>
              <a:rPr lang="en-US" b="1" dirty="0"/>
              <a:t>It facilitates purposeful bipartite compromises </a:t>
            </a:r>
          </a:p>
          <a:p>
            <a:pPr lvl="0" algn="just"/>
            <a:r>
              <a:rPr lang="en-US" b="1" dirty="0"/>
              <a:t>It helps to unveil necessary framework for rapid response to industrial dispute, as it ensures full respect for and observance of fair labour standards and respect for national legislation.</a:t>
            </a:r>
          </a:p>
          <a:p>
            <a:pPr algn="just"/>
            <a:endParaRPr lang="en-US"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ALTERNATIVE DISPUTE RESOLUTION</a:t>
            </a:r>
            <a:endParaRPr lang="en-US" sz="4000" dirty="0"/>
          </a:p>
        </p:txBody>
      </p:sp>
      <p:sp>
        <p:nvSpPr>
          <p:cNvPr id="3" name="Content Placeholder 2"/>
          <p:cNvSpPr>
            <a:spLocks noGrp="1"/>
          </p:cNvSpPr>
          <p:nvPr>
            <p:ph sz="quarter" idx="1"/>
          </p:nvPr>
        </p:nvSpPr>
        <p:spPr>
          <a:xfrm>
            <a:off x="609600" y="2362200"/>
            <a:ext cx="8153400" cy="4495800"/>
          </a:xfrm>
        </p:spPr>
        <p:txBody>
          <a:bodyPr>
            <a:normAutofit/>
          </a:bodyPr>
          <a:lstStyle/>
          <a:p>
            <a:pPr>
              <a:buNone/>
            </a:pPr>
            <a:r>
              <a:rPr lang="en-US" dirty="0" smtClean="0"/>
              <a:t>ADR as a term covers the whole range of alternatives to litigation or arbitration, which involves third-party intervention to assist resolution or settlement of Disputes and it is considered to be far better than litigation which has the following features it has the following features.</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Contd.</a:t>
            </a:r>
            <a:endParaRPr lang="en-US" dirty="0"/>
          </a:p>
        </p:txBody>
      </p:sp>
      <p:sp>
        <p:nvSpPr>
          <p:cNvPr id="3" name="Content Placeholder 2"/>
          <p:cNvSpPr>
            <a:spLocks noGrp="1"/>
          </p:cNvSpPr>
          <p:nvPr>
            <p:ph sz="quarter" idx="1"/>
          </p:nvPr>
        </p:nvSpPr>
        <p:spPr/>
        <p:txBody>
          <a:bodyPr>
            <a:normAutofit fontScale="85000" lnSpcReduction="10000"/>
          </a:bodyPr>
          <a:lstStyle/>
          <a:p>
            <a:pPr>
              <a:buFont typeface="Wingdings" pitchFamily="2" charset="2"/>
              <a:buChar char="v"/>
            </a:pPr>
            <a:r>
              <a:rPr lang="en-US" dirty="0" smtClean="0"/>
              <a:t>Litigation is the most recognized form of formal dispute resolution throughout the world.</a:t>
            </a:r>
          </a:p>
          <a:p>
            <a:pPr>
              <a:buFont typeface="Wingdings" pitchFamily="2" charset="2"/>
              <a:buChar char="v"/>
            </a:pPr>
            <a:r>
              <a:rPr lang="en-US" dirty="0" smtClean="0"/>
              <a:t>It is public financed and administered.</a:t>
            </a:r>
          </a:p>
          <a:p>
            <a:pPr>
              <a:buFont typeface="Wingdings" pitchFamily="2" charset="2"/>
              <a:buChar char="v"/>
            </a:pPr>
            <a:r>
              <a:rPr lang="en-US" dirty="0" smtClean="0"/>
              <a:t>Carried out in a public forum.</a:t>
            </a:r>
          </a:p>
          <a:p>
            <a:pPr>
              <a:buFont typeface="Wingdings" pitchFamily="2" charset="2"/>
              <a:buChar char="v"/>
            </a:pPr>
            <a:r>
              <a:rPr lang="en-US" dirty="0" smtClean="0"/>
              <a:t>Bound by rigid rules about process, evidence and testimony.</a:t>
            </a:r>
          </a:p>
          <a:p>
            <a:pPr>
              <a:buFont typeface="Wingdings" pitchFamily="2" charset="2"/>
              <a:buChar char="v"/>
            </a:pPr>
            <a:r>
              <a:rPr lang="en-US" dirty="0" smtClean="0"/>
              <a:t>It is not voluntary.</a:t>
            </a:r>
          </a:p>
          <a:p>
            <a:pPr>
              <a:buFont typeface="Wingdings" pitchFamily="2" charset="2"/>
              <a:buChar char="v"/>
            </a:pPr>
            <a:r>
              <a:rPr lang="en-US" dirty="0" smtClean="0"/>
              <a:t>Parties bound to appear when summoned, or suffer penalty.</a:t>
            </a:r>
          </a:p>
          <a:p>
            <a:pPr>
              <a:buFont typeface="Wingdings" pitchFamily="2" charset="2"/>
              <a:buChar char="v"/>
            </a:pPr>
            <a:r>
              <a:rPr lang="en-US" dirty="0" smtClean="0"/>
              <a:t>The decision is binding, although with a choice to appeal.</a:t>
            </a:r>
          </a:p>
          <a:p>
            <a:pPr>
              <a:buFont typeface="Wingdings" pitchFamily="2" charset="2"/>
              <a:buChar char="v"/>
            </a:pPr>
            <a:r>
              <a:rPr lang="en-US" dirty="0" smtClean="0"/>
              <a:t>Decisions based on law and precedent.</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
          </p:nvPr>
        </p:nvSpPr>
        <p:spPr/>
        <p:txBody>
          <a:bodyPr>
            <a:normAutofit fontScale="92500" lnSpcReduction="10000"/>
          </a:bodyPr>
          <a:lstStyle/>
          <a:p>
            <a:pPr>
              <a:buFont typeface="Wingdings" pitchFamily="2" charset="2"/>
              <a:buChar char="v"/>
            </a:pPr>
            <a:r>
              <a:rPr lang="en-US" dirty="0" smtClean="0"/>
              <a:t>System subject to human error.</a:t>
            </a:r>
          </a:p>
          <a:p>
            <a:pPr>
              <a:buFont typeface="Wingdings" pitchFamily="2" charset="2"/>
              <a:buChar char="v"/>
            </a:pPr>
            <a:r>
              <a:rPr lang="en-US" dirty="0" smtClean="0"/>
              <a:t>Result could be unpredictable, could be fair or miscarried.</a:t>
            </a:r>
          </a:p>
          <a:p>
            <a:pPr>
              <a:buFont typeface="Wingdings" pitchFamily="2" charset="2"/>
              <a:buChar char="v"/>
            </a:pPr>
            <a:r>
              <a:rPr lang="en-US" dirty="0" smtClean="0"/>
              <a:t>Could be fraught with acrimonious and malicious effects.</a:t>
            </a:r>
          </a:p>
          <a:p>
            <a:pPr>
              <a:buFont typeface="Wingdings" pitchFamily="2" charset="2"/>
              <a:buChar char="v"/>
            </a:pPr>
            <a:r>
              <a:rPr lang="en-US" dirty="0" smtClean="0"/>
              <a:t>Could leave a permanent scar in the heart of the victim.</a:t>
            </a:r>
          </a:p>
          <a:p>
            <a:pPr>
              <a:buFont typeface="Wingdings" pitchFamily="2" charset="2"/>
              <a:buChar char="v"/>
            </a:pPr>
            <a:r>
              <a:rPr lang="en-US" dirty="0" smtClean="0"/>
              <a:t>It is time-consuming</a:t>
            </a:r>
          </a:p>
          <a:p>
            <a:pPr>
              <a:buFont typeface="Wingdings" pitchFamily="2" charset="2"/>
              <a:buChar char="v"/>
            </a:pPr>
            <a:r>
              <a:rPr lang="en-US" dirty="0" smtClean="0"/>
              <a:t>It is costly</a:t>
            </a:r>
          </a:p>
          <a:p>
            <a:pPr>
              <a:buFont typeface="Wingdings" pitchFamily="2" charset="2"/>
              <a:buChar char="v"/>
            </a:pPr>
            <a:r>
              <a:rPr lang="en-US" dirty="0" smtClean="0"/>
              <a:t>Disputants are deprived of effective participation in the process.</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
          </p:nvPr>
        </p:nvSpPr>
        <p:spPr/>
        <p:txBody>
          <a:bodyPr>
            <a:normAutofit/>
          </a:bodyPr>
          <a:lstStyle/>
          <a:p>
            <a:r>
              <a:rPr lang="en-US" dirty="0" smtClean="0"/>
              <a:t>Regardless of the necessity to co-exist, there is nevertheless latent antagonism existing among the trio.  Government on one hand has often been perceived as a reluctant partner, while </a:t>
            </a:r>
            <a:r>
              <a:rPr lang="en-US" dirty="0" err="1" smtClean="0"/>
              <a:t>labour</a:t>
            </a:r>
            <a:r>
              <a:rPr lang="en-US" dirty="0" smtClean="0"/>
              <a:t> and the employers have always had less than mutual relationships.  In this relationship, both have struggled to retain their institutional identities under mutual suspicion and distrust. </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ADR</a:t>
            </a:r>
            <a:endParaRPr lang="en-US" dirty="0"/>
          </a:p>
        </p:txBody>
      </p:sp>
      <p:sp>
        <p:nvSpPr>
          <p:cNvPr id="3" name="Content Placeholder 2"/>
          <p:cNvSpPr>
            <a:spLocks noGrp="1"/>
          </p:cNvSpPr>
          <p:nvPr>
            <p:ph sz="quarter" idx="1"/>
          </p:nvPr>
        </p:nvSpPr>
        <p:spPr/>
        <p:txBody>
          <a:bodyPr>
            <a:normAutofit fontScale="70000" lnSpcReduction="20000"/>
          </a:bodyPr>
          <a:lstStyle/>
          <a:p>
            <a:pPr>
              <a:buNone/>
            </a:pPr>
            <a:endParaRPr lang="en-US" b="1" u="sng" dirty="0" smtClean="0"/>
          </a:p>
          <a:p>
            <a:pPr>
              <a:buFont typeface="Wingdings" pitchFamily="2" charset="2"/>
              <a:buChar char="ü"/>
            </a:pPr>
            <a:r>
              <a:rPr lang="en-US" dirty="0" smtClean="0"/>
              <a:t>It is forward – looking.</a:t>
            </a:r>
          </a:p>
          <a:p>
            <a:pPr>
              <a:buFont typeface="Wingdings" pitchFamily="2" charset="2"/>
              <a:buChar char="ü"/>
            </a:pPr>
            <a:r>
              <a:rPr lang="en-US" dirty="0" smtClean="0"/>
              <a:t>It is cost effective</a:t>
            </a:r>
          </a:p>
          <a:p>
            <a:pPr>
              <a:buFont typeface="Wingdings" pitchFamily="2" charset="2"/>
              <a:buChar char="ü"/>
            </a:pPr>
            <a:r>
              <a:rPr lang="en-US" dirty="0" smtClean="0"/>
              <a:t>It saves time and energy</a:t>
            </a:r>
          </a:p>
          <a:p>
            <a:pPr>
              <a:buFont typeface="Wingdings" pitchFamily="2" charset="2"/>
              <a:buChar char="ü"/>
            </a:pPr>
            <a:r>
              <a:rPr lang="en-US" dirty="0" smtClean="0"/>
              <a:t>It preserves dignity, good name and relationship.</a:t>
            </a:r>
          </a:p>
          <a:p>
            <a:pPr>
              <a:buFont typeface="Wingdings" pitchFamily="2" charset="2"/>
              <a:buChar char="ü"/>
            </a:pPr>
            <a:r>
              <a:rPr lang="en-US" dirty="0" smtClean="0"/>
              <a:t>It is flexible and cheap</a:t>
            </a:r>
          </a:p>
          <a:p>
            <a:pPr>
              <a:buFont typeface="Wingdings" pitchFamily="2" charset="2"/>
              <a:buChar char="ü"/>
            </a:pPr>
            <a:r>
              <a:rPr lang="en-US" dirty="0" smtClean="0"/>
              <a:t>It is strategically preventive and therapeutic</a:t>
            </a:r>
          </a:p>
          <a:p>
            <a:pPr>
              <a:buFont typeface="Wingdings" pitchFamily="2" charset="2"/>
              <a:buChar char="ü"/>
            </a:pPr>
            <a:r>
              <a:rPr lang="en-US" dirty="0" smtClean="0"/>
              <a:t>It is voluntary</a:t>
            </a:r>
          </a:p>
          <a:p>
            <a:pPr>
              <a:buFont typeface="Wingdings" pitchFamily="2" charset="2"/>
              <a:buChar char="ü"/>
            </a:pPr>
            <a:r>
              <a:rPr lang="en-US" dirty="0" smtClean="0"/>
              <a:t>It is non-judgmental</a:t>
            </a:r>
          </a:p>
          <a:p>
            <a:pPr>
              <a:buFont typeface="Wingdings" pitchFamily="2" charset="2"/>
              <a:buChar char="ü"/>
            </a:pPr>
            <a:r>
              <a:rPr lang="en-US" dirty="0" smtClean="0"/>
              <a:t>It is pragmatic </a:t>
            </a:r>
          </a:p>
          <a:p>
            <a:pPr>
              <a:buFont typeface="Wingdings" pitchFamily="2" charset="2"/>
              <a:buChar char="ü"/>
            </a:pPr>
            <a:r>
              <a:rPr lang="en-US" dirty="0" smtClean="0"/>
              <a:t>It sustains future relationship</a:t>
            </a:r>
          </a:p>
          <a:p>
            <a:pPr>
              <a:buFont typeface="Wingdings" pitchFamily="2" charset="2"/>
              <a:buChar char="ü"/>
            </a:pPr>
            <a:r>
              <a:rPr lang="en-US" dirty="0" smtClean="0"/>
              <a:t>It guarantees confidentiality</a:t>
            </a:r>
          </a:p>
          <a:p>
            <a:pPr>
              <a:buFont typeface="Wingdings" pitchFamily="2" charset="2"/>
              <a:buChar char="ü"/>
            </a:pPr>
            <a:r>
              <a:rPr lang="en-US" dirty="0" smtClean="0"/>
              <a:t>It is manageable.</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CONCLUSION</a:t>
            </a:r>
            <a:br>
              <a:rPr lang="en-US" b="1" dirty="0" smtClean="0"/>
            </a:br>
            <a:endParaRPr lang="en-US" b="1" dirty="0"/>
          </a:p>
        </p:txBody>
      </p:sp>
      <p:sp>
        <p:nvSpPr>
          <p:cNvPr id="3" name="Content Placeholder 2"/>
          <p:cNvSpPr>
            <a:spLocks noGrp="1"/>
          </p:cNvSpPr>
          <p:nvPr>
            <p:ph sz="quarter" idx="1"/>
          </p:nvPr>
        </p:nvSpPr>
        <p:spPr>
          <a:xfrm>
            <a:off x="228600" y="1600200"/>
            <a:ext cx="8763000" cy="5029200"/>
          </a:xfrm>
        </p:spPr>
        <p:txBody>
          <a:bodyPr>
            <a:normAutofit/>
          </a:bodyPr>
          <a:lstStyle/>
          <a:p>
            <a:pPr algn="just"/>
            <a:r>
              <a:rPr lang="en-US" b="1" dirty="0" smtClean="0"/>
              <a:t>Among very disturbing features </a:t>
            </a:r>
            <a:r>
              <a:rPr lang="en-US" b="1" dirty="0"/>
              <a:t>of labour relations environment in Nigeria </a:t>
            </a:r>
            <a:r>
              <a:rPr lang="en-US" b="1" dirty="0" smtClean="0"/>
              <a:t>is a </a:t>
            </a:r>
            <a:r>
              <a:rPr lang="en-US" b="1" dirty="0"/>
              <a:t>prolonged industrial </a:t>
            </a:r>
            <a:r>
              <a:rPr lang="en-US" b="1" dirty="0" smtClean="0"/>
              <a:t>action </a:t>
            </a:r>
            <a:r>
              <a:rPr lang="en-US" b="1" dirty="0"/>
              <a:t>at both organizational and national levels</a:t>
            </a:r>
            <a:r>
              <a:rPr lang="en-US" b="1" dirty="0" smtClean="0"/>
              <a:t>.   </a:t>
            </a:r>
            <a:r>
              <a:rPr lang="en-US" b="1" dirty="0"/>
              <a:t>Unfortunately, </a:t>
            </a:r>
            <a:r>
              <a:rPr lang="en-US" b="1" dirty="0" smtClean="0"/>
              <a:t>the structured mechanisms, statutorily put </a:t>
            </a:r>
            <a:r>
              <a:rPr lang="en-US" b="1" dirty="0"/>
              <a:t>in place for dispute </a:t>
            </a:r>
            <a:r>
              <a:rPr lang="en-US" b="1" dirty="0" smtClean="0"/>
              <a:t>resolution </a:t>
            </a:r>
            <a:r>
              <a:rPr lang="en-US" b="1" dirty="0"/>
              <a:t>in Nigeria appear ineffectual as these have failed to deliver meaningful results due </a:t>
            </a:r>
            <a:r>
              <a:rPr lang="en-US" b="1" dirty="0" smtClean="0"/>
              <a:t>to factors such as utter disrespect for such frameworks or  perceived </a:t>
            </a:r>
            <a:r>
              <a:rPr lang="en-US" b="1" dirty="0"/>
              <a:t>flaws inherent in the </a:t>
            </a:r>
            <a:r>
              <a:rPr lang="en-US" b="1" dirty="0" smtClean="0"/>
              <a:t>legislations, </a:t>
            </a:r>
            <a:r>
              <a:rPr lang="en-US" b="1" dirty="0"/>
              <a:t>and the </a:t>
            </a:r>
            <a:r>
              <a:rPr lang="en-US" b="1" dirty="0" smtClean="0"/>
              <a:t>alleged obsolete extant </a:t>
            </a:r>
            <a:r>
              <a:rPr lang="en-US" b="1" dirty="0"/>
              <a:t>features </a:t>
            </a:r>
            <a:r>
              <a:rPr lang="en-US" b="1" dirty="0" smtClean="0"/>
              <a:t>of all relevant </a:t>
            </a:r>
            <a:r>
              <a:rPr lang="en-US" b="1" dirty="0"/>
              <a:t>Acts expected to give effect to them.</a:t>
            </a:r>
          </a:p>
          <a:p>
            <a:pPr algn="just"/>
            <a:endParaRPr lang="en-US" b="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
          </p:nvPr>
        </p:nvSpPr>
        <p:spPr>
          <a:xfrm>
            <a:off x="304800" y="1524000"/>
            <a:ext cx="8534400" cy="5029200"/>
          </a:xfrm>
        </p:spPr>
        <p:txBody>
          <a:bodyPr>
            <a:normAutofit/>
          </a:bodyPr>
          <a:lstStyle/>
          <a:p>
            <a:pPr algn="just"/>
            <a:r>
              <a:rPr lang="en-US" b="1" dirty="0"/>
              <a:t>The need for co-operation and understanding </a:t>
            </a:r>
            <a:r>
              <a:rPr lang="en-US" b="1" dirty="0" smtClean="0"/>
              <a:t>among your body, and within your sector, particularly, </a:t>
            </a:r>
            <a:r>
              <a:rPr lang="en-US" b="1" dirty="0"/>
              <a:t>under this </a:t>
            </a:r>
            <a:r>
              <a:rPr lang="en-US" b="1" dirty="0" smtClean="0"/>
              <a:t>new political dispensation, and changing patterns of work, has become inevitable. It is common-knowledge that most sectors are presently </a:t>
            </a:r>
            <a:r>
              <a:rPr lang="en-US" b="1" dirty="0"/>
              <a:t>grappling </a:t>
            </a:r>
            <a:r>
              <a:rPr lang="en-US" b="1" dirty="0" smtClean="0"/>
              <a:t>with excruciating economic reverses as well as other biting effects of strange </a:t>
            </a:r>
            <a:r>
              <a:rPr lang="en-US" b="1" dirty="0" err="1" smtClean="0"/>
              <a:t>labour</a:t>
            </a:r>
            <a:r>
              <a:rPr lang="en-US" b="1" dirty="0" smtClean="0"/>
              <a:t>-market operations. Nigerian Nurses, more than ever, need to remain resolute and cannot, therefore, </a:t>
            </a:r>
            <a:r>
              <a:rPr lang="en-US" b="1" dirty="0"/>
              <a:t>afford to be distracted </a:t>
            </a:r>
            <a:r>
              <a:rPr lang="en-US" b="1" dirty="0" smtClean="0"/>
              <a:t>by needless </a:t>
            </a:r>
            <a:r>
              <a:rPr lang="en-US" b="1" dirty="0"/>
              <a:t>labour-related disputes.</a:t>
            </a:r>
          </a:p>
          <a:p>
            <a:pPr algn="just"/>
            <a:endParaRPr lang="en-US" b="1"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
          </p:nvPr>
        </p:nvSpPr>
        <p:spPr>
          <a:xfrm>
            <a:off x="304800" y="1600200"/>
            <a:ext cx="8382000" cy="4876800"/>
          </a:xfrm>
        </p:spPr>
        <p:txBody>
          <a:bodyPr/>
          <a:lstStyle/>
          <a:p>
            <a:pPr algn="just"/>
            <a:r>
              <a:rPr lang="en-US" b="1" dirty="0"/>
              <a:t>In partnership lies the strength of all </a:t>
            </a:r>
            <a:r>
              <a:rPr lang="en-US" b="1" dirty="0" smtClean="0"/>
              <a:t>social Partners </a:t>
            </a:r>
            <a:r>
              <a:rPr lang="en-US" b="1" dirty="0"/>
              <a:t>– </a:t>
            </a:r>
            <a:r>
              <a:rPr lang="en-US" b="1" dirty="0" err="1" smtClean="0"/>
              <a:t>Labour</a:t>
            </a:r>
            <a:r>
              <a:rPr lang="en-US" b="1" dirty="0" smtClean="0"/>
              <a:t>, Managements </a:t>
            </a:r>
            <a:r>
              <a:rPr lang="en-US" b="1" dirty="0"/>
              <a:t>and </a:t>
            </a:r>
            <a:r>
              <a:rPr lang="en-US" b="1" dirty="0" smtClean="0"/>
              <a:t>Government</a:t>
            </a:r>
            <a:r>
              <a:rPr lang="en-US" b="1" dirty="0"/>
              <a:t>.  </a:t>
            </a:r>
            <a:r>
              <a:rPr lang="en-US" b="1" dirty="0" smtClean="0"/>
              <a:t>It is very necessary for all stake-holders </a:t>
            </a:r>
            <a:r>
              <a:rPr lang="en-US" b="1" dirty="0"/>
              <a:t>not only to fashion </a:t>
            </a:r>
            <a:r>
              <a:rPr lang="en-US" b="1" dirty="0" smtClean="0"/>
              <a:t>out civilized </a:t>
            </a:r>
            <a:r>
              <a:rPr lang="en-US" b="1" dirty="0"/>
              <a:t>means of tackling disputes, but work </a:t>
            </a:r>
            <a:r>
              <a:rPr lang="en-US" b="1" dirty="0" smtClean="0"/>
              <a:t>to prevent the </a:t>
            </a:r>
            <a:r>
              <a:rPr lang="en-US" b="1" dirty="0"/>
              <a:t>escalation of dispute into </a:t>
            </a:r>
            <a:r>
              <a:rPr lang="en-US" b="1" dirty="0" smtClean="0"/>
              <a:t>conflagrations and </a:t>
            </a:r>
            <a:r>
              <a:rPr lang="en-US" b="1" dirty="0"/>
              <a:t>distractions capable of truncating socio-economic and political peace and </a:t>
            </a:r>
            <a:r>
              <a:rPr lang="en-US" b="1" dirty="0" smtClean="0"/>
              <a:t>stability or rock the health sector out of corporate relevance.</a:t>
            </a:r>
            <a:endParaRPr lang="en-US" b="1" dirty="0"/>
          </a:p>
          <a:p>
            <a:pPr algn="just"/>
            <a:endParaRPr lang="en-US" b="1"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
          </p:nvPr>
        </p:nvSpPr>
        <p:spPr/>
        <p:txBody>
          <a:bodyPr/>
          <a:lstStyle/>
          <a:p>
            <a:pPr>
              <a:buNone/>
            </a:pPr>
            <a:r>
              <a:rPr lang="en-US" sz="5400" dirty="0" smtClean="0"/>
              <a:t>		</a:t>
            </a:r>
            <a:r>
              <a:rPr lang="en-US" sz="5400" dirty="0" smtClean="0">
                <a:latin typeface="Algerian" pitchFamily="82" charset="0"/>
              </a:rPr>
              <a:t>Long live NANNM</a:t>
            </a:r>
            <a:r>
              <a:rPr lang="en-US" sz="5400" dirty="0" smtClean="0"/>
              <a:t>.</a:t>
            </a:r>
          </a:p>
          <a:p>
            <a:pPr>
              <a:buNone/>
            </a:pPr>
            <a:endParaRPr lang="en-US" sz="5400" dirty="0" smtClean="0"/>
          </a:p>
          <a:p>
            <a:pPr>
              <a:buNone/>
            </a:pPr>
            <a:endParaRPr lang="en-US" sz="5400" dirty="0" smtClean="0"/>
          </a:p>
          <a:p>
            <a:pPr>
              <a:buNone/>
            </a:pPr>
            <a:r>
              <a:rPr lang="en-US" sz="5400" dirty="0" smtClean="0">
                <a:latin typeface="Blackadder ITC" pitchFamily="82" charset="0"/>
              </a:rPr>
              <a:t>THANKS FOR YOUR RAPT ATTENTION.</a:t>
            </a:r>
            <a:endParaRPr lang="en-US" sz="5400" dirty="0">
              <a:latin typeface="Blackadder ITC" pitchFamily="82"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
          </p:nvPr>
        </p:nvSpPr>
        <p:spPr>
          <a:xfrm>
            <a:off x="609600" y="2057400"/>
            <a:ext cx="8153400" cy="4495800"/>
          </a:xfrm>
        </p:spPr>
        <p:txBody>
          <a:bodyPr>
            <a:normAutofit/>
          </a:bodyPr>
          <a:lstStyle/>
          <a:p>
            <a:r>
              <a:rPr lang="en-US" dirty="0" smtClean="0"/>
              <a:t> In the relationship, </a:t>
            </a:r>
            <a:r>
              <a:rPr lang="en-US" dirty="0" err="1" smtClean="0"/>
              <a:t>labour</a:t>
            </a:r>
            <a:r>
              <a:rPr lang="en-US" dirty="0" smtClean="0"/>
              <a:t> is generally assumed to be risk averse, while employers are assumed to be risk neutral.  Workers understandably depend on continued employment, with their present employers and in their present occupations to be able to earn a satisfactory and sustainable return.  Employers on the other hand would go all out to exploit and fleece, sometimes carelessly.</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t>For adequate protection against individual and collective grievances that may emanate from this relationship, unions seek to combat such through set objectives such as: promotion of legitimate interest of members; protection against arbitrary actions in matters of pay or discriminatory wage-setting and general decent </a:t>
            </a:r>
            <a:r>
              <a:rPr lang="en-US" dirty="0" err="1" smtClean="0"/>
              <a:t>labour</a:t>
            </a:r>
            <a:r>
              <a:rPr lang="en-US" dirty="0" smtClean="0"/>
              <a:t> deficits; protection against harsh policies, job insecurities and forge a spirit of group solidarity and respect.</a:t>
            </a:r>
          </a:p>
          <a:p>
            <a:r>
              <a:rPr lang="en-US" dirty="0" smtClean="0"/>
              <a:t>These set objectives, while uncompromisingly pursued, would normally pitch </a:t>
            </a:r>
            <a:r>
              <a:rPr lang="en-US" dirty="0" err="1" smtClean="0"/>
              <a:t>labour</a:t>
            </a:r>
            <a:r>
              <a:rPr lang="en-US" dirty="0" smtClean="0"/>
              <a:t> at variance with both Government and Management, sometimes resulting in serous dispute usually exemplified in prolonged strike actions.</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Dispute</a:t>
            </a:r>
            <a:endParaRPr lang="en-US" dirty="0"/>
          </a:p>
        </p:txBody>
      </p:sp>
      <p:sp>
        <p:nvSpPr>
          <p:cNvPr id="3" name="Content Placeholder 2"/>
          <p:cNvSpPr>
            <a:spLocks noGrp="1"/>
          </p:cNvSpPr>
          <p:nvPr>
            <p:ph sz="quarter" idx="1"/>
          </p:nvPr>
        </p:nvSpPr>
        <p:spPr/>
        <p:txBody>
          <a:bodyPr>
            <a:normAutofit fontScale="77500" lnSpcReduction="20000"/>
          </a:bodyPr>
          <a:lstStyle/>
          <a:p>
            <a:pPr>
              <a:buNone/>
            </a:pPr>
            <a:endParaRPr lang="en-US" dirty="0" smtClean="0"/>
          </a:p>
          <a:p>
            <a:r>
              <a:rPr lang="en-US" dirty="0" smtClean="0"/>
              <a:t>Trade disputes arise mainly as a result of conflict relationship between employers and employees.  In other words dispute can occur in any of the following two ways:</a:t>
            </a:r>
          </a:p>
          <a:p>
            <a:pPr lvl="0"/>
            <a:r>
              <a:rPr lang="en-US" dirty="0" smtClean="0"/>
              <a:t>Between individuals</a:t>
            </a:r>
          </a:p>
          <a:p>
            <a:pPr lvl="0"/>
            <a:r>
              <a:rPr lang="en-US" dirty="0" smtClean="0"/>
              <a:t>Between groups</a:t>
            </a:r>
          </a:p>
          <a:p>
            <a:pPr lvl="0"/>
            <a:endParaRPr lang="en-US" dirty="0" smtClean="0"/>
          </a:p>
          <a:p>
            <a:pPr>
              <a:buNone/>
            </a:pPr>
            <a:r>
              <a:rPr lang="en-US" b="1" u="sng" dirty="0" smtClean="0"/>
              <a:t>TYPES OF DISPUTES.</a:t>
            </a:r>
            <a:endParaRPr lang="en-US" dirty="0" smtClean="0"/>
          </a:p>
          <a:p>
            <a:r>
              <a:rPr lang="en-US" dirty="0" smtClean="0"/>
              <a:t>Under the most common practice, distinction is often made between two main types of disputes relating to terms of employment, namely, (a) 	Disputes that arise out of deadlocks in the negotiations for a Collective Agreement, commonly referred to as “interest disputes”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
          </p:nvPr>
        </p:nvSpPr>
        <p:spPr/>
        <p:txBody>
          <a:bodyPr>
            <a:normAutofit fontScale="77500" lnSpcReduction="20000"/>
          </a:bodyPr>
          <a:lstStyle/>
          <a:p>
            <a:pPr marL="514350" indent="-514350">
              <a:buNone/>
            </a:pPr>
            <a:r>
              <a:rPr lang="en-US" dirty="0" smtClean="0"/>
              <a:t>(b)     Disputes arising from day-to-day workers’ grievances or complaints usually referred to as “grievance disputes.</a:t>
            </a:r>
          </a:p>
          <a:p>
            <a:pPr marL="514350" indent="-514350">
              <a:buAutoNum type="alphaLcParenBoth" startAt="2"/>
            </a:pPr>
            <a:endParaRPr lang="en-US" dirty="0" smtClean="0"/>
          </a:p>
          <a:p>
            <a:pPr>
              <a:buNone/>
            </a:pPr>
            <a:r>
              <a:rPr lang="en-US" dirty="0" smtClean="0"/>
              <a:t>Additionally, in many other countries, special provisions apply to two other types of disputes relating to organizational rights, namely</a:t>
            </a:r>
          </a:p>
          <a:p>
            <a:pPr>
              <a:buNone/>
            </a:pPr>
            <a:r>
              <a:rPr lang="en-US" dirty="0" smtClean="0"/>
              <a:t>(c) 	Those arising from acts of interference with the exercise of the right to organize, or acts commonly known in the countries concerned as “decent </a:t>
            </a:r>
            <a:r>
              <a:rPr lang="en-US" dirty="0" err="1" smtClean="0"/>
              <a:t>labour</a:t>
            </a:r>
            <a:r>
              <a:rPr lang="en-US" dirty="0" smtClean="0"/>
              <a:t> deficits or unfair </a:t>
            </a:r>
            <a:r>
              <a:rPr lang="en-US" dirty="0" err="1" smtClean="0"/>
              <a:t>labour</a:t>
            </a:r>
            <a:r>
              <a:rPr lang="en-US" dirty="0" smtClean="0"/>
              <a:t> practices “and,</a:t>
            </a:r>
          </a:p>
          <a:p>
            <a:pPr>
              <a:buNone/>
            </a:pPr>
            <a:r>
              <a:rPr lang="en-US" dirty="0" smtClean="0"/>
              <a:t>(d) 	Dispute over the right of a trade union to represent a particular class or a category of workers for the purpose of collective bargaining.  This is simply referred to as “recognition disputes”.</a:t>
            </a:r>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 Of Disputes</a:t>
            </a:r>
            <a:endParaRPr lang="en-US" dirty="0"/>
          </a:p>
        </p:txBody>
      </p:sp>
      <p:sp>
        <p:nvSpPr>
          <p:cNvPr id="3" name="Content Placeholder 2"/>
          <p:cNvSpPr>
            <a:spLocks noGrp="1"/>
          </p:cNvSpPr>
          <p:nvPr>
            <p:ph sz="quarter" idx="1"/>
          </p:nvPr>
        </p:nvSpPr>
        <p:spPr/>
        <p:txBody>
          <a:bodyPr>
            <a:normAutofit fontScale="92500" lnSpcReduction="20000"/>
          </a:bodyPr>
          <a:lstStyle/>
          <a:p>
            <a:pPr>
              <a:buNone/>
            </a:pPr>
            <a:endParaRPr lang="en-US" dirty="0" smtClean="0"/>
          </a:p>
          <a:p>
            <a:pPr lvl="0"/>
            <a:r>
              <a:rPr lang="en-US" dirty="0" smtClean="0"/>
              <a:t>Disputes originated by Unions</a:t>
            </a:r>
          </a:p>
          <a:p>
            <a:pPr lvl="0"/>
            <a:r>
              <a:rPr lang="en-US" dirty="0" smtClean="0"/>
              <a:t>Non-Cooperation </a:t>
            </a:r>
          </a:p>
          <a:p>
            <a:pPr lvl="0"/>
            <a:r>
              <a:rPr lang="en-US" dirty="0" smtClean="0"/>
              <a:t>Arguments and Quarrelsome behavior</a:t>
            </a:r>
          </a:p>
          <a:p>
            <a:pPr lvl="0"/>
            <a:r>
              <a:rPr lang="en-US" dirty="0" smtClean="0"/>
              <a:t>Jurisdictional Issues/Poaching </a:t>
            </a:r>
          </a:p>
          <a:p>
            <a:pPr lvl="0"/>
            <a:r>
              <a:rPr lang="en-US" dirty="0" smtClean="0"/>
              <a:t>Hostility and Irritations</a:t>
            </a:r>
          </a:p>
          <a:p>
            <a:pPr lvl="0"/>
            <a:r>
              <a:rPr lang="en-US" dirty="0" smtClean="0"/>
              <a:t>Stress, strain and anxiety</a:t>
            </a:r>
          </a:p>
          <a:p>
            <a:pPr lvl="0"/>
            <a:r>
              <a:rPr lang="en-US" dirty="0" smtClean="0"/>
              <a:t>Unwillingness to negotiate or participate in discussions</a:t>
            </a:r>
          </a:p>
          <a:p>
            <a:pPr lvl="0"/>
            <a:r>
              <a:rPr lang="en-US" dirty="0" smtClean="0"/>
              <a:t>Strike/Work to rule/Go slow tactics</a:t>
            </a:r>
          </a:p>
          <a:p>
            <a:r>
              <a:rPr lang="en-US" dirty="0" smtClean="0"/>
              <a:t>Absenteeism</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Administrative Issues.</a:t>
            </a:r>
            <a:endParaRPr lang="en-US" dirty="0"/>
          </a:p>
        </p:txBody>
      </p:sp>
      <p:sp>
        <p:nvSpPr>
          <p:cNvPr id="3" name="Content Placeholder 2"/>
          <p:cNvSpPr>
            <a:spLocks noGrp="1"/>
          </p:cNvSpPr>
          <p:nvPr>
            <p:ph sz="quarter" idx="1"/>
          </p:nvPr>
        </p:nvSpPr>
        <p:spPr/>
        <p:txBody>
          <a:bodyPr>
            <a:normAutofit fontScale="70000" lnSpcReduction="20000"/>
          </a:bodyPr>
          <a:lstStyle/>
          <a:p>
            <a:pPr lvl="0">
              <a:buNone/>
            </a:pPr>
            <a:endParaRPr lang="en-US" b="1" dirty="0" smtClean="0"/>
          </a:p>
          <a:p>
            <a:pPr lvl="0"/>
            <a:r>
              <a:rPr lang="en-US" dirty="0" smtClean="0"/>
              <a:t>Promotion and Transfer </a:t>
            </a:r>
          </a:p>
          <a:p>
            <a:pPr lvl="0"/>
            <a:r>
              <a:rPr lang="en-US" dirty="0" smtClean="0"/>
              <a:t>Demotion</a:t>
            </a:r>
          </a:p>
          <a:p>
            <a:pPr lvl="0"/>
            <a:r>
              <a:rPr lang="en-US" dirty="0" smtClean="0"/>
              <a:t>Suspension</a:t>
            </a:r>
          </a:p>
          <a:p>
            <a:pPr lvl="0"/>
            <a:r>
              <a:rPr lang="en-US" dirty="0" smtClean="0"/>
              <a:t>Termination</a:t>
            </a:r>
          </a:p>
          <a:p>
            <a:pPr lvl="0"/>
            <a:r>
              <a:rPr lang="en-US" dirty="0" smtClean="0"/>
              <a:t>Layoffs/ recall</a:t>
            </a:r>
          </a:p>
          <a:p>
            <a:pPr lvl="0"/>
            <a:r>
              <a:rPr lang="en-US" dirty="0" smtClean="0"/>
              <a:t>Lock outs</a:t>
            </a:r>
          </a:p>
          <a:p>
            <a:pPr lvl="0"/>
            <a:r>
              <a:rPr lang="en-US" dirty="0" smtClean="0"/>
              <a:t>Work Assignments </a:t>
            </a:r>
          </a:p>
          <a:p>
            <a:pPr lvl="0"/>
            <a:r>
              <a:rPr lang="en-US" dirty="0" smtClean="0"/>
              <a:t>Training</a:t>
            </a:r>
          </a:p>
          <a:p>
            <a:pPr lvl="0"/>
            <a:r>
              <a:rPr lang="en-US" dirty="0" smtClean="0"/>
              <a:t>Job changes and work restructuring outsourcing </a:t>
            </a:r>
          </a:p>
          <a:p>
            <a:pPr lvl="0"/>
            <a:r>
              <a:rPr lang="en-US" dirty="0" smtClean="0"/>
              <a:t>Disability </a:t>
            </a:r>
          </a:p>
          <a:p>
            <a:pPr lvl="0"/>
            <a:r>
              <a:rPr lang="en-US" dirty="0" smtClean="0"/>
              <a:t>Discrimination </a:t>
            </a:r>
          </a:p>
          <a:p>
            <a:r>
              <a:rPr lang="en-US" dirty="0" smtClean="0"/>
              <a:t>Conflicting power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745</TotalTime>
  <Words>2523</Words>
  <Application>Microsoft Office PowerPoint</Application>
  <PresentationFormat>On-screen Show (4:3)</PresentationFormat>
  <Paragraphs>179</Paragraphs>
  <Slides>34</Slides>
  <Notes>3</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Median</vt:lpstr>
      <vt:lpstr>STATUTORY DISPUTES RESOLUTION MECHANISMS IN NIGERIA  BY</vt:lpstr>
      <vt:lpstr>INTRODUCTION</vt:lpstr>
      <vt:lpstr>Contd.</vt:lpstr>
      <vt:lpstr>Contd.</vt:lpstr>
      <vt:lpstr>Contd.</vt:lpstr>
      <vt:lpstr>Sources Of Dispute</vt:lpstr>
      <vt:lpstr>Contd.</vt:lpstr>
      <vt:lpstr>Nature Of Disputes</vt:lpstr>
      <vt:lpstr>Administrative Issues.</vt:lpstr>
      <vt:lpstr>Economic Issues.</vt:lpstr>
      <vt:lpstr>Contd.</vt:lpstr>
      <vt:lpstr>Causes Of Disputes.</vt:lpstr>
      <vt:lpstr>Contd.</vt:lpstr>
      <vt:lpstr>STRUCTURED DISPUTE RESOLUTION MECHANISMS IN NIGERIA. </vt:lpstr>
      <vt:lpstr>Contd.</vt:lpstr>
      <vt:lpstr>Contd.</vt:lpstr>
      <vt:lpstr>Contd.</vt:lpstr>
      <vt:lpstr>APPOINTMENT OF A CONCILIATOR </vt:lpstr>
      <vt:lpstr>Contd.</vt:lpstr>
      <vt:lpstr>Contd.</vt:lpstr>
      <vt:lpstr>Contd.</vt:lpstr>
      <vt:lpstr>Contd.</vt:lpstr>
      <vt:lpstr>SOCIAL DIALOGUE, TRIPARTISM: AN ENHANCED MECHANISM FOR CONSENSUS BUILDING </vt:lpstr>
      <vt:lpstr>Contd.</vt:lpstr>
      <vt:lpstr>Contd.</vt:lpstr>
      <vt:lpstr>Contd.</vt:lpstr>
      <vt:lpstr>ALTERNATIVE DISPUTE RESOLUTION</vt:lpstr>
      <vt:lpstr>Contd.</vt:lpstr>
      <vt:lpstr>Contd.</vt:lpstr>
      <vt:lpstr>Advantages of ADR</vt:lpstr>
      <vt:lpstr>CONCLUSION </vt:lpstr>
      <vt:lpstr>Contd.</vt:lpstr>
      <vt:lpstr>Contd.</vt:lpstr>
      <vt:lpstr>Contd.</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CAUSES, TYPOLOGIES, TRENDS AND MANAGEMENT OF TRADE DISPUTES IN NIGERIA AND THE ROLES OF THE SOCIAL PARTNERS IN THE POWER SECTOR  BY</dc:title>
  <dc:creator>Timothy</dc:creator>
  <cp:lastModifiedBy>WUMI</cp:lastModifiedBy>
  <cp:revision>77</cp:revision>
  <dcterms:created xsi:type="dcterms:W3CDTF">2016-04-13T09:51:22Z</dcterms:created>
  <dcterms:modified xsi:type="dcterms:W3CDTF">2016-10-24T18:34:47Z</dcterms:modified>
</cp:coreProperties>
</file>